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 id="2147483723" r:id="rId2"/>
    <p:sldMasterId id="2147483771" r:id="rId3"/>
  </p:sldMasterIdLst>
  <p:notesMasterIdLst>
    <p:notesMasterId r:id="rId38"/>
  </p:notesMasterIdLst>
  <p:handoutMasterIdLst>
    <p:handoutMasterId r:id="rId39"/>
  </p:handoutMasterIdLst>
  <p:sldIdLst>
    <p:sldId id="429" r:id="rId4"/>
    <p:sldId id="456" r:id="rId5"/>
    <p:sldId id="431" r:id="rId6"/>
    <p:sldId id="432" r:id="rId7"/>
    <p:sldId id="462" r:id="rId8"/>
    <p:sldId id="459" r:id="rId9"/>
    <p:sldId id="458" r:id="rId10"/>
    <p:sldId id="450" r:id="rId11"/>
    <p:sldId id="451" r:id="rId12"/>
    <p:sldId id="452" r:id="rId13"/>
    <p:sldId id="453" r:id="rId14"/>
    <p:sldId id="454" r:id="rId15"/>
    <p:sldId id="455" r:id="rId16"/>
    <p:sldId id="463" r:id="rId17"/>
    <p:sldId id="449" r:id="rId18"/>
    <p:sldId id="349" r:id="rId19"/>
    <p:sldId id="392" r:id="rId20"/>
    <p:sldId id="423" r:id="rId21"/>
    <p:sldId id="425" r:id="rId22"/>
    <p:sldId id="420" r:id="rId23"/>
    <p:sldId id="426" r:id="rId24"/>
    <p:sldId id="422" r:id="rId25"/>
    <p:sldId id="405" r:id="rId26"/>
    <p:sldId id="402" r:id="rId27"/>
    <p:sldId id="366" r:id="rId28"/>
    <p:sldId id="375" r:id="rId29"/>
    <p:sldId id="464" r:id="rId30"/>
    <p:sldId id="428" r:id="rId31"/>
    <p:sldId id="398" r:id="rId32"/>
    <p:sldId id="427" r:id="rId33"/>
    <p:sldId id="401" r:id="rId34"/>
    <p:sldId id="418" r:id="rId35"/>
    <p:sldId id="385" r:id="rId36"/>
    <p:sldId id="424" r:id="rId37"/>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2D"/>
    <a:srgbClr val="13BFB1"/>
    <a:srgbClr val="FFFFCC"/>
    <a:srgbClr val="5A6464"/>
    <a:srgbClr val="000000"/>
    <a:srgbClr val="0B6D65"/>
    <a:srgbClr val="C3CD19"/>
    <a:srgbClr val="037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4" autoAdjust="0"/>
  </p:normalViewPr>
  <p:slideViewPr>
    <p:cSldViewPr snapToObjects="1" showGuides="1">
      <p:cViewPr>
        <p:scale>
          <a:sx n="100" d="100"/>
          <a:sy n="100" d="100"/>
        </p:scale>
        <p:origin x="-296" y="496"/>
      </p:cViewPr>
      <p:guideLst>
        <p:guide orient="horz" pos="1434"/>
        <p:guide orient="horz" pos="300"/>
        <p:guide orient="horz" pos="799"/>
        <p:guide orient="horz" pos="4110"/>
        <p:guide orient="horz" pos="4032"/>
        <p:guide orient="horz" pos="3929"/>
        <p:guide orient="horz" pos="3657"/>
        <p:guide pos="2880"/>
        <p:guide pos="295"/>
        <p:guide pos="5465"/>
        <p:guide pos="1882"/>
        <p:guide pos="2064"/>
        <p:guide pos="3696"/>
        <p:guide pos="3878"/>
        <p:guide pos="2971"/>
      </p:guideLst>
    </p:cSldViewPr>
  </p:slideViewPr>
  <p:notesTextViewPr>
    <p:cViewPr>
      <p:scale>
        <a:sx n="1" d="1"/>
        <a:sy n="1" d="1"/>
      </p:scale>
      <p:origin x="0" y="0"/>
    </p:cViewPr>
  </p:notesTextViewPr>
  <p:sorterViewPr>
    <p:cViewPr>
      <p:scale>
        <a:sx n="150" d="100"/>
        <a:sy n="150" d="100"/>
      </p:scale>
      <p:origin x="0" y="0"/>
    </p:cViewPr>
  </p:sorterViewPr>
  <p:notesViewPr>
    <p:cSldViewPr snapToObjects="1" showGuides="1">
      <p:cViewPr varScale="1">
        <p:scale>
          <a:sx n="74" d="100"/>
          <a:sy n="74" d="100"/>
        </p:scale>
        <p:origin x="-2154" y="-90"/>
      </p:cViewPr>
      <p:guideLst>
        <p:guide orient="horz" pos="3110"/>
        <p:guide orient="horz" pos="6095"/>
        <p:guide orient="horz" pos="124"/>
        <p:guide pos="2101"/>
        <p:guide pos="140"/>
        <p:guide pos="40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UKFILE01\London\Institutional\Institutional%20Client%20Service\UK%20Clients\DC%20Master%20Trust\University%20of%20Cambridge\Investment\Default%20Fund%20Analysis%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Sheet1!$B$16</c:f>
              <c:strCache>
                <c:ptCount val="1"/>
                <c:pt idx="0">
                  <c:v>Stocks</c:v>
                </c:pt>
              </c:strCache>
            </c:strRef>
          </c:tx>
          <c:cat>
            <c:numRef>
              <c:f>Sheet1!$C$3:$AV$3</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Sheet1!$C$16:$AV$16</c:f>
              <c:numCache>
                <c:formatCode>0%</c:formatCode>
                <c:ptCount val="4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0.97639999999999993</c:v>
                </c:pt>
                <c:pt idx="16">
                  <c:v>0.95279999999999998</c:v>
                </c:pt>
                <c:pt idx="17">
                  <c:v>0.92920000000000003</c:v>
                </c:pt>
                <c:pt idx="18">
                  <c:v>0.90559999999999996</c:v>
                </c:pt>
                <c:pt idx="19">
                  <c:v>0.8819999999999999</c:v>
                </c:pt>
                <c:pt idx="20">
                  <c:v>0.85839999999999994</c:v>
                </c:pt>
                <c:pt idx="21">
                  <c:v>0.83479999999999999</c:v>
                </c:pt>
                <c:pt idx="22">
                  <c:v>0.81120000000000003</c:v>
                </c:pt>
                <c:pt idx="23">
                  <c:v>0.78759999999999997</c:v>
                </c:pt>
                <c:pt idx="24">
                  <c:v>0.76400000000000001</c:v>
                </c:pt>
                <c:pt idx="25">
                  <c:v>0.68500000000000005</c:v>
                </c:pt>
                <c:pt idx="26">
                  <c:v>0.57650000000000001</c:v>
                </c:pt>
                <c:pt idx="27">
                  <c:v>0.53700000000000003</c:v>
                </c:pt>
                <c:pt idx="28">
                  <c:v>0.4975</c:v>
                </c:pt>
                <c:pt idx="29">
                  <c:v>0.38900000000000001</c:v>
                </c:pt>
                <c:pt idx="30">
                  <c:v>0.31</c:v>
                </c:pt>
                <c:pt idx="31">
                  <c:v>0.28830769230769232</c:v>
                </c:pt>
                <c:pt idx="32">
                  <c:v>0.26661538461538464</c:v>
                </c:pt>
                <c:pt idx="33">
                  <c:v>0.24492307692307697</c:v>
                </c:pt>
                <c:pt idx="34">
                  <c:v>0.22323076923076929</c:v>
                </c:pt>
                <c:pt idx="35">
                  <c:v>0.20153846153846161</c:v>
                </c:pt>
                <c:pt idx="36">
                  <c:v>0.17984615384615391</c:v>
                </c:pt>
                <c:pt idx="37">
                  <c:v>0.15815384615384623</c:v>
                </c:pt>
                <c:pt idx="38">
                  <c:v>0.13646153846153855</c:v>
                </c:pt>
                <c:pt idx="39">
                  <c:v>0.11476923076923085</c:v>
                </c:pt>
                <c:pt idx="40">
                  <c:v>9.3076923076923168E-2</c:v>
                </c:pt>
                <c:pt idx="41">
                  <c:v>7.1384615384615463E-2</c:v>
                </c:pt>
                <c:pt idx="42">
                  <c:v>4.9692307692307772E-2</c:v>
                </c:pt>
                <c:pt idx="43">
                  <c:v>2.4000000000000007E-2</c:v>
                </c:pt>
                <c:pt idx="44">
                  <c:v>1.6000000000000004E-2</c:v>
                </c:pt>
                <c:pt idx="45">
                  <c:v>0</c:v>
                </c:pt>
              </c:numCache>
            </c:numRef>
          </c:val>
        </c:ser>
        <c:ser>
          <c:idx val="1"/>
          <c:order val="1"/>
          <c:tx>
            <c:strRef>
              <c:f>Sheet1!$B$17</c:f>
              <c:strCache>
                <c:ptCount val="1"/>
                <c:pt idx="0">
                  <c:v>Bonds</c:v>
                </c:pt>
              </c:strCache>
            </c:strRef>
          </c:tx>
          <c:cat>
            <c:numRef>
              <c:f>Sheet1!$C$3:$AV$3</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Sheet1!$C$17:$AV$17</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1.6399999999999998E-2</c:v>
                </c:pt>
                <c:pt idx="16">
                  <c:v>3.2799999999999996E-2</c:v>
                </c:pt>
                <c:pt idx="17">
                  <c:v>4.9199999999999994E-2</c:v>
                </c:pt>
                <c:pt idx="18">
                  <c:v>6.5599999999999992E-2</c:v>
                </c:pt>
                <c:pt idx="19">
                  <c:v>8.2000000000000003E-2</c:v>
                </c:pt>
                <c:pt idx="20">
                  <c:v>9.8399999999999987E-2</c:v>
                </c:pt>
                <c:pt idx="21">
                  <c:v>0.1148</c:v>
                </c:pt>
                <c:pt idx="22">
                  <c:v>0.13119999999999998</c:v>
                </c:pt>
                <c:pt idx="23">
                  <c:v>0.14759999999999998</c:v>
                </c:pt>
                <c:pt idx="24">
                  <c:v>0.16400000000000001</c:v>
                </c:pt>
                <c:pt idx="25">
                  <c:v>0.22099999999999997</c:v>
                </c:pt>
                <c:pt idx="26">
                  <c:v>0.29849999999999999</c:v>
                </c:pt>
                <c:pt idx="27">
                  <c:v>0.32700000000000001</c:v>
                </c:pt>
                <c:pt idx="28">
                  <c:v>0.35549999999999998</c:v>
                </c:pt>
                <c:pt idx="29">
                  <c:v>0.433</c:v>
                </c:pt>
                <c:pt idx="30">
                  <c:v>0.49</c:v>
                </c:pt>
                <c:pt idx="31">
                  <c:v>0.52034615384615379</c:v>
                </c:pt>
                <c:pt idx="32">
                  <c:v>0.5506923076923077</c:v>
                </c:pt>
                <c:pt idx="33">
                  <c:v>0.58103846153846139</c:v>
                </c:pt>
                <c:pt idx="34">
                  <c:v>0.6113846153846153</c:v>
                </c:pt>
                <c:pt idx="35">
                  <c:v>0.6417307692307691</c:v>
                </c:pt>
                <c:pt idx="36">
                  <c:v>0.67207692307692302</c:v>
                </c:pt>
                <c:pt idx="37">
                  <c:v>0.70242307692307682</c:v>
                </c:pt>
                <c:pt idx="38">
                  <c:v>0.73276923076923073</c:v>
                </c:pt>
                <c:pt idx="39">
                  <c:v>0.76311538461538453</c:v>
                </c:pt>
                <c:pt idx="40">
                  <c:v>0.79346153846153844</c:v>
                </c:pt>
                <c:pt idx="41">
                  <c:v>0.82380769230769213</c:v>
                </c:pt>
                <c:pt idx="42">
                  <c:v>0.85415384615384604</c:v>
                </c:pt>
                <c:pt idx="43">
                  <c:v>0.85099999999999998</c:v>
                </c:pt>
                <c:pt idx="44">
                  <c:v>0.83399999999999996</c:v>
                </c:pt>
                <c:pt idx="45">
                  <c:v>0.75</c:v>
                </c:pt>
              </c:numCache>
            </c:numRef>
          </c:val>
        </c:ser>
        <c:ser>
          <c:idx val="3"/>
          <c:order val="2"/>
          <c:tx>
            <c:strRef>
              <c:f>Sheet1!$B$19</c:f>
              <c:strCache>
                <c:ptCount val="1"/>
                <c:pt idx="0">
                  <c:v>Alternatives</c:v>
                </c:pt>
              </c:strCache>
            </c:strRef>
          </c:tx>
          <c:spPr>
            <a:solidFill>
              <a:schemeClr val="accent3"/>
            </a:solidFill>
          </c:spPr>
          <c:val>
            <c:numRef>
              <c:f>Sheet1!$C$19:$AV$19</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6.8000000000000005E-3</c:v>
                </c:pt>
                <c:pt idx="16">
                  <c:v>1.3600000000000001E-2</c:v>
                </c:pt>
                <c:pt idx="17">
                  <c:v>2.0400000000000001E-2</c:v>
                </c:pt>
                <c:pt idx="18">
                  <c:v>2.7200000000000002E-2</c:v>
                </c:pt>
                <c:pt idx="19">
                  <c:v>3.4000000000000002E-2</c:v>
                </c:pt>
                <c:pt idx="20">
                  <c:v>4.0800000000000003E-2</c:v>
                </c:pt>
                <c:pt idx="21">
                  <c:v>4.760000000000001E-2</c:v>
                </c:pt>
                <c:pt idx="22">
                  <c:v>5.4400000000000004E-2</c:v>
                </c:pt>
                <c:pt idx="23">
                  <c:v>6.1200000000000004E-2</c:v>
                </c:pt>
                <c:pt idx="24">
                  <c:v>6.8000000000000005E-2</c:v>
                </c:pt>
                <c:pt idx="25">
                  <c:v>8.900000000000001E-2</c:v>
                </c:pt>
                <c:pt idx="26">
                  <c:v>0.11850000000000002</c:v>
                </c:pt>
                <c:pt idx="27">
                  <c:v>0.129</c:v>
                </c:pt>
                <c:pt idx="28">
                  <c:v>0.13949999999999999</c:v>
                </c:pt>
                <c:pt idx="29">
                  <c:v>0.16900000000000004</c:v>
                </c:pt>
                <c:pt idx="30">
                  <c:v>0.19</c:v>
                </c:pt>
                <c:pt idx="31">
                  <c:v>0.17538461538461539</c:v>
                </c:pt>
                <c:pt idx="32">
                  <c:v>0.1607692307692308</c:v>
                </c:pt>
                <c:pt idx="33">
                  <c:v>0.14615384615384619</c:v>
                </c:pt>
                <c:pt idx="34">
                  <c:v>0.13153846153846158</c:v>
                </c:pt>
                <c:pt idx="35">
                  <c:v>0.11692307692307698</c:v>
                </c:pt>
                <c:pt idx="36">
                  <c:v>0.10230769230769236</c:v>
                </c:pt>
                <c:pt idx="37">
                  <c:v>8.769230769230775E-2</c:v>
                </c:pt>
                <c:pt idx="38">
                  <c:v>7.3076923076923136E-2</c:v>
                </c:pt>
                <c:pt idx="39">
                  <c:v>5.8461538461538516E-2</c:v>
                </c:pt>
                <c:pt idx="40">
                  <c:v>4.3846153846153903E-2</c:v>
                </c:pt>
                <c:pt idx="41">
                  <c:v>2.9230769230769286E-2</c:v>
                </c:pt>
                <c:pt idx="42">
                  <c:v>1.4615384615384669E-2</c:v>
                </c:pt>
                <c:pt idx="43">
                  <c:v>0</c:v>
                </c:pt>
                <c:pt idx="44">
                  <c:v>0</c:v>
                </c:pt>
                <c:pt idx="45">
                  <c:v>0</c:v>
                </c:pt>
              </c:numCache>
            </c:numRef>
          </c:val>
        </c:ser>
        <c:ser>
          <c:idx val="2"/>
          <c:order val="3"/>
          <c:tx>
            <c:strRef>
              <c:f>Sheet1!$B$18</c:f>
              <c:strCache>
                <c:ptCount val="1"/>
                <c:pt idx="0">
                  <c:v>Sterling Liquidity</c:v>
                </c:pt>
              </c:strCache>
            </c:strRef>
          </c:tx>
          <c:spPr>
            <a:solidFill>
              <a:schemeClr val="accent4"/>
            </a:solidFill>
          </c:spPr>
          <c:cat>
            <c:numRef>
              <c:f>Sheet1!$C$3:$AV$3</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Sheet1!$C$18:$AV$18</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4.0000000000000002E-4</c:v>
                </c:pt>
                <c:pt idx="16">
                  <c:v>8.0000000000000004E-4</c:v>
                </c:pt>
                <c:pt idx="17">
                  <c:v>1.1999999999999999E-3</c:v>
                </c:pt>
                <c:pt idx="18">
                  <c:v>1.6000000000000001E-3</c:v>
                </c:pt>
                <c:pt idx="19">
                  <c:v>2E-3</c:v>
                </c:pt>
                <c:pt idx="20">
                  <c:v>2.3999999999999998E-3</c:v>
                </c:pt>
                <c:pt idx="21">
                  <c:v>2.8000000000000004E-3</c:v>
                </c:pt>
                <c:pt idx="22">
                  <c:v>3.2000000000000002E-3</c:v>
                </c:pt>
                <c:pt idx="23">
                  <c:v>3.5999999999999999E-3</c:v>
                </c:pt>
                <c:pt idx="24">
                  <c:v>4.0000000000000001E-3</c:v>
                </c:pt>
                <c:pt idx="25">
                  <c:v>5.0000000000000001E-3</c:v>
                </c:pt>
                <c:pt idx="26">
                  <c:v>6.5000000000000006E-3</c:v>
                </c:pt>
                <c:pt idx="27">
                  <c:v>7.0000000000000001E-3</c:v>
                </c:pt>
                <c:pt idx="28">
                  <c:v>7.4999999999999997E-3</c:v>
                </c:pt>
                <c:pt idx="29">
                  <c:v>9.0000000000000011E-3</c:v>
                </c:pt>
                <c:pt idx="30">
                  <c:v>0.01</c:v>
                </c:pt>
                <c:pt idx="31">
                  <c:v>1.5961538461538471E-2</c:v>
                </c:pt>
                <c:pt idx="32">
                  <c:v>2.192307692307692E-2</c:v>
                </c:pt>
                <c:pt idx="33">
                  <c:v>2.7884615384615369E-2</c:v>
                </c:pt>
                <c:pt idx="34">
                  <c:v>3.3846153846153824E-2</c:v>
                </c:pt>
                <c:pt idx="35">
                  <c:v>3.9807692307692273E-2</c:v>
                </c:pt>
                <c:pt idx="36">
                  <c:v>4.5769230769230729E-2</c:v>
                </c:pt>
                <c:pt idx="37">
                  <c:v>5.1730769230769177E-2</c:v>
                </c:pt>
                <c:pt idx="38">
                  <c:v>5.7692307692307654E-2</c:v>
                </c:pt>
                <c:pt idx="39">
                  <c:v>6.365384615384613E-2</c:v>
                </c:pt>
                <c:pt idx="40">
                  <c:v>6.9615384615384593E-2</c:v>
                </c:pt>
                <c:pt idx="41">
                  <c:v>7.5576923076923042E-2</c:v>
                </c:pt>
                <c:pt idx="42">
                  <c:v>8.1538461538461504E-2</c:v>
                </c:pt>
                <c:pt idx="43">
                  <c:v>0.12500000000000003</c:v>
                </c:pt>
                <c:pt idx="44">
                  <c:v>0.15000000000000002</c:v>
                </c:pt>
                <c:pt idx="45">
                  <c:v>0.25</c:v>
                </c:pt>
              </c:numCache>
            </c:numRef>
          </c:val>
        </c:ser>
        <c:dLbls>
          <c:showLegendKey val="0"/>
          <c:showVal val="0"/>
          <c:showCatName val="0"/>
          <c:showSerName val="0"/>
          <c:showPercent val="0"/>
          <c:showBubbleSize val="0"/>
        </c:dLbls>
        <c:axId val="38650624"/>
        <c:axId val="38652544"/>
      </c:areaChart>
      <c:catAx>
        <c:axId val="38650624"/>
        <c:scaling>
          <c:orientation val="minMax"/>
        </c:scaling>
        <c:delete val="0"/>
        <c:axPos val="b"/>
        <c:title>
          <c:tx>
            <c:rich>
              <a:bodyPr/>
              <a:lstStyle/>
              <a:p>
                <a:pPr>
                  <a:defRPr/>
                </a:pPr>
                <a:r>
                  <a:rPr lang="en-US"/>
                  <a:t>Age</a:t>
                </a:r>
              </a:p>
            </c:rich>
          </c:tx>
          <c:overlay val="0"/>
        </c:title>
        <c:numFmt formatCode="General" sourceLinked="1"/>
        <c:majorTickMark val="out"/>
        <c:minorTickMark val="none"/>
        <c:tickLblPos val="low"/>
        <c:crossAx val="38652544"/>
        <c:crosses val="autoZero"/>
        <c:auto val="0"/>
        <c:lblAlgn val="ctr"/>
        <c:lblOffset val="100"/>
        <c:tickLblSkip val="5"/>
        <c:noMultiLvlLbl val="0"/>
      </c:catAx>
      <c:valAx>
        <c:axId val="38652544"/>
        <c:scaling>
          <c:orientation val="minMax"/>
          <c:max val="1"/>
        </c:scaling>
        <c:delete val="0"/>
        <c:axPos val="l"/>
        <c:majorGridlines/>
        <c:title>
          <c:tx>
            <c:rich>
              <a:bodyPr rot="-5400000" vert="horz"/>
              <a:lstStyle/>
              <a:p>
                <a:pPr>
                  <a:defRPr/>
                </a:pPr>
                <a:r>
                  <a:rPr lang="en-US"/>
                  <a:t>Percentage allocation</a:t>
                </a:r>
              </a:p>
            </c:rich>
          </c:tx>
          <c:overlay val="0"/>
        </c:title>
        <c:numFmt formatCode="0%" sourceLinked="1"/>
        <c:majorTickMark val="out"/>
        <c:minorTickMark val="none"/>
        <c:tickLblPos val="nextTo"/>
        <c:crossAx val="38650624"/>
        <c:crosses val="autoZero"/>
        <c:crossBetween val="midCat"/>
      </c:valAx>
    </c:plotArea>
    <c:legend>
      <c:legendPos val="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4E43E-C6AA-4BF2-A758-F62226DDEC8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2AE882FD-DB3F-47D9-848C-307C4007F449}">
      <dgm:prSet phldrT="[Text]"/>
      <dgm:spPr/>
      <dgm:t>
        <a:bodyPr/>
        <a:lstStyle/>
        <a:p>
          <a:r>
            <a:rPr lang="en-GB" dirty="0" smtClean="0"/>
            <a:t>University</a:t>
          </a:r>
          <a:endParaRPr lang="en-GB" dirty="0"/>
        </a:p>
      </dgm:t>
    </dgm:pt>
    <dgm:pt modelId="{C997BA39-737F-4760-97D4-9738E3799BC2}" type="parTrans" cxnId="{03C02DE9-D8AD-4AC2-9BF9-6606A9526A15}">
      <dgm:prSet/>
      <dgm:spPr/>
      <dgm:t>
        <a:bodyPr/>
        <a:lstStyle/>
        <a:p>
          <a:endParaRPr lang="en-GB"/>
        </a:p>
      </dgm:t>
    </dgm:pt>
    <dgm:pt modelId="{802F3B40-F6DB-4977-BE51-160DF9B23E8E}" type="sibTrans" cxnId="{03C02DE9-D8AD-4AC2-9BF9-6606A9526A15}">
      <dgm:prSet/>
      <dgm:spPr/>
      <dgm:t>
        <a:bodyPr/>
        <a:lstStyle/>
        <a:p>
          <a:endParaRPr lang="en-GB"/>
        </a:p>
      </dgm:t>
    </dgm:pt>
    <dgm:pt modelId="{69DDACCC-6EB1-4279-90AF-4615BD629B45}">
      <dgm:prSet phldrT="[Text]"/>
      <dgm:spPr/>
      <dgm:t>
        <a:bodyPr/>
        <a:lstStyle/>
        <a:p>
          <a:r>
            <a:rPr lang="en-GB" dirty="0" smtClean="0"/>
            <a:t>Assistant Staff</a:t>
          </a:r>
          <a:endParaRPr lang="en-GB" dirty="0"/>
        </a:p>
      </dgm:t>
    </dgm:pt>
    <dgm:pt modelId="{C2770CE7-3CB1-44BF-9B19-A8FE17D23554}" type="parTrans" cxnId="{60752223-6CA5-478C-A230-34B114803DAD}">
      <dgm:prSet/>
      <dgm:spPr/>
      <dgm:t>
        <a:bodyPr/>
        <a:lstStyle/>
        <a:p>
          <a:endParaRPr lang="en-GB"/>
        </a:p>
      </dgm:t>
    </dgm:pt>
    <dgm:pt modelId="{B9E9AF4E-FE50-41FF-9421-F798E708BD22}" type="sibTrans" cxnId="{60752223-6CA5-478C-A230-34B114803DAD}">
      <dgm:prSet/>
      <dgm:spPr/>
      <dgm:t>
        <a:bodyPr/>
        <a:lstStyle/>
        <a:p>
          <a:endParaRPr lang="en-GB"/>
        </a:p>
      </dgm:t>
    </dgm:pt>
    <dgm:pt modelId="{61378CB6-CE37-4317-A96C-02FA23043C98}">
      <dgm:prSet phldrT="[Text]"/>
      <dgm:spPr/>
      <dgm:t>
        <a:bodyPr/>
        <a:lstStyle/>
        <a:p>
          <a:r>
            <a:rPr lang="en-GB" dirty="0" smtClean="0"/>
            <a:t>Cambridge University Assistants’ Contributory Pension Scheme</a:t>
          </a:r>
          <a:endParaRPr lang="en-GB" dirty="0"/>
        </a:p>
      </dgm:t>
    </dgm:pt>
    <dgm:pt modelId="{3EF7E1FA-9417-4CB4-BDB4-E00D9693DB71}" type="parTrans" cxnId="{7687A954-1AA0-476E-BCDE-5B7AB6263B4A}">
      <dgm:prSet/>
      <dgm:spPr/>
      <dgm:t>
        <a:bodyPr/>
        <a:lstStyle/>
        <a:p>
          <a:endParaRPr lang="en-GB"/>
        </a:p>
      </dgm:t>
    </dgm:pt>
    <dgm:pt modelId="{362E6B7D-922F-4503-A659-DAF2629E02B4}" type="sibTrans" cxnId="{7687A954-1AA0-476E-BCDE-5B7AB6263B4A}">
      <dgm:prSet/>
      <dgm:spPr/>
      <dgm:t>
        <a:bodyPr/>
        <a:lstStyle/>
        <a:p>
          <a:endParaRPr lang="en-GB"/>
        </a:p>
      </dgm:t>
    </dgm:pt>
    <dgm:pt modelId="{CBC6CD59-A20C-47DF-B449-18D7224AFE55}">
      <dgm:prSet phldrT="[Text]"/>
      <dgm:spPr/>
      <dgm:t>
        <a:bodyPr/>
        <a:lstStyle/>
        <a:p>
          <a:r>
            <a:rPr lang="en-GB" dirty="0" smtClean="0"/>
            <a:t>Cambridge University Assistants’ Defined Contribution Pension Scheme</a:t>
          </a:r>
          <a:endParaRPr lang="en-GB" dirty="0"/>
        </a:p>
      </dgm:t>
    </dgm:pt>
    <dgm:pt modelId="{42760529-BC1E-4DDF-978F-A413C6119A1C}" type="parTrans" cxnId="{2BDD63CF-CD4B-4168-BD10-3EF6EBAF0BAB}">
      <dgm:prSet/>
      <dgm:spPr/>
      <dgm:t>
        <a:bodyPr/>
        <a:lstStyle/>
        <a:p>
          <a:endParaRPr lang="en-GB"/>
        </a:p>
      </dgm:t>
    </dgm:pt>
    <dgm:pt modelId="{68B52737-9895-4578-8DFB-8A3F878F34CC}" type="sibTrans" cxnId="{2BDD63CF-CD4B-4168-BD10-3EF6EBAF0BAB}">
      <dgm:prSet/>
      <dgm:spPr/>
      <dgm:t>
        <a:bodyPr/>
        <a:lstStyle/>
        <a:p>
          <a:endParaRPr lang="en-GB"/>
        </a:p>
      </dgm:t>
    </dgm:pt>
    <dgm:pt modelId="{AABD3B4C-00FA-4E0F-AB66-53FCBB003F64}">
      <dgm:prSet phldrT="[Text]"/>
      <dgm:spPr/>
      <dgm:t>
        <a:bodyPr/>
        <a:lstStyle/>
        <a:p>
          <a:r>
            <a:rPr lang="en-GB" dirty="0" smtClean="0"/>
            <a:t>Academic and Academic Related Staff</a:t>
          </a:r>
          <a:endParaRPr lang="en-GB" dirty="0"/>
        </a:p>
      </dgm:t>
    </dgm:pt>
    <dgm:pt modelId="{542A9AA6-BBB8-486F-A7A1-16E94B5A9114}" type="parTrans" cxnId="{354A1F4F-583D-4491-80BE-409CCC0AAA97}">
      <dgm:prSet/>
      <dgm:spPr/>
      <dgm:t>
        <a:bodyPr/>
        <a:lstStyle/>
        <a:p>
          <a:endParaRPr lang="en-GB"/>
        </a:p>
      </dgm:t>
    </dgm:pt>
    <dgm:pt modelId="{5E9F63FD-650C-4C2B-BC32-84C14CB7033B}" type="sibTrans" cxnId="{354A1F4F-583D-4491-80BE-409CCC0AAA97}">
      <dgm:prSet/>
      <dgm:spPr/>
      <dgm:t>
        <a:bodyPr/>
        <a:lstStyle/>
        <a:p>
          <a:endParaRPr lang="en-GB"/>
        </a:p>
      </dgm:t>
    </dgm:pt>
    <dgm:pt modelId="{4E3C3956-0EC4-4089-94E8-2BE96DE3558C}">
      <dgm:prSet phldrT="[Text]"/>
      <dgm:spPr/>
      <dgm:t>
        <a:bodyPr/>
        <a:lstStyle/>
        <a:p>
          <a:r>
            <a:rPr lang="en-GB" dirty="0" smtClean="0"/>
            <a:t>Universities Superannuation Scheme </a:t>
          </a:r>
          <a:endParaRPr lang="en-GB" dirty="0"/>
        </a:p>
      </dgm:t>
    </dgm:pt>
    <dgm:pt modelId="{4572991D-CE6C-4544-80F4-91C12630C3ED}" type="parTrans" cxnId="{9C608A00-5AD9-4F48-976F-E2AED5DAAFF5}">
      <dgm:prSet/>
      <dgm:spPr/>
      <dgm:t>
        <a:bodyPr/>
        <a:lstStyle/>
        <a:p>
          <a:endParaRPr lang="en-GB"/>
        </a:p>
      </dgm:t>
    </dgm:pt>
    <dgm:pt modelId="{3D37605D-72E9-4EBD-A042-593F0058C04B}" type="sibTrans" cxnId="{9C608A00-5AD9-4F48-976F-E2AED5DAAFF5}">
      <dgm:prSet/>
      <dgm:spPr/>
      <dgm:t>
        <a:bodyPr/>
        <a:lstStyle/>
        <a:p>
          <a:endParaRPr lang="en-GB"/>
        </a:p>
      </dgm:t>
    </dgm:pt>
    <dgm:pt modelId="{CFBE50F2-2817-46A9-8955-BD58230019AF}">
      <dgm:prSet phldrT="[Text]"/>
      <dgm:spPr/>
      <dgm:t>
        <a:bodyPr/>
        <a:lstStyle/>
        <a:p>
          <a:r>
            <a:rPr lang="en-GB" dirty="0" smtClean="0"/>
            <a:t>NHS</a:t>
          </a:r>
        </a:p>
        <a:p>
          <a:r>
            <a:rPr lang="en-GB" dirty="0" smtClean="0"/>
            <a:t>(clinical staff only)</a:t>
          </a:r>
          <a:endParaRPr lang="en-GB" dirty="0"/>
        </a:p>
      </dgm:t>
    </dgm:pt>
    <dgm:pt modelId="{884600F3-4993-47B7-8197-736A6ED79E2F}" type="parTrans" cxnId="{2FCD45F7-7771-49D4-9FCF-12A5ED26620B}">
      <dgm:prSet/>
      <dgm:spPr/>
      <dgm:t>
        <a:bodyPr/>
        <a:lstStyle/>
        <a:p>
          <a:endParaRPr lang="en-GB"/>
        </a:p>
      </dgm:t>
    </dgm:pt>
    <dgm:pt modelId="{ABC45CD1-2988-49D8-AC85-9ECF2D7D55A0}" type="sibTrans" cxnId="{2FCD45F7-7771-49D4-9FCF-12A5ED26620B}">
      <dgm:prSet/>
      <dgm:spPr/>
      <dgm:t>
        <a:bodyPr/>
        <a:lstStyle/>
        <a:p>
          <a:endParaRPr lang="en-GB"/>
        </a:p>
      </dgm:t>
    </dgm:pt>
    <dgm:pt modelId="{2812DE29-BA09-48D4-AD09-2A7F202181A6}" type="pres">
      <dgm:prSet presAssocID="{0F34E43E-C6AA-4BF2-A758-F62226DDEC80}" presName="mainComposite" presStyleCnt="0">
        <dgm:presLayoutVars>
          <dgm:chPref val="1"/>
          <dgm:dir/>
          <dgm:animOne val="branch"/>
          <dgm:animLvl val="lvl"/>
          <dgm:resizeHandles val="exact"/>
        </dgm:presLayoutVars>
      </dgm:prSet>
      <dgm:spPr/>
      <dgm:t>
        <a:bodyPr/>
        <a:lstStyle/>
        <a:p>
          <a:endParaRPr lang="en-GB"/>
        </a:p>
      </dgm:t>
    </dgm:pt>
    <dgm:pt modelId="{67D59DCD-8073-4766-A096-9AF3596C2BBE}" type="pres">
      <dgm:prSet presAssocID="{0F34E43E-C6AA-4BF2-A758-F62226DDEC80}" presName="hierFlow" presStyleCnt="0"/>
      <dgm:spPr/>
    </dgm:pt>
    <dgm:pt modelId="{2B320402-DF32-49FD-9F12-157780DA51E6}" type="pres">
      <dgm:prSet presAssocID="{0F34E43E-C6AA-4BF2-A758-F62226DDEC80}" presName="hierChild1" presStyleCnt="0">
        <dgm:presLayoutVars>
          <dgm:chPref val="1"/>
          <dgm:animOne val="branch"/>
          <dgm:animLvl val="lvl"/>
        </dgm:presLayoutVars>
      </dgm:prSet>
      <dgm:spPr/>
    </dgm:pt>
    <dgm:pt modelId="{54774FCA-EC55-4853-A5CB-9CC78C45455C}" type="pres">
      <dgm:prSet presAssocID="{2AE882FD-DB3F-47D9-848C-307C4007F449}" presName="Name14" presStyleCnt="0"/>
      <dgm:spPr/>
    </dgm:pt>
    <dgm:pt modelId="{C2B3B7E3-7FA9-49BA-8771-CAB2DC5D0C2C}" type="pres">
      <dgm:prSet presAssocID="{2AE882FD-DB3F-47D9-848C-307C4007F449}" presName="level1Shape" presStyleLbl="node0" presStyleIdx="0" presStyleCnt="1">
        <dgm:presLayoutVars>
          <dgm:chPref val="3"/>
        </dgm:presLayoutVars>
      </dgm:prSet>
      <dgm:spPr/>
      <dgm:t>
        <a:bodyPr/>
        <a:lstStyle/>
        <a:p>
          <a:endParaRPr lang="en-GB"/>
        </a:p>
      </dgm:t>
    </dgm:pt>
    <dgm:pt modelId="{4F788A5A-59DC-4740-8A97-47CAD4E15C47}" type="pres">
      <dgm:prSet presAssocID="{2AE882FD-DB3F-47D9-848C-307C4007F449}" presName="hierChild2" presStyleCnt="0"/>
      <dgm:spPr/>
    </dgm:pt>
    <dgm:pt modelId="{BB26442A-3E10-4BB8-83D7-22C4B12D3FB3}" type="pres">
      <dgm:prSet presAssocID="{C2770CE7-3CB1-44BF-9B19-A8FE17D23554}" presName="Name19" presStyleLbl="parChTrans1D2" presStyleIdx="0" presStyleCnt="2"/>
      <dgm:spPr/>
      <dgm:t>
        <a:bodyPr/>
        <a:lstStyle/>
        <a:p>
          <a:endParaRPr lang="en-GB"/>
        </a:p>
      </dgm:t>
    </dgm:pt>
    <dgm:pt modelId="{DE964B98-17A0-4E50-9B0C-1C483F5798FF}" type="pres">
      <dgm:prSet presAssocID="{69DDACCC-6EB1-4279-90AF-4615BD629B45}" presName="Name21" presStyleCnt="0"/>
      <dgm:spPr/>
    </dgm:pt>
    <dgm:pt modelId="{D0985A57-AD7F-4B1C-91A7-D54A7842C541}" type="pres">
      <dgm:prSet presAssocID="{69DDACCC-6EB1-4279-90AF-4615BD629B45}" presName="level2Shape" presStyleLbl="node2" presStyleIdx="0" presStyleCnt="2" custLinFactNeighborX="-4835" custLinFactNeighborY="297"/>
      <dgm:spPr/>
      <dgm:t>
        <a:bodyPr/>
        <a:lstStyle/>
        <a:p>
          <a:endParaRPr lang="en-GB"/>
        </a:p>
      </dgm:t>
    </dgm:pt>
    <dgm:pt modelId="{2FA49EF7-DA38-4097-A38D-831361E56B70}" type="pres">
      <dgm:prSet presAssocID="{69DDACCC-6EB1-4279-90AF-4615BD629B45}" presName="hierChild3" presStyleCnt="0"/>
      <dgm:spPr/>
    </dgm:pt>
    <dgm:pt modelId="{B08BCAA4-3B33-422B-9A89-FA9486A5E63C}" type="pres">
      <dgm:prSet presAssocID="{3EF7E1FA-9417-4CB4-BDB4-E00D9693DB71}" presName="Name19" presStyleLbl="parChTrans1D3" presStyleIdx="0" presStyleCnt="4"/>
      <dgm:spPr/>
      <dgm:t>
        <a:bodyPr/>
        <a:lstStyle/>
        <a:p>
          <a:endParaRPr lang="en-GB"/>
        </a:p>
      </dgm:t>
    </dgm:pt>
    <dgm:pt modelId="{A5B0F648-81A7-4229-9576-803909426B7B}" type="pres">
      <dgm:prSet presAssocID="{61378CB6-CE37-4317-A96C-02FA23043C98}" presName="Name21" presStyleCnt="0"/>
      <dgm:spPr/>
    </dgm:pt>
    <dgm:pt modelId="{7B2C51CF-71E8-464C-A81F-0513A8894D15}" type="pres">
      <dgm:prSet presAssocID="{61378CB6-CE37-4317-A96C-02FA23043C98}" presName="level2Shape" presStyleLbl="node3" presStyleIdx="0" presStyleCnt="4"/>
      <dgm:spPr/>
      <dgm:t>
        <a:bodyPr/>
        <a:lstStyle/>
        <a:p>
          <a:endParaRPr lang="en-GB"/>
        </a:p>
      </dgm:t>
    </dgm:pt>
    <dgm:pt modelId="{1A7DCD06-1EC5-4F4A-BA85-354E5211259F}" type="pres">
      <dgm:prSet presAssocID="{61378CB6-CE37-4317-A96C-02FA23043C98}" presName="hierChild3" presStyleCnt="0"/>
      <dgm:spPr/>
    </dgm:pt>
    <dgm:pt modelId="{809E1B97-5E60-4234-9298-AF0AB4F603B6}" type="pres">
      <dgm:prSet presAssocID="{42760529-BC1E-4DDF-978F-A413C6119A1C}" presName="Name19" presStyleLbl="parChTrans1D3" presStyleIdx="1" presStyleCnt="4"/>
      <dgm:spPr/>
      <dgm:t>
        <a:bodyPr/>
        <a:lstStyle/>
        <a:p>
          <a:endParaRPr lang="en-GB"/>
        </a:p>
      </dgm:t>
    </dgm:pt>
    <dgm:pt modelId="{0AC45EFA-657C-4A18-865B-559CD5EC8E97}" type="pres">
      <dgm:prSet presAssocID="{CBC6CD59-A20C-47DF-B449-18D7224AFE55}" presName="Name21" presStyleCnt="0"/>
      <dgm:spPr/>
    </dgm:pt>
    <dgm:pt modelId="{3065AE95-75A4-40B7-A771-875A7C29463A}" type="pres">
      <dgm:prSet presAssocID="{CBC6CD59-A20C-47DF-B449-18D7224AFE55}" presName="level2Shape" presStyleLbl="node3" presStyleIdx="1" presStyleCnt="4"/>
      <dgm:spPr/>
      <dgm:t>
        <a:bodyPr/>
        <a:lstStyle/>
        <a:p>
          <a:endParaRPr lang="en-GB"/>
        </a:p>
      </dgm:t>
    </dgm:pt>
    <dgm:pt modelId="{258D361F-EFF1-4032-9439-8436057F728E}" type="pres">
      <dgm:prSet presAssocID="{CBC6CD59-A20C-47DF-B449-18D7224AFE55}" presName="hierChild3" presStyleCnt="0"/>
      <dgm:spPr/>
    </dgm:pt>
    <dgm:pt modelId="{DCF39601-17F7-4FD9-AB5C-16206F01D65E}" type="pres">
      <dgm:prSet presAssocID="{542A9AA6-BBB8-486F-A7A1-16E94B5A9114}" presName="Name19" presStyleLbl="parChTrans1D2" presStyleIdx="1" presStyleCnt="2"/>
      <dgm:spPr/>
      <dgm:t>
        <a:bodyPr/>
        <a:lstStyle/>
        <a:p>
          <a:endParaRPr lang="en-GB"/>
        </a:p>
      </dgm:t>
    </dgm:pt>
    <dgm:pt modelId="{DA6D5272-5A91-4DF1-920D-036311B7C5D8}" type="pres">
      <dgm:prSet presAssocID="{AABD3B4C-00FA-4E0F-AB66-53FCBB003F64}" presName="Name21" presStyleCnt="0"/>
      <dgm:spPr/>
    </dgm:pt>
    <dgm:pt modelId="{B84A0555-E2AC-4C90-80CE-DE315CE5D9FB}" type="pres">
      <dgm:prSet presAssocID="{AABD3B4C-00FA-4E0F-AB66-53FCBB003F64}" presName="level2Shape" presStyleLbl="node2" presStyleIdx="1" presStyleCnt="2"/>
      <dgm:spPr/>
      <dgm:t>
        <a:bodyPr/>
        <a:lstStyle/>
        <a:p>
          <a:endParaRPr lang="en-GB"/>
        </a:p>
      </dgm:t>
    </dgm:pt>
    <dgm:pt modelId="{50DF6C15-D7EA-42B7-A78C-E24FEA173540}" type="pres">
      <dgm:prSet presAssocID="{AABD3B4C-00FA-4E0F-AB66-53FCBB003F64}" presName="hierChild3" presStyleCnt="0"/>
      <dgm:spPr/>
    </dgm:pt>
    <dgm:pt modelId="{A6705C7C-66B2-47F7-8C04-4DFF06E864EA}" type="pres">
      <dgm:prSet presAssocID="{4572991D-CE6C-4544-80F4-91C12630C3ED}" presName="Name19" presStyleLbl="parChTrans1D3" presStyleIdx="2" presStyleCnt="4"/>
      <dgm:spPr/>
      <dgm:t>
        <a:bodyPr/>
        <a:lstStyle/>
        <a:p>
          <a:endParaRPr lang="en-GB"/>
        </a:p>
      </dgm:t>
    </dgm:pt>
    <dgm:pt modelId="{91654ED4-CC12-43F5-91BD-05F856B4D851}" type="pres">
      <dgm:prSet presAssocID="{4E3C3956-0EC4-4089-94E8-2BE96DE3558C}" presName="Name21" presStyleCnt="0"/>
      <dgm:spPr/>
    </dgm:pt>
    <dgm:pt modelId="{28BEDFED-14FA-4315-9E5F-903152C53D3A}" type="pres">
      <dgm:prSet presAssocID="{4E3C3956-0EC4-4089-94E8-2BE96DE3558C}" presName="level2Shape" presStyleLbl="node3" presStyleIdx="2" presStyleCnt="4"/>
      <dgm:spPr/>
      <dgm:t>
        <a:bodyPr/>
        <a:lstStyle/>
        <a:p>
          <a:endParaRPr lang="en-GB"/>
        </a:p>
      </dgm:t>
    </dgm:pt>
    <dgm:pt modelId="{A59DD238-11AF-40CD-AE3D-A34FE177CA0D}" type="pres">
      <dgm:prSet presAssocID="{4E3C3956-0EC4-4089-94E8-2BE96DE3558C}" presName="hierChild3" presStyleCnt="0"/>
      <dgm:spPr/>
    </dgm:pt>
    <dgm:pt modelId="{DBBB33AC-CF05-49AF-9103-10C226E41971}" type="pres">
      <dgm:prSet presAssocID="{884600F3-4993-47B7-8197-736A6ED79E2F}" presName="Name19" presStyleLbl="parChTrans1D3" presStyleIdx="3" presStyleCnt="4"/>
      <dgm:spPr/>
      <dgm:t>
        <a:bodyPr/>
        <a:lstStyle/>
        <a:p>
          <a:endParaRPr lang="en-GB"/>
        </a:p>
      </dgm:t>
    </dgm:pt>
    <dgm:pt modelId="{312B938C-F951-4CD7-8D77-6EB189EC0FB8}" type="pres">
      <dgm:prSet presAssocID="{CFBE50F2-2817-46A9-8955-BD58230019AF}" presName="Name21" presStyleCnt="0"/>
      <dgm:spPr/>
    </dgm:pt>
    <dgm:pt modelId="{FA730476-1B9C-49D6-8A4B-4601D2BE5D4E}" type="pres">
      <dgm:prSet presAssocID="{CFBE50F2-2817-46A9-8955-BD58230019AF}" presName="level2Shape" presStyleLbl="node3" presStyleIdx="3" presStyleCnt="4"/>
      <dgm:spPr/>
      <dgm:t>
        <a:bodyPr/>
        <a:lstStyle/>
        <a:p>
          <a:endParaRPr lang="en-GB"/>
        </a:p>
      </dgm:t>
    </dgm:pt>
    <dgm:pt modelId="{E92581AE-69F1-4A3D-A022-D49EDF3EDBDE}" type="pres">
      <dgm:prSet presAssocID="{CFBE50F2-2817-46A9-8955-BD58230019AF}" presName="hierChild3" presStyleCnt="0"/>
      <dgm:spPr/>
    </dgm:pt>
    <dgm:pt modelId="{DEA4B34B-ED6F-4897-9A2C-B09806E65221}" type="pres">
      <dgm:prSet presAssocID="{0F34E43E-C6AA-4BF2-A758-F62226DDEC80}" presName="bgShapesFlow" presStyleCnt="0"/>
      <dgm:spPr/>
    </dgm:pt>
  </dgm:ptLst>
  <dgm:cxnLst>
    <dgm:cxn modelId="{7017DE50-EE00-4649-9C3B-176181C471E2}" type="presOf" srcId="{CFBE50F2-2817-46A9-8955-BD58230019AF}" destId="{FA730476-1B9C-49D6-8A4B-4601D2BE5D4E}" srcOrd="0" destOrd="0" presId="urn:microsoft.com/office/officeart/2005/8/layout/hierarchy6"/>
    <dgm:cxn modelId="{9C608A00-5AD9-4F48-976F-E2AED5DAAFF5}" srcId="{AABD3B4C-00FA-4E0F-AB66-53FCBB003F64}" destId="{4E3C3956-0EC4-4089-94E8-2BE96DE3558C}" srcOrd="0" destOrd="0" parTransId="{4572991D-CE6C-4544-80F4-91C12630C3ED}" sibTransId="{3D37605D-72E9-4EBD-A042-593F0058C04B}"/>
    <dgm:cxn modelId="{03C02DE9-D8AD-4AC2-9BF9-6606A9526A15}" srcId="{0F34E43E-C6AA-4BF2-A758-F62226DDEC80}" destId="{2AE882FD-DB3F-47D9-848C-307C4007F449}" srcOrd="0" destOrd="0" parTransId="{C997BA39-737F-4760-97D4-9738E3799BC2}" sibTransId="{802F3B40-F6DB-4977-BE51-160DF9B23E8E}"/>
    <dgm:cxn modelId="{4E0B4DA8-8113-4EB8-ABF8-A228BF35E69E}" type="presOf" srcId="{69DDACCC-6EB1-4279-90AF-4615BD629B45}" destId="{D0985A57-AD7F-4B1C-91A7-D54A7842C541}" srcOrd="0" destOrd="0" presId="urn:microsoft.com/office/officeart/2005/8/layout/hierarchy6"/>
    <dgm:cxn modelId="{A8E47EDD-CCBC-4929-A9E1-437BCB434548}" type="presOf" srcId="{CBC6CD59-A20C-47DF-B449-18D7224AFE55}" destId="{3065AE95-75A4-40B7-A771-875A7C29463A}" srcOrd="0" destOrd="0" presId="urn:microsoft.com/office/officeart/2005/8/layout/hierarchy6"/>
    <dgm:cxn modelId="{354A1F4F-583D-4491-80BE-409CCC0AAA97}" srcId="{2AE882FD-DB3F-47D9-848C-307C4007F449}" destId="{AABD3B4C-00FA-4E0F-AB66-53FCBB003F64}" srcOrd="1" destOrd="0" parTransId="{542A9AA6-BBB8-486F-A7A1-16E94B5A9114}" sibTransId="{5E9F63FD-650C-4C2B-BC32-84C14CB7033B}"/>
    <dgm:cxn modelId="{2FCD45F7-7771-49D4-9FCF-12A5ED26620B}" srcId="{AABD3B4C-00FA-4E0F-AB66-53FCBB003F64}" destId="{CFBE50F2-2817-46A9-8955-BD58230019AF}" srcOrd="1" destOrd="0" parTransId="{884600F3-4993-47B7-8197-736A6ED79E2F}" sibTransId="{ABC45CD1-2988-49D8-AC85-9ECF2D7D55A0}"/>
    <dgm:cxn modelId="{4D368DC4-8660-417F-9F5B-140FD456B31C}" type="presOf" srcId="{AABD3B4C-00FA-4E0F-AB66-53FCBB003F64}" destId="{B84A0555-E2AC-4C90-80CE-DE315CE5D9FB}" srcOrd="0" destOrd="0" presId="urn:microsoft.com/office/officeart/2005/8/layout/hierarchy6"/>
    <dgm:cxn modelId="{2BDD63CF-CD4B-4168-BD10-3EF6EBAF0BAB}" srcId="{69DDACCC-6EB1-4279-90AF-4615BD629B45}" destId="{CBC6CD59-A20C-47DF-B449-18D7224AFE55}" srcOrd="1" destOrd="0" parTransId="{42760529-BC1E-4DDF-978F-A413C6119A1C}" sibTransId="{68B52737-9895-4578-8DFB-8A3F878F34CC}"/>
    <dgm:cxn modelId="{60752223-6CA5-478C-A230-34B114803DAD}" srcId="{2AE882FD-DB3F-47D9-848C-307C4007F449}" destId="{69DDACCC-6EB1-4279-90AF-4615BD629B45}" srcOrd="0" destOrd="0" parTransId="{C2770CE7-3CB1-44BF-9B19-A8FE17D23554}" sibTransId="{B9E9AF4E-FE50-41FF-9421-F798E708BD22}"/>
    <dgm:cxn modelId="{23229ECB-3F6A-4366-8657-37D86001BC30}" type="presOf" srcId="{0F34E43E-C6AA-4BF2-A758-F62226DDEC80}" destId="{2812DE29-BA09-48D4-AD09-2A7F202181A6}" srcOrd="0" destOrd="0" presId="urn:microsoft.com/office/officeart/2005/8/layout/hierarchy6"/>
    <dgm:cxn modelId="{67D1CD21-8554-42B2-A901-E80F193F9D3A}" type="presOf" srcId="{2AE882FD-DB3F-47D9-848C-307C4007F449}" destId="{C2B3B7E3-7FA9-49BA-8771-CAB2DC5D0C2C}" srcOrd="0" destOrd="0" presId="urn:microsoft.com/office/officeart/2005/8/layout/hierarchy6"/>
    <dgm:cxn modelId="{89224B82-9545-4DCC-ABB5-018F65FAB6AB}" type="presOf" srcId="{884600F3-4993-47B7-8197-736A6ED79E2F}" destId="{DBBB33AC-CF05-49AF-9103-10C226E41971}" srcOrd="0" destOrd="0" presId="urn:microsoft.com/office/officeart/2005/8/layout/hierarchy6"/>
    <dgm:cxn modelId="{38533B2D-2F8F-43CD-A7C3-87A0C22B97E0}" type="presOf" srcId="{C2770CE7-3CB1-44BF-9B19-A8FE17D23554}" destId="{BB26442A-3E10-4BB8-83D7-22C4B12D3FB3}" srcOrd="0" destOrd="0" presId="urn:microsoft.com/office/officeart/2005/8/layout/hierarchy6"/>
    <dgm:cxn modelId="{7687A954-1AA0-476E-BCDE-5B7AB6263B4A}" srcId="{69DDACCC-6EB1-4279-90AF-4615BD629B45}" destId="{61378CB6-CE37-4317-A96C-02FA23043C98}" srcOrd="0" destOrd="0" parTransId="{3EF7E1FA-9417-4CB4-BDB4-E00D9693DB71}" sibTransId="{362E6B7D-922F-4503-A659-DAF2629E02B4}"/>
    <dgm:cxn modelId="{E59A8B8B-E3CD-4464-B320-2E4A640482F4}" type="presOf" srcId="{42760529-BC1E-4DDF-978F-A413C6119A1C}" destId="{809E1B97-5E60-4234-9298-AF0AB4F603B6}" srcOrd="0" destOrd="0" presId="urn:microsoft.com/office/officeart/2005/8/layout/hierarchy6"/>
    <dgm:cxn modelId="{9E5E9DBD-1205-49A7-87FD-0BFE6A1F26E5}" type="presOf" srcId="{4572991D-CE6C-4544-80F4-91C12630C3ED}" destId="{A6705C7C-66B2-47F7-8C04-4DFF06E864EA}" srcOrd="0" destOrd="0" presId="urn:microsoft.com/office/officeart/2005/8/layout/hierarchy6"/>
    <dgm:cxn modelId="{D7E6AC1B-A8A1-48F0-9BE6-3FE5FB3FEEEC}" type="presOf" srcId="{3EF7E1FA-9417-4CB4-BDB4-E00D9693DB71}" destId="{B08BCAA4-3B33-422B-9A89-FA9486A5E63C}" srcOrd="0" destOrd="0" presId="urn:microsoft.com/office/officeart/2005/8/layout/hierarchy6"/>
    <dgm:cxn modelId="{CA12EE04-60E1-4486-B225-427DCE813761}" type="presOf" srcId="{4E3C3956-0EC4-4089-94E8-2BE96DE3558C}" destId="{28BEDFED-14FA-4315-9E5F-903152C53D3A}" srcOrd="0" destOrd="0" presId="urn:microsoft.com/office/officeart/2005/8/layout/hierarchy6"/>
    <dgm:cxn modelId="{2C7762BC-766E-4231-AA27-7EC5ADED4D97}" type="presOf" srcId="{61378CB6-CE37-4317-A96C-02FA23043C98}" destId="{7B2C51CF-71E8-464C-A81F-0513A8894D15}" srcOrd="0" destOrd="0" presId="urn:microsoft.com/office/officeart/2005/8/layout/hierarchy6"/>
    <dgm:cxn modelId="{5F6ADBE8-DAC2-4842-B590-62771DFD92A7}" type="presOf" srcId="{542A9AA6-BBB8-486F-A7A1-16E94B5A9114}" destId="{DCF39601-17F7-4FD9-AB5C-16206F01D65E}" srcOrd="0" destOrd="0" presId="urn:microsoft.com/office/officeart/2005/8/layout/hierarchy6"/>
    <dgm:cxn modelId="{660069C7-7128-425A-9A84-BC39D88F01B4}" type="presParOf" srcId="{2812DE29-BA09-48D4-AD09-2A7F202181A6}" destId="{67D59DCD-8073-4766-A096-9AF3596C2BBE}" srcOrd="0" destOrd="0" presId="urn:microsoft.com/office/officeart/2005/8/layout/hierarchy6"/>
    <dgm:cxn modelId="{A050F218-45E0-43D9-AA0B-88FA42FFBBA9}" type="presParOf" srcId="{67D59DCD-8073-4766-A096-9AF3596C2BBE}" destId="{2B320402-DF32-49FD-9F12-157780DA51E6}" srcOrd="0" destOrd="0" presId="urn:microsoft.com/office/officeart/2005/8/layout/hierarchy6"/>
    <dgm:cxn modelId="{31C154B3-3CA4-454D-B6CA-FEE213C59402}" type="presParOf" srcId="{2B320402-DF32-49FD-9F12-157780DA51E6}" destId="{54774FCA-EC55-4853-A5CB-9CC78C45455C}" srcOrd="0" destOrd="0" presId="urn:microsoft.com/office/officeart/2005/8/layout/hierarchy6"/>
    <dgm:cxn modelId="{B6771E5D-B771-4B2C-8025-DAB2F2256D98}" type="presParOf" srcId="{54774FCA-EC55-4853-A5CB-9CC78C45455C}" destId="{C2B3B7E3-7FA9-49BA-8771-CAB2DC5D0C2C}" srcOrd="0" destOrd="0" presId="urn:microsoft.com/office/officeart/2005/8/layout/hierarchy6"/>
    <dgm:cxn modelId="{72BA16B0-5D02-4C9E-A2FA-0CCA47B5D9B7}" type="presParOf" srcId="{54774FCA-EC55-4853-A5CB-9CC78C45455C}" destId="{4F788A5A-59DC-4740-8A97-47CAD4E15C47}" srcOrd="1" destOrd="0" presId="urn:microsoft.com/office/officeart/2005/8/layout/hierarchy6"/>
    <dgm:cxn modelId="{41EB4DEB-21D4-498F-B4C9-86F7414A2E7F}" type="presParOf" srcId="{4F788A5A-59DC-4740-8A97-47CAD4E15C47}" destId="{BB26442A-3E10-4BB8-83D7-22C4B12D3FB3}" srcOrd="0" destOrd="0" presId="urn:microsoft.com/office/officeart/2005/8/layout/hierarchy6"/>
    <dgm:cxn modelId="{50B97064-F7E7-4E3A-9EA1-86A224AEE56C}" type="presParOf" srcId="{4F788A5A-59DC-4740-8A97-47CAD4E15C47}" destId="{DE964B98-17A0-4E50-9B0C-1C483F5798FF}" srcOrd="1" destOrd="0" presId="urn:microsoft.com/office/officeart/2005/8/layout/hierarchy6"/>
    <dgm:cxn modelId="{09DEF923-83DE-4428-BEB1-525FAAE8801D}" type="presParOf" srcId="{DE964B98-17A0-4E50-9B0C-1C483F5798FF}" destId="{D0985A57-AD7F-4B1C-91A7-D54A7842C541}" srcOrd="0" destOrd="0" presId="urn:microsoft.com/office/officeart/2005/8/layout/hierarchy6"/>
    <dgm:cxn modelId="{4F20DA46-C94A-4571-B4F3-9026684E562D}" type="presParOf" srcId="{DE964B98-17A0-4E50-9B0C-1C483F5798FF}" destId="{2FA49EF7-DA38-4097-A38D-831361E56B70}" srcOrd="1" destOrd="0" presId="urn:microsoft.com/office/officeart/2005/8/layout/hierarchy6"/>
    <dgm:cxn modelId="{E9B3FB37-B6AD-4AA1-A319-FC5C840694C3}" type="presParOf" srcId="{2FA49EF7-DA38-4097-A38D-831361E56B70}" destId="{B08BCAA4-3B33-422B-9A89-FA9486A5E63C}" srcOrd="0" destOrd="0" presId="urn:microsoft.com/office/officeart/2005/8/layout/hierarchy6"/>
    <dgm:cxn modelId="{75B7D277-221B-432F-A260-B1B8CF3CF111}" type="presParOf" srcId="{2FA49EF7-DA38-4097-A38D-831361E56B70}" destId="{A5B0F648-81A7-4229-9576-803909426B7B}" srcOrd="1" destOrd="0" presId="urn:microsoft.com/office/officeart/2005/8/layout/hierarchy6"/>
    <dgm:cxn modelId="{3348C5FA-5F6C-4068-A767-5B7EC2A255E6}" type="presParOf" srcId="{A5B0F648-81A7-4229-9576-803909426B7B}" destId="{7B2C51CF-71E8-464C-A81F-0513A8894D15}" srcOrd="0" destOrd="0" presId="urn:microsoft.com/office/officeart/2005/8/layout/hierarchy6"/>
    <dgm:cxn modelId="{A556BDF3-A93C-4E16-A414-536649325384}" type="presParOf" srcId="{A5B0F648-81A7-4229-9576-803909426B7B}" destId="{1A7DCD06-1EC5-4F4A-BA85-354E5211259F}" srcOrd="1" destOrd="0" presId="urn:microsoft.com/office/officeart/2005/8/layout/hierarchy6"/>
    <dgm:cxn modelId="{674ED183-C31E-48CF-811A-D619BF83A783}" type="presParOf" srcId="{2FA49EF7-DA38-4097-A38D-831361E56B70}" destId="{809E1B97-5E60-4234-9298-AF0AB4F603B6}" srcOrd="2" destOrd="0" presId="urn:microsoft.com/office/officeart/2005/8/layout/hierarchy6"/>
    <dgm:cxn modelId="{EB0F6A70-BAE3-44C7-A853-F5A6626A45BD}" type="presParOf" srcId="{2FA49EF7-DA38-4097-A38D-831361E56B70}" destId="{0AC45EFA-657C-4A18-865B-559CD5EC8E97}" srcOrd="3" destOrd="0" presId="urn:microsoft.com/office/officeart/2005/8/layout/hierarchy6"/>
    <dgm:cxn modelId="{CD8656B0-081D-4ED2-927D-0ABD127AE482}" type="presParOf" srcId="{0AC45EFA-657C-4A18-865B-559CD5EC8E97}" destId="{3065AE95-75A4-40B7-A771-875A7C29463A}" srcOrd="0" destOrd="0" presId="urn:microsoft.com/office/officeart/2005/8/layout/hierarchy6"/>
    <dgm:cxn modelId="{DE1FD605-977D-4C12-BDCA-16BC4048A1D7}" type="presParOf" srcId="{0AC45EFA-657C-4A18-865B-559CD5EC8E97}" destId="{258D361F-EFF1-4032-9439-8436057F728E}" srcOrd="1" destOrd="0" presId="urn:microsoft.com/office/officeart/2005/8/layout/hierarchy6"/>
    <dgm:cxn modelId="{590911E9-AD87-4CEE-8CE4-A6987614FD71}" type="presParOf" srcId="{4F788A5A-59DC-4740-8A97-47CAD4E15C47}" destId="{DCF39601-17F7-4FD9-AB5C-16206F01D65E}" srcOrd="2" destOrd="0" presId="urn:microsoft.com/office/officeart/2005/8/layout/hierarchy6"/>
    <dgm:cxn modelId="{A90D9737-6E74-4EAE-A492-D141711258FD}" type="presParOf" srcId="{4F788A5A-59DC-4740-8A97-47CAD4E15C47}" destId="{DA6D5272-5A91-4DF1-920D-036311B7C5D8}" srcOrd="3" destOrd="0" presId="urn:microsoft.com/office/officeart/2005/8/layout/hierarchy6"/>
    <dgm:cxn modelId="{B3116563-48FB-4AF0-BB52-4E93CE83C89B}" type="presParOf" srcId="{DA6D5272-5A91-4DF1-920D-036311B7C5D8}" destId="{B84A0555-E2AC-4C90-80CE-DE315CE5D9FB}" srcOrd="0" destOrd="0" presId="urn:microsoft.com/office/officeart/2005/8/layout/hierarchy6"/>
    <dgm:cxn modelId="{24FEF97C-2894-427D-A671-0D115C144D9D}" type="presParOf" srcId="{DA6D5272-5A91-4DF1-920D-036311B7C5D8}" destId="{50DF6C15-D7EA-42B7-A78C-E24FEA173540}" srcOrd="1" destOrd="0" presId="urn:microsoft.com/office/officeart/2005/8/layout/hierarchy6"/>
    <dgm:cxn modelId="{AB8C4B9A-C197-4839-87E5-533BE53CC9EF}" type="presParOf" srcId="{50DF6C15-D7EA-42B7-A78C-E24FEA173540}" destId="{A6705C7C-66B2-47F7-8C04-4DFF06E864EA}" srcOrd="0" destOrd="0" presId="urn:microsoft.com/office/officeart/2005/8/layout/hierarchy6"/>
    <dgm:cxn modelId="{9985955A-759B-49E6-A768-2CB7EB9B594B}" type="presParOf" srcId="{50DF6C15-D7EA-42B7-A78C-E24FEA173540}" destId="{91654ED4-CC12-43F5-91BD-05F856B4D851}" srcOrd="1" destOrd="0" presId="urn:microsoft.com/office/officeart/2005/8/layout/hierarchy6"/>
    <dgm:cxn modelId="{C8BBF3E8-0376-4724-B748-767B2DFBFA96}" type="presParOf" srcId="{91654ED4-CC12-43F5-91BD-05F856B4D851}" destId="{28BEDFED-14FA-4315-9E5F-903152C53D3A}" srcOrd="0" destOrd="0" presId="urn:microsoft.com/office/officeart/2005/8/layout/hierarchy6"/>
    <dgm:cxn modelId="{2E9ABB2E-C1B7-40A7-ACE3-362D70C5EC78}" type="presParOf" srcId="{91654ED4-CC12-43F5-91BD-05F856B4D851}" destId="{A59DD238-11AF-40CD-AE3D-A34FE177CA0D}" srcOrd="1" destOrd="0" presId="urn:microsoft.com/office/officeart/2005/8/layout/hierarchy6"/>
    <dgm:cxn modelId="{35C938DF-9B6F-4654-A179-0E0636A83516}" type="presParOf" srcId="{50DF6C15-D7EA-42B7-A78C-E24FEA173540}" destId="{DBBB33AC-CF05-49AF-9103-10C226E41971}" srcOrd="2" destOrd="0" presId="urn:microsoft.com/office/officeart/2005/8/layout/hierarchy6"/>
    <dgm:cxn modelId="{C91DDAC1-66F3-4F05-B144-1FEB9513C878}" type="presParOf" srcId="{50DF6C15-D7EA-42B7-A78C-E24FEA173540}" destId="{312B938C-F951-4CD7-8D77-6EB189EC0FB8}" srcOrd="3" destOrd="0" presId="urn:microsoft.com/office/officeart/2005/8/layout/hierarchy6"/>
    <dgm:cxn modelId="{8C1C6686-3771-4BA7-A5F8-D66A7FFC09FE}" type="presParOf" srcId="{312B938C-F951-4CD7-8D77-6EB189EC0FB8}" destId="{FA730476-1B9C-49D6-8A4B-4601D2BE5D4E}" srcOrd="0" destOrd="0" presId="urn:microsoft.com/office/officeart/2005/8/layout/hierarchy6"/>
    <dgm:cxn modelId="{5E2F549F-5009-448C-9D83-75E87174970B}" type="presParOf" srcId="{312B938C-F951-4CD7-8D77-6EB189EC0FB8}" destId="{E92581AE-69F1-4A3D-A022-D49EDF3EDBDE}" srcOrd="1" destOrd="0" presId="urn:microsoft.com/office/officeart/2005/8/layout/hierarchy6"/>
    <dgm:cxn modelId="{19C33B2B-7827-4A51-93C5-7380567835B0}" type="presParOf" srcId="{2812DE29-BA09-48D4-AD09-2A7F202181A6}" destId="{DEA4B34B-ED6F-4897-9A2C-B09806E6522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5EE72-BB66-4799-B500-4BA79C82D8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F618333-5C12-4F9F-A8F4-08788CC02414}">
      <dgm:prSet phldrT="[Text]" custT="1"/>
      <dgm:spPr/>
      <dgm:t>
        <a:bodyPr/>
        <a:lstStyle/>
        <a:p>
          <a:r>
            <a:rPr lang="en-GB" sz="2000" dirty="0" smtClean="0">
              <a:latin typeface="Arial" panose="020B0604020202020204" pitchFamily="34" charset="0"/>
              <a:cs typeface="Arial" panose="020B0604020202020204" pitchFamily="34" charset="0"/>
            </a:rPr>
            <a:t>Hybrid pension arrangement</a:t>
          </a:r>
          <a:endParaRPr lang="en-GB" sz="2000" dirty="0">
            <a:latin typeface="Arial" panose="020B0604020202020204" pitchFamily="34" charset="0"/>
            <a:cs typeface="Arial" panose="020B0604020202020204" pitchFamily="34" charset="0"/>
          </a:endParaRPr>
        </a:p>
      </dgm:t>
    </dgm:pt>
    <dgm:pt modelId="{1161D678-9F0B-477A-98FB-AA51D9027178}" type="parTrans" cxnId="{B822622F-5E24-45AF-A575-2C7832ED1210}">
      <dgm:prSet/>
      <dgm:spPr/>
      <dgm:t>
        <a:bodyPr/>
        <a:lstStyle/>
        <a:p>
          <a:endParaRPr lang="en-GB"/>
        </a:p>
      </dgm:t>
    </dgm:pt>
    <dgm:pt modelId="{B109A519-BA9E-4237-8F42-F93A3CC12A83}" type="sibTrans" cxnId="{B822622F-5E24-45AF-A575-2C7832ED1210}">
      <dgm:prSet/>
      <dgm:spPr/>
      <dgm:t>
        <a:bodyPr/>
        <a:lstStyle/>
        <a:p>
          <a:endParaRPr lang="en-GB"/>
        </a:p>
      </dgm:t>
    </dgm:pt>
    <dgm:pt modelId="{04B3D799-303E-4655-A850-14C34A21640B}">
      <dgm:prSet phldrT="[Text]" custT="1"/>
      <dgm:spPr/>
      <dgm:t>
        <a:bodyPr/>
        <a:lstStyle/>
        <a:p>
          <a:r>
            <a:rPr lang="en-GB" sz="2000" dirty="0" smtClean="0">
              <a:latin typeface="Arial" panose="020B0604020202020204" pitchFamily="34" charset="0"/>
              <a:cs typeface="Arial" panose="020B0604020202020204" pitchFamily="34" charset="0"/>
            </a:rPr>
            <a:t>Cambridge University Assistants’ Contributory Pension Scheme (CUACPS)</a:t>
          </a:r>
          <a:endParaRPr lang="en-GB" sz="2000" dirty="0">
            <a:latin typeface="Arial" panose="020B0604020202020204" pitchFamily="34" charset="0"/>
            <a:cs typeface="Arial" panose="020B0604020202020204" pitchFamily="34" charset="0"/>
          </a:endParaRPr>
        </a:p>
      </dgm:t>
    </dgm:pt>
    <dgm:pt modelId="{A7A2E963-9B23-4FA8-A4FD-501708A584FE}" type="parTrans" cxnId="{CEF21F3F-1D71-4403-A0B4-F48DAA22FA9A}">
      <dgm:prSet/>
      <dgm:spPr/>
      <dgm:t>
        <a:bodyPr/>
        <a:lstStyle/>
        <a:p>
          <a:endParaRPr lang="en-GB"/>
        </a:p>
      </dgm:t>
    </dgm:pt>
    <dgm:pt modelId="{68FDD73C-9CD6-457A-92D6-6585D2A151FB}" type="sibTrans" cxnId="{CEF21F3F-1D71-4403-A0B4-F48DAA22FA9A}">
      <dgm:prSet/>
      <dgm:spPr/>
      <dgm:t>
        <a:bodyPr/>
        <a:lstStyle/>
        <a:p>
          <a:endParaRPr lang="en-GB"/>
        </a:p>
      </dgm:t>
    </dgm:pt>
    <dgm:pt modelId="{FD372EC1-2134-43B4-BFA0-033E39D68C2B}">
      <dgm:prSet phldrT="[Text]" custT="1"/>
      <dgm:spPr/>
      <dgm:t>
        <a:bodyPr/>
        <a:lstStyle/>
        <a:p>
          <a:r>
            <a:rPr lang="en-GB" sz="2000" dirty="0" smtClean="0">
              <a:latin typeface="Arial" panose="020B0604020202020204" pitchFamily="34" charset="0"/>
              <a:cs typeface="Arial" panose="020B0604020202020204" pitchFamily="34" charset="0"/>
            </a:rPr>
            <a:t>Cambridge University Assistants’ Defined Contribution Pension Scheme (CUADCPS)</a:t>
          </a:r>
          <a:endParaRPr lang="en-GB" sz="2000" dirty="0">
            <a:latin typeface="Arial" panose="020B0604020202020204" pitchFamily="34" charset="0"/>
            <a:cs typeface="Arial" panose="020B0604020202020204" pitchFamily="34" charset="0"/>
          </a:endParaRPr>
        </a:p>
      </dgm:t>
    </dgm:pt>
    <dgm:pt modelId="{4BCCAED0-3797-42DD-97DE-A5B01BFF05E8}" type="parTrans" cxnId="{CD34871D-5712-4181-A69F-9BA4085548BC}">
      <dgm:prSet/>
      <dgm:spPr/>
      <dgm:t>
        <a:bodyPr/>
        <a:lstStyle/>
        <a:p>
          <a:endParaRPr lang="en-GB"/>
        </a:p>
      </dgm:t>
    </dgm:pt>
    <dgm:pt modelId="{98617089-1D80-4722-95B1-17D7E087DF06}" type="sibTrans" cxnId="{CD34871D-5712-4181-A69F-9BA4085548BC}">
      <dgm:prSet/>
      <dgm:spPr/>
      <dgm:t>
        <a:bodyPr/>
        <a:lstStyle/>
        <a:p>
          <a:endParaRPr lang="en-GB"/>
        </a:p>
      </dgm:t>
    </dgm:pt>
    <dgm:pt modelId="{C9EE03CA-4E4F-457B-9ED9-92C548507C06}" type="pres">
      <dgm:prSet presAssocID="{0C45EE72-BB66-4799-B500-4BA79C82D8F9}" presName="hierChild1" presStyleCnt="0">
        <dgm:presLayoutVars>
          <dgm:orgChart val="1"/>
          <dgm:chPref val="1"/>
          <dgm:dir/>
          <dgm:animOne val="branch"/>
          <dgm:animLvl val="lvl"/>
          <dgm:resizeHandles/>
        </dgm:presLayoutVars>
      </dgm:prSet>
      <dgm:spPr/>
      <dgm:t>
        <a:bodyPr/>
        <a:lstStyle/>
        <a:p>
          <a:endParaRPr lang="en-GB"/>
        </a:p>
      </dgm:t>
    </dgm:pt>
    <dgm:pt modelId="{6E7D3F36-4470-4560-9060-842E672B2A0B}" type="pres">
      <dgm:prSet presAssocID="{1F618333-5C12-4F9F-A8F4-08788CC02414}" presName="hierRoot1" presStyleCnt="0">
        <dgm:presLayoutVars>
          <dgm:hierBranch val="init"/>
        </dgm:presLayoutVars>
      </dgm:prSet>
      <dgm:spPr/>
    </dgm:pt>
    <dgm:pt modelId="{98C9399A-FDE2-4D57-B7EB-CBDA166AA586}" type="pres">
      <dgm:prSet presAssocID="{1F618333-5C12-4F9F-A8F4-08788CC02414}" presName="rootComposite1" presStyleCnt="0"/>
      <dgm:spPr/>
    </dgm:pt>
    <dgm:pt modelId="{082D0989-DC02-4E77-8B95-39CFD5736DE7}" type="pres">
      <dgm:prSet presAssocID="{1F618333-5C12-4F9F-A8F4-08788CC02414}" presName="rootText1" presStyleLbl="node0" presStyleIdx="0" presStyleCnt="1">
        <dgm:presLayoutVars>
          <dgm:chPref val="3"/>
        </dgm:presLayoutVars>
      </dgm:prSet>
      <dgm:spPr/>
      <dgm:t>
        <a:bodyPr/>
        <a:lstStyle/>
        <a:p>
          <a:endParaRPr lang="en-GB"/>
        </a:p>
      </dgm:t>
    </dgm:pt>
    <dgm:pt modelId="{143FFDD8-714E-4712-B4BC-A41E1C7EA33A}" type="pres">
      <dgm:prSet presAssocID="{1F618333-5C12-4F9F-A8F4-08788CC02414}" presName="rootConnector1" presStyleLbl="node1" presStyleIdx="0" presStyleCnt="0"/>
      <dgm:spPr/>
      <dgm:t>
        <a:bodyPr/>
        <a:lstStyle/>
        <a:p>
          <a:endParaRPr lang="en-GB"/>
        </a:p>
      </dgm:t>
    </dgm:pt>
    <dgm:pt modelId="{9CFAA369-909F-49CF-93B5-59B157382F6B}" type="pres">
      <dgm:prSet presAssocID="{1F618333-5C12-4F9F-A8F4-08788CC02414}" presName="hierChild2" presStyleCnt="0"/>
      <dgm:spPr/>
    </dgm:pt>
    <dgm:pt modelId="{0ECF3467-559A-4598-BEE5-373EE5259B89}" type="pres">
      <dgm:prSet presAssocID="{A7A2E963-9B23-4FA8-A4FD-501708A584FE}" presName="Name37" presStyleLbl="parChTrans1D2" presStyleIdx="0" presStyleCnt="2"/>
      <dgm:spPr/>
      <dgm:t>
        <a:bodyPr/>
        <a:lstStyle/>
        <a:p>
          <a:endParaRPr lang="en-GB"/>
        </a:p>
      </dgm:t>
    </dgm:pt>
    <dgm:pt modelId="{4205EC99-237B-4EC4-AF95-AC455C9A1658}" type="pres">
      <dgm:prSet presAssocID="{04B3D799-303E-4655-A850-14C34A21640B}" presName="hierRoot2" presStyleCnt="0">
        <dgm:presLayoutVars>
          <dgm:hierBranch val="init"/>
        </dgm:presLayoutVars>
      </dgm:prSet>
      <dgm:spPr/>
    </dgm:pt>
    <dgm:pt modelId="{87F16D3F-7BC5-4A14-8343-716ABE84246D}" type="pres">
      <dgm:prSet presAssocID="{04B3D799-303E-4655-A850-14C34A21640B}" presName="rootComposite" presStyleCnt="0"/>
      <dgm:spPr/>
    </dgm:pt>
    <dgm:pt modelId="{07D2FA96-5FAF-4B95-837A-ECE249A5DA36}" type="pres">
      <dgm:prSet presAssocID="{04B3D799-303E-4655-A850-14C34A21640B}" presName="rootText" presStyleLbl="node2" presStyleIdx="0" presStyleCnt="2">
        <dgm:presLayoutVars>
          <dgm:chPref val="3"/>
        </dgm:presLayoutVars>
      </dgm:prSet>
      <dgm:spPr/>
      <dgm:t>
        <a:bodyPr/>
        <a:lstStyle/>
        <a:p>
          <a:endParaRPr lang="en-GB"/>
        </a:p>
      </dgm:t>
    </dgm:pt>
    <dgm:pt modelId="{74BEBE3A-1571-4420-980D-BEC3D0586CEE}" type="pres">
      <dgm:prSet presAssocID="{04B3D799-303E-4655-A850-14C34A21640B}" presName="rootConnector" presStyleLbl="node2" presStyleIdx="0" presStyleCnt="2"/>
      <dgm:spPr/>
      <dgm:t>
        <a:bodyPr/>
        <a:lstStyle/>
        <a:p>
          <a:endParaRPr lang="en-GB"/>
        </a:p>
      </dgm:t>
    </dgm:pt>
    <dgm:pt modelId="{F1DD0840-E488-4308-8F75-01FF2A4D740D}" type="pres">
      <dgm:prSet presAssocID="{04B3D799-303E-4655-A850-14C34A21640B}" presName="hierChild4" presStyleCnt="0"/>
      <dgm:spPr/>
    </dgm:pt>
    <dgm:pt modelId="{CB72B8FB-A83B-4FE2-8487-C67254151DEF}" type="pres">
      <dgm:prSet presAssocID="{04B3D799-303E-4655-A850-14C34A21640B}" presName="hierChild5" presStyleCnt="0"/>
      <dgm:spPr/>
    </dgm:pt>
    <dgm:pt modelId="{15D34446-43E7-470F-9BE1-DAB80D3A4650}" type="pres">
      <dgm:prSet presAssocID="{4BCCAED0-3797-42DD-97DE-A5B01BFF05E8}" presName="Name37" presStyleLbl="parChTrans1D2" presStyleIdx="1" presStyleCnt="2"/>
      <dgm:spPr/>
      <dgm:t>
        <a:bodyPr/>
        <a:lstStyle/>
        <a:p>
          <a:endParaRPr lang="en-GB"/>
        </a:p>
      </dgm:t>
    </dgm:pt>
    <dgm:pt modelId="{19C49DC9-A08F-473A-9B37-482910563BDC}" type="pres">
      <dgm:prSet presAssocID="{FD372EC1-2134-43B4-BFA0-033E39D68C2B}" presName="hierRoot2" presStyleCnt="0">
        <dgm:presLayoutVars>
          <dgm:hierBranch val="init"/>
        </dgm:presLayoutVars>
      </dgm:prSet>
      <dgm:spPr/>
    </dgm:pt>
    <dgm:pt modelId="{1BB56651-BCE1-42C5-9BCA-EB922B029026}" type="pres">
      <dgm:prSet presAssocID="{FD372EC1-2134-43B4-BFA0-033E39D68C2B}" presName="rootComposite" presStyleCnt="0"/>
      <dgm:spPr/>
    </dgm:pt>
    <dgm:pt modelId="{C7A5FF78-54A6-43B7-AC47-19ABBD0A89D0}" type="pres">
      <dgm:prSet presAssocID="{FD372EC1-2134-43B4-BFA0-033E39D68C2B}" presName="rootText" presStyleLbl="node2" presStyleIdx="1" presStyleCnt="2">
        <dgm:presLayoutVars>
          <dgm:chPref val="3"/>
        </dgm:presLayoutVars>
      </dgm:prSet>
      <dgm:spPr/>
      <dgm:t>
        <a:bodyPr/>
        <a:lstStyle/>
        <a:p>
          <a:endParaRPr lang="en-GB"/>
        </a:p>
      </dgm:t>
    </dgm:pt>
    <dgm:pt modelId="{021F09F7-31F7-4F37-9E3C-839C56F38532}" type="pres">
      <dgm:prSet presAssocID="{FD372EC1-2134-43B4-BFA0-033E39D68C2B}" presName="rootConnector" presStyleLbl="node2" presStyleIdx="1" presStyleCnt="2"/>
      <dgm:spPr/>
      <dgm:t>
        <a:bodyPr/>
        <a:lstStyle/>
        <a:p>
          <a:endParaRPr lang="en-GB"/>
        </a:p>
      </dgm:t>
    </dgm:pt>
    <dgm:pt modelId="{47985FCC-38C2-42B9-ABBB-22F116C9E7EE}" type="pres">
      <dgm:prSet presAssocID="{FD372EC1-2134-43B4-BFA0-033E39D68C2B}" presName="hierChild4" presStyleCnt="0"/>
      <dgm:spPr/>
    </dgm:pt>
    <dgm:pt modelId="{5DA7FB1F-0E68-49DE-A438-43D6DA3D1C7C}" type="pres">
      <dgm:prSet presAssocID="{FD372EC1-2134-43B4-BFA0-033E39D68C2B}" presName="hierChild5" presStyleCnt="0"/>
      <dgm:spPr/>
    </dgm:pt>
    <dgm:pt modelId="{1928CE93-C278-43E1-A347-5BABB0CFD861}" type="pres">
      <dgm:prSet presAssocID="{1F618333-5C12-4F9F-A8F4-08788CC02414}" presName="hierChild3" presStyleCnt="0"/>
      <dgm:spPr/>
    </dgm:pt>
  </dgm:ptLst>
  <dgm:cxnLst>
    <dgm:cxn modelId="{CD34871D-5712-4181-A69F-9BA4085548BC}" srcId="{1F618333-5C12-4F9F-A8F4-08788CC02414}" destId="{FD372EC1-2134-43B4-BFA0-033E39D68C2B}" srcOrd="1" destOrd="0" parTransId="{4BCCAED0-3797-42DD-97DE-A5B01BFF05E8}" sibTransId="{98617089-1D80-4722-95B1-17D7E087DF06}"/>
    <dgm:cxn modelId="{CEF21F3F-1D71-4403-A0B4-F48DAA22FA9A}" srcId="{1F618333-5C12-4F9F-A8F4-08788CC02414}" destId="{04B3D799-303E-4655-A850-14C34A21640B}" srcOrd="0" destOrd="0" parTransId="{A7A2E963-9B23-4FA8-A4FD-501708A584FE}" sibTransId="{68FDD73C-9CD6-457A-92D6-6585D2A151FB}"/>
    <dgm:cxn modelId="{1B806D6C-422A-470F-8370-C1661C56C344}" type="presOf" srcId="{FD372EC1-2134-43B4-BFA0-033E39D68C2B}" destId="{C7A5FF78-54A6-43B7-AC47-19ABBD0A89D0}" srcOrd="0" destOrd="0" presId="urn:microsoft.com/office/officeart/2005/8/layout/orgChart1"/>
    <dgm:cxn modelId="{D94A37E8-C3D2-48F1-A181-D3D5E856A6CE}" type="presOf" srcId="{0C45EE72-BB66-4799-B500-4BA79C82D8F9}" destId="{C9EE03CA-4E4F-457B-9ED9-92C548507C06}" srcOrd="0" destOrd="0" presId="urn:microsoft.com/office/officeart/2005/8/layout/orgChart1"/>
    <dgm:cxn modelId="{377C8A41-9646-4316-A016-39EF41D6D12F}" type="presOf" srcId="{04B3D799-303E-4655-A850-14C34A21640B}" destId="{74BEBE3A-1571-4420-980D-BEC3D0586CEE}" srcOrd="1" destOrd="0" presId="urn:microsoft.com/office/officeart/2005/8/layout/orgChart1"/>
    <dgm:cxn modelId="{1587BFC7-67CB-4D50-974B-BA5F3ADEEAAB}" type="presOf" srcId="{4BCCAED0-3797-42DD-97DE-A5B01BFF05E8}" destId="{15D34446-43E7-470F-9BE1-DAB80D3A4650}" srcOrd="0" destOrd="0" presId="urn:microsoft.com/office/officeart/2005/8/layout/orgChart1"/>
    <dgm:cxn modelId="{8980FDF8-49B4-4258-A3F1-BBE0FCCE1716}" type="presOf" srcId="{A7A2E963-9B23-4FA8-A4FD-501708A584FE}" destId="{0ECF3467-559A-4598-BEE5-373EE5259B89}" srcOrd="0" destOrd="0" presId="urn:microsoft.com/office/officeart/2005/8/layout/orgChart1"/>
    <dgm:cxn modelId="{B822622F-5E24-45AF-A575-2C7832ED1210}" srcId="{0C45EE72-BB66-4799-B500-4BA79C82D8F9}" destId="{1F618333-5C12-4F9F-A8F4-08788CC02414}" srcOrd="0" destOrd="0" parTransId="{1161D678-9F0B-477A-98FB-AA51D9027178}" sibTransId="{B109A519-BA9E-4237-8F42-F93A3CC12A83}"/>
    <dgm:cxn modelId="{5C56B507-F96A-411F-99A9-0A8767C7FD87}" type="presOf" srcId="{04B3D799-303E-4655-A850-14C34A21640B}" destId="{07D2FA96-5FAF-4B95-837A-ECE249A5DA36}" srcOrd="0" destOrd="0" presId="urn:microsoft.com/office/officeart/2005/8/layout/orgChart1"/>
    <dgm:cxn modelId="{C5ECE658-D596-4074-848E-CA85D35436A2}" type="presOf" srcId="{1F618333-5C12-4F9F-A8F4-08788CC02414}" destId="{143FFDD8-714E-4712-B4BC-A41E1C7EA33A}" srcOrd="1" destOrd="0" presId="urn:microsoft.com/office/officeart/2005/8/layout/orgChart1"/>
    <dgm:cxn modelId="{6D869BD1-6CC4-4A87-B0F5-CEA487D6E864}" type="presOf" srcId="{1F618333-5C12-4F9F-A8F4-08788CC02414}" destId="{082D0989-DC02-4E77-8B95-39CFD5736DE7}" srcOrd="0" destOrd="0" presId="urn:microsoft.com/office/officeart/2005/8/layout/orgChart1"/>
    <dgm:cxn modelId="{1271EDCF-A213-41DE-864F-B8F53CD31B13}" type="presOf" srcId="{FD372EC1-2134-43B4-BFA0-033E39D68C2B}" destId="{021F09F7-31F7-4F37-9E3C-839C56F38532}" srcOrd="1" destOrd="0" presId="urn:microsoft.com/office/officeart/2005/8/layout/orgChart1"/>
    <dgm:cxn modelId="{32365670-02C8-402A-88C1-AD18FA219319}" type="presParOf" srcId="{C9EE03CA-4E4F-457B-9ED9-92C548507C06}" destId="{6E7D3F36-4470-4560-9060-842E672B2A0B}" srcOrd="0" destOrd="0" presId="urn:microsoft.com/office/officeart/2005/8/layout/orgChart1"/>
    <dgm:cxn modelId="{304FF043-1EB1-49BC-B911-D579BEE8D17B}" type="presParOf" srcId="{6E7D3F36-4470-4560-9060-842E672B2A0B}" destId="{98C9399A-FDE2-4D57-B7EB-CBDA166AA586}" srcOrd="0" destOrd="0" presId="urn:microsoft.com/office/officeart/2005/8/layout/orgChart1"/>
    <dgm:cxn modelId="{30282E97-49ED-4E49-BEC2-9956E0B723FA}" type="presParOf" srcId="{98C9399A-FDE2-4D57-B7EB-CBDA166AA586}" destId="{082D0989-DC02-4E77-8B95-39CFD5736DE7}" srcOrd="0" destOrd="0" presId="urn:microsoft.com/office/officeart/2005/8/layout/orgChart1"/>
    <dgm:cxn modelId="{84ACA358-953F-4A98-A964-79AF8DDD2441}" type="presParOf" srcId="{98C9399A-FDE2-4D57-B7EB-CBDA166AA586}" destId="{143FFDD8-714E-4712-B4BC-A41E1C7EA33A}" srcOrd="1" destOrd="0" presId="urn:microsoft.com/office/officeart/2005/8/layout/orgChart1"/>
    <dgm:cxn modelId="{D94F883A-7308-4A6C-A116-EAC15B8914C3}" type="presParOf" srcId="{6E7D3F36-4470-4560-9060-842E672B2A0B}" destId="{9CFAA369-909F-49CF-93B5-59B157382F6B}" srcOrd="1" destOrd="0" presId="urn:microsoft.com/office/officeart/2005/8/layout/orgChart1"/>
    <dgm:cxn modelId="{093395C2-A32F-4EC6-9A9A-2172E665203D}" type="presParOf" srcId="{9CFAA369-909F-49CF-93B5-59B157382F6B}" destId="{0ECF3467-559A-4598-BEE5-373EE5259B89}" srcOrd="0" destOrd="0" presId="urn:microsoft.com/office/officeart/2005/8/layout/orgChart1"/>
    <dgm:cxn modelId="{0DD57EF0-0C5E-49C9-8C94-A5158E1315AA}" type="presParOf" srcId="{9CFAA369-909F-49CF-93B5-59B157382F6B}" destId="{4205EC99-237B-4EC4-AF95-AC455C9A1658}" srcOrd="1" destOrd="0" presId="urn:microsoft.com/office/officeart/2005/8/layout/orgChart1"/>
    <dgm:cxn modelId="{672EB3B8-BCC1-47BE-8140-0A4C9183A7CE}" type="presParOf" srcId="{4205EC99-237B-4EC4-AF95-AC455C9A1658}" destId="{87F16D3F-7BC5-4A14-8343-716ABE84246D}" srcOrd="0" destOrd="0" presId="urn:microsoft.com/office/officeart/2005/8/layout/orgChart1"/>
    <dgm:cxn modelId="{7412DCF4-70F8-4998-BD27-6F309FAEAA70}" type="presParOf" srcId="{87F16D3F-7BC5-4A14-8343-716ABE84246D}" destId="{07D2FA96-5FAF-4B95-837A-ECE249A5DA36}" srcOrd="0" destOrd="0" presId="urn:microsoft.com/office/officeart/2005/8/layout/orgChart1"/>
    <dgm:cxn modelId="{218FFC60-C669-44E7-9E83-25ACBB19F4DA}" type="presParOf" srcId="{87F16D3F-7BC5-4A14-8343-716ABE84246D}" destId="{74BEBE3A-1571-4420-980D-BEC3D0586CEE}" srcOrd="1" destOrd="0" presId="urn:microsoft.com/office/officeart/2005/8/layout/orgChart1"/>
    <dgm:cxn modelId="{F38A08F9-9992-48A5-8275-2B01B9C056AB}" type="presParOf" srcId="{4205EC99-237B-4EC4-AF95-AC455C9A1658}" destId="{F1DD0840-E488-4308-8F75-01FF2A4D740D}" srcOrd="1" destOrd="0" presId="urn:microsoft.com/office/officeart/2005/8/layout/orgChart1"/>
    <dgm:cxn modelId="{83B5B46F-710E-4EC1-B27E-DBF8873FC491}" type="presParOf" srcId="{4205EC99-237B-4EC4-AF95-AC455C9A1658}" destId="{CB72B8FB-A83B-4FE2-8487-C67254151DEF}" srcOrd="2" destOrd="0" presId="urn:microsoft.com/office/officeart/2005/8/layout/orgChart1"/>
    <dgm:cxn modelId="{450F5D25-C9D8-400C-B85C-B97373DEA1CB}" type="presParOf" srcId="{9CFAA369-909F-49CF-93B5-59B157382F6B}" destId="{15D34446-43E7-470F-9BE1-DAB80D3A4650}" srcOrd="2" destOrd="0" presId="urn:microsoft.com/office/officeart/2005/8/layout/orgChart1"/>
    <dgm:cxn modelId="{C885FD94-023D-4261-991B-0A0035BB2C20}" type="presParOf" srcId="{9CFAA369-909F-49CF-93B5-59B157382F6B}" destId="{19C49DC9-A08F-473A-9B37-482910563BDC}" srcOrd="3" destOrd="0" presId="urn:microsoft.com/office/officeart/2005/8/layout/orgChart1"/>
    <dgm:cxn modelId="{1FD37B4F-7F3D-4B6B-80D6-046349D6C827}" type="presParOf" srcId="{19C49DC9-A08F-473A-9B37-482910563BDC}" destId="{1BB56651-BCE1-42C5-9BCA-EB922B029026}" srcOrd="0" destOrd="0" presId="urn:microsoft.com/office/officeart/2005/8/layout/orgChart1"/>
    <dgm:cxn modelId="{058CDCC3-780F-43DA-B305-D907446BBE02}" type="presParOf" srcId="{1BB56651-BCE1-42C5-9BCA-EB922B029026}" destId="{C7A5FF78-54A6-43B7-AC47-19ABBD0A89D0}" srcOrd="0" destOrd="0" presId="urn:microsoft.com/office/officeart/2005/8/layout/orgChart1"/>
    <dgm:cxn modelId="{658F5522-B756-4E13-97B2-4BC3ECF80229}" type="presParOf" srcId="{1BB56651-BCE1-42C5-9BCA-EB922B029026}" destId="{021F09F7-31F7-4F37-9E3C-839C56F38532}" srcOrd="1" destOrd="0" presId="urn:microsoft.com/office/officeart/2005/8/layout/orgChart1"/>
    <dgm:cxn modelId="{7E3B7A51-332D-49B1-AB88-1690B5E305E6}" type="presParOf" srcId="{19C49DC9-A08F-473A-9B37-482910563BDC}" destId="{47985FCC-38C2-42B9-ABBB-22F116C9E7EE}" srcOrd="1" destOrd="0" presId="urn:microsoft.com/office/officeart/2005/8/layout/orgChart1"/>
    <dgm:cxn modelId="{1D3A89AB-EF52-4566-9552-FFEB6854C82F}" type="presParOf" srcId="{19C49DC9-A08F-473A-9B37-482910563BDC}" destId="{5DA7FB1F-0E68-49DE-A438-43D6DA3D1C7C}" srcOrd="2" destOrd="0" presId="urn:microsoft.com/office/officeart/2005/8/layout/orgChart1"/>
    <dgm:cxn modelId="{EC9ED6E5-684E-4960-860B-68390BA25A4D}" type="presParOf" srcId="{6E7D3F36-4470-4560-9060-842E672B2A0B}" destId="{1928CE93-C278-43E1-A347-5BABB0CFD8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DA7B6F-EA8D-4904-B26E-C8B42C153F6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590BE1BD-E191-4D0B-9200-33D686B38F56}">
      <dgm:prSet phldrT="[Text]" custT="1"/>
      <dgm:spPr>
        <a:noFill/>
      </dgm:spPr>
      <dgm:t>
        <a:bodyPr/>
        <a:lstStyle/>
        <a:p>
          <a:pPr>
            <a:spcAft>
              <a:spcPts val="0"/>
            </a:spcAft>
          </a:pPr>
          <a:r>
            <a:rPr lang="en-GB" sz="2400" b="1" dirty="0" smtClean="0">
              <a:solidFill>
                <a:schemeClr val="tx1"/>
              </a:solidFill>
            </a:rPr>
            <a:t>1968</a:t>
          </a:r>
          <a:endParaRPr lang="en-GB" sz="1700" b="1" dirty="0" smtClean="0">
            <a:solidFill>
              <a:schemeClr val="tx1"/>
            </a:solidFill>
          </a:endParaRPr>
        </a:p>
        <a:p>
          <a:pPr>
            <a:spcAft>
              <a:spcPts val="0"/>
            </a:spcAft>
          </a:pPr>
          <a:r>
            <a:rPr lang="en-GB" sz="1100" dirty="0" smtClean="0">
              <a:solidFill>
                <a:schemeClr val="tx1"/>
              </a:solidFill>
            </a:rPr>
            <a:t>Founded</a:t>
          </a:r>
          <a:endParaRPr lang="en-GB" sz="1100" b="1" dirty="0">
            <a:solidFill>
              <a:schemeClr val="tx1"/>
            </a:solidFill>
          </a:endParaRPr>
        </a:p>
      </dgm:t>
    </dgm:pt>
    <dgm:pt modelId="{DCDD2246-4521-4569-8DB8-2F57F4BD6CD0}" type="parTrans" cxnId="{18F31986-AF20-4DF9-BCE2-2B344B30F34F}">
      <dgm:prSet/>
      <dgm:spPr/>
      <dgm:t>
        <a:bodyPr/>
        <a:lstStyle/>
        <a:p>
          <a:endParaRPr lang="en-GB">
            <a:solidFill>
              <a:schemeClr val="tx1"/>
            </a:solidFill>
          </a:endParaRPr>
        </a:p>
      </dgm:t>
    </dgm:pt>
    <dgm:pt modelId="{761E3165-2931-4823-9796-D7BD2B92508E}" type="sibTrans" cxnId="{18F31986-AF20-4DF9-BCE2-2B344B30F34F}">
      <dgm:prSet/>
      <dgm:spPr>
        <a:solidFill>
          <a:srgbClr val="3F6E9A"/>
        </a:solidFill>
        <a:ln w="76200">
          <a:solidFill>
            <a:schemeClr val="accent5"/>
          </a:solidFill>
        </a:ln>
      </dgm:spPr>
      <dgm:t>
        <a:bodyPr/>
        <a:lstStyle/>
        <a:p>
          <a:endParaRPr lang="en-GB">
            <a:solidFill>
              <a:schemeClr val="tx1"/>
            </a:solidFill>
          </a:endParaRPr>
        </a:p>
      </dgm:t>
    </dgm:pt>
    <dgm:pt modelId="{D571AB7E-A6AB-4703-A23C-2D6043983386}">
      <dgm:prSet phldrT="[Text]" custT="1"/>
      <dgm:spPr>
        <a:solidFill>
          <a:schemeClr val="bg1"/>
        </a:solidFill>
      </dgm:spPr>
      <dgm:t>
        <a:bodyPr/>
        <a:lstStyle/>
        <a:p>
          <a:pPr>
            <a:spcAft>
              <a:spcPts val="0"/>
            </a:spcAft>
          </a:pPr>
          <a:r>
            <a:rPr lang="en-GB" sz="2400" b="1" dirty="0" smtClean="0">
              <a:solidFill>
                <a:schemeClr val="tx1"/>
              </a:solidFill>
            </a:rPr>
            <a:t>300</a:t>
          </a:r>
          <a:endParaRPr lang="en-GB" sz="2000" b="1" dirty="0" smtClean="0">
            <a:solidFill>
              <a:schemeClr val="tx1"/>
            </a:solidFill>
          </a:endParaRPr>
        </a:p>
        <a:p>
          <a:pPr>
            <a:spcAft>
              <a:spcPts val="0"/>
            </a:spcAft>
          </a:pPr>
          <a:r>
            <a:rPr lang="en-GB" sz="1100" dirty="0" smtClean="0">
              <a:solidFill>
                <a:schemeClr val="tx1"/>
              </a:solidFill>
            </a:rPr>
            <a:t>Investment Experts</a:t>
          </a:r>
          <a:endParaRPr lang="en-GB" sz="1100" b="1" dirty="0">
            <a:solidFill>
              <a:schemeClr val="tx1"/>
            </a:solidFill>
          </a:endParaRPr>
        </a:p>
      </dgm:t>
    </dgm:pt>
    <dgm:pt modelId="{53D78F10-75D2-41D0-B08A-CF23B2A1AC62}" type="parTrans" cxnId="{EDEB3AF5-E990-43D7-8ED7-E88EA73F8D9C}">
      <dgm:prSet/>
      <dgm:spPr/>
      <dgm:t>
        <a:bodyPr/>
        <a:lstStyle/>
        <a:p>
          <a:endParaRPr lang="en-GB">
            <a:solidFill>
              <a:schemeClr val="tx1"/>
            </a:solidFill>
          </a:endParaRPr>
        </a:p>
      </dgm:t>
    </dgm:pt>
    <dgm:pt modelId="{6D6F5203-7EBC-4E74-BC72-393A608C2B80}" type="sibTrans" cxnId="{EDEB3AF5-E990-43D7-8ED7-E88EA73F8D9C}">
      <dgm:prSet/>
      <dgm:spPr>
        <a:solidFill>
          <a:srgbClr val="3F6E9A"/>
        </a:solidFill>
        <a:ln w="76200">
          <a:solidFill>
            <a:schemeClr val="accent5"/>
          </a:solidFill>
        </a:ln>
      </dgm:spPr>
      <dgm:t>
        <a:bodyPr/>
        <a:lstStyle/>
        <a:p>
          <a:endParaRPr lang="en-GB">
            <a:solidFill>
              <a:schemeClr val="tx1"/>
            </a:solidFill>
          </a:endParaRPr>
        </a:p>
      </dgm:t>
    </dgm:pt>
    <dgm:pt modelId="{174C29FE-3A2D-477C-BBD6-FC9670FA6320}">
      <dgm:prSet phldrT="[Text]" custT="1"/>
      <dgm:spPr>
        <a:noFill/>
      </dgm:spPr>
      <dgm:t>
        <a:bodyPr/>
        <a:lstStyle/>
        <a:p>
          <a:pPr>
            <a:lnSpc>
              <a:spcPct val="100000"/>
            </a:lnSpc>
            <a:spcAft>
              <a:spcPts val="0"/>
            </a:spcAft>
          </a:pPr>
          <a:r>
            <a:rPr lang="en-GB" sz="2400" b="1" dirty="0" smtClean="0">
              <a:solidFill>
                <a:schemeClr val="tx1"/>
              </a:solidFill>
            </a:rPr>
            <a:t>25</a:t>
          </a:r>
          <a:endParaRPr lang="en-GB" sz="2000" b="1" dirty="0" smtClean="0">
            <a:solidFill>
              <a:schemeClr val="tx1"/>
            </a:solidFill>
          </a:endParaRPr>
        </a:p>
        <a:p>
          <a:pPr>
            <a:lnSpc>
              <a:spcPct val="100000"/>
            </a:lnSpc>
            <a:spcAft>
              <a:spcPts val="0"/>
            </a:spcAft>
          </a:pPr>
          <a:r>
            <a:rPr lang="en-GB" sz="1100" dirty="0" smtClean="0">
              <a:solidFill>
                <a:schemeClr val="tx1"/>
              </a:solidFill>
            </a:rPr>
            <a:t>Participating Employers</a:t>
          </a:r>
          <a:endParaRPr lang="en-GB" sz="1100" b="1" dirty="0">
            <a:solidFill>
              <a:schemeClr val="tx1"/>
            </a:solidFill>
          </a:endParaRPr>
        </a:p>
      </dgm:t>
    </dgm:pt>
    <dgm:pt modelId="{1B4D7D7C-E72D-45E9-B993-4423D91952EA}" type="parTrans" cxnId="{36E1E307-292D-40F8-8B50-08CA0140F860}">
      <dgm:prSet/>
      <dgm:spPr/>
      <dgm:t>
        <a:bodyPr/>
        <a:lstStyle/>
        <a:p>
          <a:endParaRPr lang="en-GB">
            <a:solidFill>
              <a:schemeClr val="tx1"/>
            </a:solidFill>
          </a:endParaRPr>
        </a:p>
      </dgm:t>
    </dgm:pt>
    <dgm:pt modelId="{820EF37C-FF86-4CA8-875E-78671F16211B}" type="sibTrans" cxnId="{36E1E307-292D-40F8-8B50-08CA0140F860}">
      <dgm:prSet/>
      <dgm:spPr>
        <a:ln w="76200">
          <a:solidFill>
            <a:schemeClr val="accent5"/>
          </a:solidFill>
        </a:ln>
      </dgm:spPr>
      <dgm:t>
        <a:bodyPr/>
        <a:lstStyle/>
        <a:p>
          <a:endParaRPr lang="en-GB">
            <a:solidFill>
              <a:schemeClr val="tx1"/>
            </a:solidFill>
          </a:endParaRPr>
        </a:p>
      </dgm:t>
    </dgm:pt>
    <dgm:pt modelId="{75EE7568-35CC-4638-972D-22969CC0038F}">
      <dgm:prSet phldrT="[Text]" custT="1"/>
      <dgm:spPr>
        <a:noFill/>
      </dgm:spPr>
      <dgm:t>
        <a:bodyPr/>
        <a:lstStyle/>
        <a:p>
          <a:r>
            <a:rPr lang="en-GB" sz="1000" b="0" dirty="0" smtClean="0">
              <a:solidFill>
                <a:schemeClr val="tx1"/>
              </a:solidFill>
            </a:rPr>
            <a:t>Access to over </a:t>
          </a:r>
          <a:r>
            <a:rPr lang="en-GB" sz="2400" b="1" dirty="0" smtClean="0">
              <a:solidFill>
                <a:schemeClr val="tx1"/>
              </a:solidFill>
            </a:rPr>
            <a:t>100</a:t>
          </a:r>
          <a:r>
            <a:rPr lang="en-GB" sz="1800" b="1" dirty="0" smtClean="0">
              <a:solidFill>
                <a:schemeClr val="tx1"/>
              </a:solidFill>
            </a:rPr>
            <a:t> </a:t>
          </a:r>
          <a:r>
            <a:rPr lang="en-GB" sz="1000" b="0" dirty="0" smtClean="0">
              <a:solidFill>
                <a:schemeClr val="tx1"/>
              </a:solidFill>
            </a:rPr>
            <a:t>managers</a:t>
          </a:r>
          <a:endParaRPr lang="en-GB" sz="1000" b="0" dirty="0">
            <a:solidFill>
              <a:schemeClr val="tx1"/>
            </a:solidFill>
          </a:endParaRPr>
        </a:p>
      </dgm:t>
    </dgm:pt>
    <dgm:pt modelId="{89A2BF5B-CF3D-4E8A-976B-88E6D62D6F2B}" type="parTrans" cxnId="{613F7E1C-2A68-4F29-8E47-9BCAF8EECF65}">
      <dgm:prSet/>
      <dgm:spPr/>
      <dgm:t>
        <a:bodyPr/>
        <a:lstStyle/>
        <a:p>
          <a:endParaRPr lang="en-GB">
            <a:solidFill>
              <a:schemeClr val="tx1"/>
            </a:solidFill>
          </a:endParaRPr>
        </a:p>
      </dgm:t>
    </dgm:pt>
    <dgm:pt modelId="{9EEF94EA-E5D4-4451-AB86-B3A224782FED}" type="sibTrans" cxnId="{613F7E1C-2A68-4F29-8E47-9BCAF8EECF65}">
      <dgm:prSet/>
      <dgm:spPr>
        <a:ln w="76200">
          <a:solidFill>
            <a:schemeClr val="accent5"/>
          </a:solidFill>
        </a:ln>
      </dgm:spPr>
      <dgm:t>
        <a:bodyPr/>
        <a:lstStyle/>
        <a:p>
          <a:endParaRPr lang="en-GB">
            <a:solidFill>
              <a:schemeClr val="tx1"/>
            </a:solidFill>
          </a:endParaRPr>
        </a:p>
      </dgm:t>
    </dgm:pt>
    <dgm:pt modelId="{CB4638A7-056B-4006-A7B7-B1CAC015CD3B}">
      <dgm:prSet phldrT="[Text]" custT="1"/>
      <dgm:spPr>
        <a:noFill/>
      </dgm:spPr>
      <dgm:t>
        <a:bodyPr/>
        <a:lstStyle/>
        <a:p>
          <a:pPr>
            <a:spcAft>
              <a:spcPts val="0"/>
            </a:spcAft>
          </a:pPr>
          <a:r>
            <a:rPr lang="en-GB" sz="2400" b="1" dirty="0" smtClean="0">
              <a:solidFill>
                <a:schemeClr val="tx1"/>
              </a:solidFill>
            </a:rPr>
            <a:t>499</a:t>
          </a:r>
          <a:endParaRPr lang="en-GB" sz="2000" b="1" dirty="0" smtClean="0">
            <a:solidFill>
              <a:schemeClr val="tx1"/>
            </a:solidFill>
          </a:endParaRPr>
        </a:p>
        <a:p>
          <a:pPr>
            <a:spcAft>
              <a:spcPts val="0"/>
            </a:spcAft>
          </a:pPr>
          <a:r>
            <a:rPr lang="en-GB" sz="1100" dirty="0" smtClean="0">
              <a:solidFill>
                <a:schemeClr val="tx1"/>
              </a:solidFill>
            </a:rPr>
            <a:t>Institutional </a:t>
          </a:r>
        </a:p>
        <a:p>
          <a:pPr>
            <a:spcAft>
              <a:spcPts val="0"/>
            </a:spcAft>
          </a:pPr>
          <a:r>
            <a:rPr lang="en-GB" sz="1100" dirty="0" smtClean="0">
              <a:solidFill>
                <a:schemeClr val="tx1"/>
              </a:solidFill>
            </a:rPr>
            <a:t>clients worldwide</a:t>
          </a:r>
          <a:endParaRPr lang="en-GB" sz="1100" b="1" dirty="0">
            <a:solidFill>
              <a:schemeClr val="tx1"/>
            </a:solidFill>
          </a:endParaRPr>
        </a:p>
      </dgm:t>
    </dgm:pt>
    <dgm:pt modelId="{9E13C877-8115-48F2-8D1C-CB2B4E59CF98}" type="parTrans" cxnId="{0D9F98CD-371A-4980-A898-DF4062D447FD}">
      <dgm:prSet/>
      <dgm:spPr/>
      <dgm:t>
        <a:bodyPr/>
        <a:lstStyle/>
        <a:p>
          <a:endParaRPr lang="en-GB">
            <a:solidFill>
              <a:schemeClr val="tx1"/>
            </a:solidFill>
          </a:endParaRPr>
        </a:p>
      </dgm:t>
    </dgm:pt>
    <dgm:pt modelId="{68EB366E-4737-43BE-B172-A0AE4956AEEC}" type="sibTrans" cxnId="{0D9F98CD-371A-4980-A898-DF4062D447FD}">
      <dgm:prSet/>
      <dgm:spPr>
        <a:ln w="76200">
          <a:solidFill>
            <a:schemeClr val="accent5"/>
          </a:solidFill>
        </a:ln>
      </dgm:spPr>
      <dgm:t>
        <a:bodyPr/>
        <a:lstStyle/>
        <a:p>
          <a:endParaRPr lang="en-GB">
            <a:solidFill>
              <a:schemeClr val="tx1"/>
            </a:solidFill>
          </a:endParaRPr>
        </a:p>
      </dgm:t>
    </dgm:pt>
    <dgm:pt modelId="{A11AE105-F60B-4BA0-9F43-8FB16348D53D}">
      <dgm:prSet phldrT="[Text]" custT="1"/>
      <dgm:spPr>
        <a:noFill/>
      </dgm:spPr>
      <dgm:t>
        <a:bodyPr/>
        <a:lstStyle/>
        <a:p>
          <a:pPr>
            <a:spcAft>
              <a:spcPts val="0"/>
            </a:spcAft>
          </a:pPr>
          <a:r>
            <a:rPr lang="en-GB" sz="2400" b="1" dirty="0" smtClean="0">
              <a:solidFill>
                <a:schemeClr val="tx1"/>
              </a:solidFill>
            </a:rPr>
            <a:t>£216bn</a:t>
          </a:r>
        </a:p>
        <a:p>
          <a:pPr>
            <a:spcAft>
              <a:spcPts val="0"/>
            </a:spcAft>
          </a:pPr>
          <a:r>
            <a:rPr lang="en-US" sz="1100" b="0" dirty="0" smtClean="0">
              <a:solidFill>
                <a:schemeClr val="tx1"/>
              </a:solidFill>
            </a:rPr>
            <a:t>Assets Under Management*</a:t>
          </a:r>
        </a:p>
      </dgm:t>
    </dgm:pt>
    <dgm:pt modelId="{3592D8A1-FC27-491C-8B1B-3404EEE0EB13}" type="parTrans" cxnId="{D80480EF-FB01-4C6D-B37E-E5F22707B570}">
      <dgm:prSet/>
      <dgm:spPr/>
      <dgm:t>
        <a:bodyPr/>
        <a:lstStyle/>
        <a:p>
          <a:endParaRPr lang="en-GB">
            <a:solidFill>
              <a:schemeClr val="tx1"/>
            </a:solidFill>
          </a:endParaRPr>
        </a:p>
      </dgm:t>
    </dgm:pt>
    <dgm:pt modelId="{531BE18A-455C-43D4-9F98-87B88C9431C1}" type="sibTrans" cxnId="{D80480EF-FB01-4C6D-B37E-E5F22707B570}">
      <dgm:prSet/>
      <dgm:spPr>
        <a:ln w="76200">
          <a:solidFill>
            <a:schemeClr val="accent5"/>
          </a:solidFill>
        </a:ln>
      </dgm:spPr>
      <dgm:t>
        <a:bodyPr/>
        <a:lstStyle/>
        <a:p>
          <a:endParaRPr lang="en-GB">
            <a:solidFill>
              <a:schemeClr val="tx1"/>
            </a:solidFill>
          </a:endParaRPr>
        </a:p>
      </dgm:t>
    </dgm:pt>
    <dgm:pt modelId="{76FCFAB3-E1ED-40F1-A871-D9F81AF59403}" type="pres">
      <dgm:prSet presAssocID="{ECDA7B6F-EA8D-4904-B26E-C8B42C153F62}" presName="cycle" presStyleCnt="0">
        <dgm:presLayoutVars>
          <dgm:dir/>
          <dgm:resizeHandles val="exact"/>
        </dgm:presLayoutVars>
      </dgm:prSet>
      <dgm:spPr/>
      <dgm:t>
        <a:bodyPr/>
        <a:lstStyle/>
        <a:p>
          <a:endParaRPr lang="en-GB"/>
        </a:p>
      </dgm:t>
    </dgm:pt>
    <dgm:pt modelId="{FEC3E0EC-7D38-43CD-B23F-52F232692DC4}" type="pres">
      <dgm:prSet presAssocID="{590BE1BD-E191-4D0B-9200-33D686B38F56}" presName="node" presStyleLbl="node1" presStyleIdx="0" presStyleCnt="6">
        <dgm:presLayoutVars>
          <dgm:bulletEnabled val="1"/>
        </dgm:presLayoutVars>
      </dgm:prSet>
      <dgm:spPr/>
      <dgm:t>
        <a:bodyPr/>
        <a:lstStyle/>
        <a:p>
          <a:endParaRPr lang="en-GB"/>
        </a:p>
      </dgm:t>
    </dgm:pt>
    <dgm:pt modelId="{CF711012-7B07-4CFD-806F-A1904754FDC0}" type="pres">
      <dgm:prSet presAssocID="{590BE1BD-E191-4D0B-9200-33D686B38F56}" presName="spNode" presStyleCnt="0"/>
      <dgm:spPr/>
    </dgm:pt>
    <dgm:pt modelId="{BF99CD84-8EAF-4E05-838C-5A58B5BFDE08}" type="pres">
      <dgm:prSet presAssocID="{761E3165-2931-4823-9796-D7BD2B92508E}" presName="sibTrans" presStyleLbl="sibTrans1D1" presStyleIdx="0" presStyleCnt="6"/>
      <dgm:spPr/>
      <dgm:t>
        <a:bodyPr/>
        <a:lstStyle/>
        <a:p>
          <a:endParaRPr lang="en-GB"/>
        </a:p>
      </dgm:t>
    </dgm:pt>
    <dgm:pt modelId="{71626937-5FD1-4CC6-BD61-2DC77C4C7EE0}" type="pres">
      <dgm:prSet presAssocID="{D571AB7E-A6AB-4703-A23C-2D6043983386}" presName="node" presStyleLbl="node1" presStyleIdx="1" presStyleCnt="6" custRadScaleRad="104866" custRadScaleInc="-27382">
        <dgm:presLayoutVars>
          <dgm:bulletEnabled val="1"/>
        </dgm:presLayoutVars>
      </dgm:prSet>
      <dgm:spPr/>
      <dgm:t>
        <a:bodyPr/>
        <a:lstStyle/>
        <a:p>
          <a:endParaRPr lang="en-GB"/>
        </a:p>
      </dgm:t>
    </dgm:pt>
    <dgm:pt modelId="{1558E7C5-5F29-40B0-A854-83A4CACA2FDE}" type="pres">
      <dgm:prSet presAssocID="{D571AB7E-A6AB-4703-A23C-2D6043983386}" presName="spNode" presStyleCnt="0"/>
      <dgm:spPr/>
    </dgm:pt>
    <dgm:pt modelId="{1458DB73-8259-43D3-A0B4-F083CF8AD3C0}" type="pres">
      <dgm:prSet presAssocID="{6D6F5203-7EBC-4E74-BC72-393A608C2B80}" presName="sibTrans" presStyleLbl="sibTrans1D1" presStyleIdx="1" presStyleCnt="6"/>
      <dgm:spPr/>
      <dgm:t>
        <a:bodyPr/>
        <a:lstStyle/>
        <a:p>
          <a:endParaRPr lang="en-GB"/>
        </a:p>
      </dgm:t>
    </dgm:pt>
    <dgm:pt modelId="{42674773-50D9-4B53-91BE-265D9E273021}" type="pres">
      <dgm:prSet presAssocID="{174C29FE-3A2D-477C-BBD6-FC9670FA6320}" presName="node" presStyleLbl="node1" presStyleIdx="2" presStyleCnt="6" custRadScaleRad="99325" custRadScaleInc="-19697">
        <dgm:presLayoutVars>
          <dgm:bulletEnabled val="1"/>
        </dgm:presLayoutVars>
      </dgm:prSet>
      <dgm:spPr/>
      <dgm:t>
        <a:bodyPr/>
        <a:lstStyle/>
        <a:p>
          <a:endParaRPr lang="en-GB"/>
        </a:p>
      </dgm:t>
    </dgm:pt>
    <dgm:pt modelId="{F20F7DD1-679F-4E9E-BCA4-FE3651E18890}" type="pres">
      <dgm:prSet presAssocID="{174C29FE-3A2D-477C-BBD6-FC9670FA6320}" presName="spNode" presStyleCnt="0"/>
      <dgm:spPr/>
    </dgm:pt>
    <dgm:pt modelId="{C4E21DBE-745A-4BC4-883D-33391ECB56FC}" type="pres">
      <dgm:prSet presAssocID="{820EF37C-FF86-4CA8-875E-78671F16211B}" presName="sibTrans" presStyleLbl="sibTrans1D1" presStyleIdx="2" presStyleCnt="6"/>
      <dgm:spPr/>
      <dgm:t>
        <a:bodyPr/>
        <a:lstStyle/>
        <a:p>
          <a:endParaRPr lang="en-GB"/>
        </a:p>
      </dgm:t>
    </dgm:pt>
    <dgm:pt modelId="{1308F11C-C33E-4770-BC79-63E436289337}" type="pres">
      <dgm:prSet presAssocID="{75EE7568-35CC-4638-972D-22969CC0038F}" presName="node" presStyleLbl="node1" presStyleIdx="3" presStyleCnt="6" custRadScaleRad="95408" custRadScaleInc="610">
        <dgm:presLayoutVars>
          <dgm:bulletEnabled val="1"/>
        </dgm:presLayoutVars>
      </dgm:prSet>
      <dgm:spPr/>
      <dgm:t>
        <a:bodyPr/>
        <a:lstStyle/>
        <a:p>
          <a:endParaRPr lang="en-GB"/>
        </a:p>
      </dgm:t>
    </dgm:pt>
    <dgm:pt modelId="{86B9CECA-F281-4FA6-B5C5-BEF48527BE72}" type="pres">
      <dgm:prSet presAssocID="{75EE7568-35CC-4638-972D-22969CC0038F}" presName="spNode" presStyleCnt="0"/>
      <dgm:spPr/>
    </dgm:pt>
    <dgm:pt modelId="{246BC77D-D10F-4360-8E02-A5BB2D4FB3F7}" type="pres">
      <dgm:prSet presAssocID="{9EEF94EA-E5D4-4451-AB86-B3A224782FED}" presName="sibTrans" presStyleLbl="sibTrans1D1" presStyleIdx="3" presStyleCnt="6"/>
      <dgm:spPr/>
      <dgm:t>
        <a:bodyPr/>
        <a:lstStyle/>
        <a:p>
          <a:endParaRPr lang="en-GB"/>
        </a:p>
      </dgm:t>
    </dgm:pt>
    <dgm:pt modelId="{85F65ED4-4FF0-4009-885A-00D6A09BA704}" type="pres">
      <dgm:prSet presAssocID="{CB4638A7-056B-4006-A7B7-B1CAC015CD3B}" presName="node" presStyleLbl="node1" presStyleIdx="4" presStyleCnt="6" custScaleX="189166" custScaleY="138582" custRadScaleRad="96800" custRadScaleInc="14784">
        <dgm:presLayoutVars>
          <dgm:bulletEnabled val="1"/>
        </dgm:presLayoutVars>
      </dgm:prSet>
      <dgm:spPr/>
      <dgm:t>
        <a:bodyPr/>
        <a:lstStyle/>
        <a:p>
          <a:endParaRPr lang="en-GB"/>
        </a:p>
      </dgm:t>
    </dgm:pt>
    <dgm:pt modelId="{55AB02EE-C377-4472-A109-0B013AC88AE5}" type="pres">
      <dgm:prSet presAssocID="{CB4638A7-056B-4006-A7B7-B1CAC015CD3B}" presName="spNode" presStyleCnt="0"/>
      <dgm:spPr/>
    </dgm:pt>
    <dgm:pt modelId="{B61E3257-DC78-46EF-875F-FF83403AB750}" type="pres">
      <dgm:prSet presAssocID="{68EB366E-4737-43BE-B172-A0AE4956AEEC}" presName="sibTrans" presStyleLbl="sibTrans1D1" presStyleIdx="4" presStyleCnt="6"/>
      <dgm:spPr/>
      <dgm:t>
        <a:bodyPr/>
        <a:lstStyle/>
        <a:p>
          <a:endParaRPr lang="en-GB"/>
        </a:p>
      </dgm:t>
    </dgm:pt>
    <dgm:pt modelId="{61ABA1E6-1ADD-4126-AB6C-DB852BDFCCFF}" type="pres">
      <dgm:prSet presAssocID="{A11AE105-F60B-4BA0-9F43-8FB16348D53D}" presName="node" presStyleLbl="node1" presStyleIdx="5" presStyleCnt="6" custScaleX="135331" custRadScaleRad="100545" custRadScaleInc="20709">
        <dgm:presLayoutVars>
          <dgm:bulletEnabled val="1"/>
        </dgm:presLayoutVars>
      </dgm:prSet>
      <dgm:spPr/>
      <dgm:t>
        <a:bodyPr/>
        <a:lstStyle/>
        <a:p>
          <a:endParaRPr lang="en-GB"/>
        </a:p>
      </dgm:t>
    </dgm:pt>
    <dgm:pt modelId="{BFD5963A-9318-46FD-9257-142BE4FF8A8A}" type="pres">
      <dgm:prSet presAssocID="{A11AE105-F60B-4BA0-9F43-8FB16348D53D}" presName="spNode" presStyleCnt="0"/>
      <dgm:spPr/>
    </dgm:pt>
    <dgm:pt modelId="{233A1E32-5976-4B3D-AB3B-CD67A67840A9}" type="pres">
      <dgm:prSet presAssocID="{531BE18A-455C-43D4-9F98-87B88C9431C1}" presName="sibTrans" presStyleLbl="sibTrans1D1" presStyleIdx="5" presStyleCnt="6"/>
      <dgm:spPr/>
      <dgm:t>
        <a:bodyPr/>
        <a:lstStyle/>
        <a:p>
          <a:endParaRPr lang="en-GB"/>
        </a:p>
      </dgm:t>
    </dgm:pt>
  </dgm:ptLst>
  <dgm:cxnLst>
    <dgm:cxn modelId="{222BD915-F01C-417F-B99C-ABF665B8170A}" type="presOf" srcId="{9EEF94EA-E5D4-4451-AB86-B3A224782FED}" destId="{246BC77D-D10F-4360-8E02-A5BB2D4FB3F7}" srcOrd="0" destOrd="0" presId="urn:microsoft.com/office/officeart/2005/8/layout/cycle6"/>
    <dgm:cxn modelId="{0D9F98CD-371A-4980-A898-DF4062D447FD}" srcId="{ECDA7B6F-EA8D-4904-B26E-C8B42C153F62}" destId="{CB4638A7-056B-4006-A7B7-B1CAC015CD3B}" srcOrd="4" destOrd="0" parTransId="{9E13C877-8115-48F2-8D1C-CB2B4E59CF98}" sibTransId="{68EB366E-4737-43BE-B172-A0AE4956AEEC}"/>
    <dgm:cxn modelId="{FE26CC0D-97D4-4292-868A-B4E731554788}" type="presOf" srcId="{174C29FE-3A2D-477C-BBD6-FC9670FA6320}" destId="{42674773-50D9-4B53-91BE-265D9E273021}" srcOrd="0" destOrd="0" presId="urn:microsoft.com/office/officeart/2005/8/layout/cycle6"/>
    <dgm:cxn modelId="{18F31986-AF20-4DF9-BCE2-2B344B30F34F}" srcId="{ECDA7B6F-EA8D-4904-B26E-C8B42C153F62}" destId="{590BE1BD-E191-4D0B-9200-33D686B38F56}" srcOrd="0" destOrd="0" parTransId="{DCDD2246-4521-4569-8DB8-2F57F4BD6CD0}" sibTransId="{761E3165-2931-4823-9796-D7BD2B92508E}"/>
    <dgm:cxn modelId="{095E61FA-E1ED-450D-84D8-A7DAA6F7849D}" type="presOf" srcId="{ECDA7B6F-EA8D-4904-B26E-C8B42C153F62}" destId="{76FCFAB3-E1ED-40F1-A871-D9F81AF59403}" srcOrd="0" destOrd="0" presId="urn:microsoft.com/office/officeart/2005/8/layout/cycle6"/>
    <dgm:cxn modelId="{B6D3F581-8B0D-470A-BA60-08F093656747}" type="presOf" srcId="{761E3165-2931-4823-9796-D7BD2B92508E}" destId="{BF99CD84-8EAF-4E05-838C-5A58B5BFDE08}" srcOrd="0" destOrd="0" presId="urn:microsoft.com/office/officeart/2005/8/layout/cycle6"/>
    <dgm:cxn modelId="{AD69BFA2-56AC-4CE8-BD10-747DAE25C3A8}" type="presOf" srcId="{CB4638A7-056B-4006-A7B7-B1CAC015CD3B}" destId="{85F65ED4-4FF0-4009-885A-00D6A09BA704}" srcOrd="0" destOrd="0" presId="urn:microsoft.com/office/officeart/2005/8/layout/cycle6"/>
    <dgm:cxn modelId="{36E1E307-292D-40F8-8B50-08CA0140F860}" srcId="{ECDA7B6F-EA8D-4904-B26E-C8B42C153F62}" destId="{174C29FE-3A2D-477C-BBD6-FC9670FA6320}" srcOrd="2" destOrd="0" parTransId="{1B4D7D7C-E72D-45E9-B993-4423D91952EA}" sibTransId="{820EF37C-FF86-4CA8-875E-78671F16211B}"/>
    <dgm:cxn modelId="{FBE8322A-2377-454B-9CE5-CA9F487CA171}" type="presOf" srcId="{68EB366E-4737-43BE-B172-A0AE4956AEEC}" destId="{B61E3257-DC78-46EF-875F-FF83403AB750}" srcOrd="0" destOrd="0" presId="urn:microsoft.com/office/officeart/2005/8/layout/cycle6"/>
    <dgm:cxn modelId="{C74197EF-2F9D-4322-A83C-EBB0C924E9C2}" type="presOf" srcId="{820EF37C-FF86-4CA8-875E-78671F16211B}" destId="{C4E21DBE-745A-4BC4-883D-33391ECB56FC}" srcOrd="0" destOrd="0" presId="urn:microsoft.com/office/officeart/2005/8/layout/cycle6"/>
    <dgm:cxn modelId="{582E1241-26AE-4FCD-9298-D9472B1DDA73}" type="presOf" srcId="{D571AB7E-A6AB-4703-A23C-2D6043983386}" destId="{71626937-5FD1-4CC6-BD61-2DC77C4C7EE0}" srcOrd="0" destOrd="0" presId="urn:microsoft.com/office/officeart/2005/8/layout/cycle6"/>
    <dgm:cxn modelId="{613F7E1C-2A68-4F29-8E47-9BCAF8EECF65}" srcId="{ECDA7B6F-EA8D-4904-B26E-C8B42C153F62}" destId="{75EE7568-35CC-4638-972D-22969CC0038F}" srcOrd="3" destOrd="0" parTransId="{89A2BF5B-CF3D-4E8A-976B-88E6D62D6F2B}" sibTransId="{9EEF94EA-E5D4-4451-AB86-B3A224782FED}"/>
    <dgm:cxn modelId="{4F7573D1-18EB-456A-A897-7463CDCB0BF0}" type="presOf" srcId="{590BE1BD-E191-4D0B-9200-33D686B38F56}" destId="{FEC3E0EC-7D38-43CD-B23F-52F232692DC4}" srcOrd="0" destOrd="0" presId="urn:microsoft.com/office/officeart/2005/8/layout/cycle6"/>
    <dgm:cxn modelId="{84D91B0E-FF0A-4283-B914-2F3B39E79065}" type="presOf" srcId="{75EE7568-35CC-4638-972D-22969CC0038F}" destId="{1308F11C-C33E-4770-BC79-63E436289337}" srcOrd="0" destOrd="0" presId="urn:microsoft.com/office/officeart/2005/8/layout/cycle6"/>
    <dgm:cxn modelId="{EDEB3AF5-E990-43D7-8ED7-E88EA73F8D9C}" srcId="{ECDA7B6F-EA8D-4904-B26E-C8B42C153F62}" destId="{D571AB7E-A6AB-4703-A23C-2D6043983386}" srcOrd="1" destOrd="0" parTransId="{53D78F10-75D2-41D0-B08A-CF23B2A1AC62}" sibTransId="{6D6F5203-7EBC-4E74-BC72-393A608C2B80}"/>
    <dgm:cxn modelId="{D80480EF-FB01-4C6D-B37E-E5F22707B570}" srcId="{ECDA7B6F-EA8D-4904-B26E-C8B42C153F62}" destId="{A11AE105-F60B-4BA0-9F43-8FB16348D53D}" srcOrd="5" destOrd="0" parTransId="{3592D8A1-FC27-491C-8B1B-3404EEE0EB13}" sibTransId="{531BE18A-455C-43D4-9F98-87B88C9431C1}"/>
    <dgm:cxn modelId="{28F05DE1-C7D4-4F9E-93D9-384E73782D59}" type="presOf" srcId="{531BE18A-455C-43D4-9F98-87B88C9431C1}" destId="{233A1E32-5976-4B3D-AB3B-CD67A67840A9}" srcOrd="0" destOrd="0" presId="urn:microsoft.com/office/officeart/2005/8/layout/cycle6"/>
    <dgm:cxn modelId="{0E147E6A-BEE4-4213-BD50-2F8A52D89069}" type="presOf" srcId="{6D6F5203-7EBC-4E74-BC72-393A608C2B80}" destId="{1458DB73-8259-43D3-A0B4-F083CF8AD3C0}" srcOrd="0" destOrd="0" presId="urn:microsoft.com/office/officeart/2005/8/layout/cycle6"/>
    <dgm:cxn modelId="{82854703-F8FF-471A-9A05-3D6416932D1D}" type="presOf" srcId="{A11AE105-F60B-4BA0-9F43-8FB16348D53D}" destId="{61ABA1E6-1ADD-4126-AB6C-DB852BDFCCFF}" srcOrd="0" destOrd="0" presId="urn:microsoft.com/office/officeart/2005/8/layout/cycle6"/>
    <dgm:cxn modelId="{73CADBB5-F328-46BA-B1C4-75E1B33BD336}" type="presParOf" srcId="{76FCFAB3-E1ED-40F1-A871-D9F81AF59403}" destId="{FEC3E0EC-7D38-43CD-B23F-52F232692DC4}" srcOrd="0" destOrd="0" presId="urn:microsoft.com/office/officeart/2005/8/layout/cycle6"/>
    <dgm:cxn modelId="{8D78A10A-F5AC-4ECD-892E-482B8FA4816B}" type="presParOf" srcId="{76FCFAB3-E1ED-40F1-A871-D9F81AF59403}" destId="{CF711012-7B07-4CFD-806F-A1904754FDC0}" srcOrd="1" destOrd="0" presId="urn:microsoft.com/office/officeart/2005/8/layout/cycle6"/>
    <dgm:cxn modelId="{CD35BDC3-B47C-4D47-8F92-B81225F3ED0E}" type="presParOf" srcId="{76FCFAB3-E1ED-40F1-A871-D9F81AF59403}" destId="{BF99CD84-8EAF-4E05-838C-5A58B5BFDE08}" srcOrd="2" destOrd="0" presId="urn:microsoft.com/office/officeart/2005/8/layout/cycle6"/>
    <dgm:cxn modelId="{F4DF455A-E210-4734-B3DF-E60EEEB9CCB3}" type="presParOf" srcId="{76FCFAB3-E1ED-40F1-A871-D9F81AF59403}" destId="{71626937-5FD1-4CC6-BD61-2DC77C4C7EE0}" srcOrd="3" destOrd="0" presId="urn:microsoft.com/office/officeart/2005/8/layout/cycle6"/>
    <dgm:cxn modelId="{5DA112B8-7D82-40EA-95AD-88C5ED1DA35E}" type="presParOf" srcId="{76FCFAB3-E1ED-40F1-A871-D9F81AF59403}" destId="{1558E7C5-5F29-40B0-A854-83A4CACA2FDE}" srcOrd="4" destOrd="0" presId="urn:microsoft.com/office/officeart/2005/8/layout/cycle6"/>
    <dgm:cxn modelId="{A517DCF9-3AA3-4C9A-B352-E741CFB56A2A}" type="presParOf" srcId="{76FCFAB3-E1ED-40F1-A871-D9F81AF59403}" destId="{1458DB73-8259-43D3-A0B4-F083CF8AD3C0}" srcOrd="5" destOrd="0" presId="urn:microsoft.com/office/officeart/2005/8/layout/cycle6"/>
    <dgm:cxn modelId="{1EB49CF6-1AB1-476F-A157-F9D5EEDB903D}" type="presParOf" srcId="{76FCFAB3-E1ED-40F1-A871-D9F81AF59403}" destId="{42674773-50D9-4B53-91BE-265D9E273021}" srcOrd="6" destOrd="0" presId="urn:microsoft.com/office/officeart/2005/8/layout/cycle6"/>
    <dgm:cxn modelId="{2805EAB6-3218-4C04-9506-92DAA30EEFFC}" type="presParOf" srcId="{76FCFAB3-E1ED-40F1-A871-D9F81AF59403}" destId="{F20F7DD1-679F-4E9E-BCA4-FE3651E18890}" srcOrd="7" destOrd="0" presId="urn:microsoft.com/office/officeart/2005/8/layout/cycle6"/>
    <dgm:cxn modelId="{BB0E3580-A43A-4919-B725-D8F44D7C159F}" type="presParOf" srcId="{76FCFAB3-E1ED-40F1-A871-D9F81AF59403}" destId="{C4E21DBE-745A-4BC4-883D-33391ECB56FC}" srcOrd="8" destOrd="0" presId="urn:microsoft.com/office/officeart/2005/8/layout/cycle6"/>
    <dgm:cxn modelId="{14EF8078-5546-4F3A-891B-82BC90F528D5}" type="presParOf" srcId="{76FCFAB3-E1ED-40F1-A871-D9F81AF59403}" destId="{1308F11C-C33E-4770-BC79-63E436289337}" srcOrd="9" destOrd="0" presId="urn:microsoft.com/office/officeart/2005/8/layout/cycle6"/>
    <dgm:cxn modelId="{563F16D7-E57A-482A-A199-FA5F5DEC0F94}" type="presParOf" srcId="{76FCFAB3-E1ED-40F1-A871-D9F81AF59403}" destId="{86B9CECA-F281-4FA6-B5C5-BEF48527BE72}" srcOrd="10" destOrd="0" presId="urn:microsoft.com/office/officeart/2005/8/layout/cycle6"/>
    <dgm:cxn modelId="{589358DF-A057-4D20-B369-60F5DB72E7B8}" type="presParOf" srcId="{76FCFAB3-E1ED-40F1-A871-D9F81AF59403}" destId="{246BC77D-D10F-4360-8E02-A5BB2D4FB3F7}" srcOrd="11" destOrd="0" presId="urn:microsoft.com/office/officeart/2005/8/layout/cycle6"/>
    <dgm:cxn modelId="{5E4ECF44-D87D-4643-BA09-540136802E3E}" type="presParOf" srcId="{76FCFAB3-E1ED-40F1-A871-D9F81AF59403}" destId="{85F65ED4-4FF0-4009-885A-00D6A09BA704}" srcOrd="12" destOrd="0" presId="urn:microsoft.com/office/officeart/2005/8/layout/cycle6"/>
    <dgm:cxn modelId="{C9C7BF8F-F754-478A-91A2-E1A44466CB6C}" type="presParOf" srcId="{76FCFAB3-E1ED-40F1-A871-D9F81AF59403}" destId="{55AB02EE-C377-4472-A109-0B013AC88AE5}" srcOrd="13" destOrd="0" presId="urn:microsoft.com/office/officeart/2005/8/layout/cycle6"/>
    <dgm:cxn modelId="{D4BF1A08-5D68-4B9C-883E-681071E8C120}" type="presParOf" srcId="{76FCFAB3-E1ED-40F1-A871-D9F81AF59403}" destId="{B61E3257-DC78-46EF-875F-FF83403AB750}" srcOrd="14" destOrd="0" presId="urn:microsoft.com/office/officeart/2005/8/layout/cycle6"/>
    <dgm:cxn modelId="{FADB2D28-7918-485C-8E1D-990903DD0AE5}" type="presParOf" srcId="{76FCFAB3-E1ED-40F1-A871-D9F81AF59403}" destId="{61ABA1E6-1ADD-4126-AB6C-DB852BDFCCFF}" srcOrd="15" destOrd="0" presId="urn:microsoft.com/office/officeart/2005/8/layout/cycle6"/>
    <dgm:cxn modelId="{D42068B5-CC4A-4E0D-89BC-CC1184788B17}" type="presParOf" srcId="{76FCFAB3-E1ED-40F1-A871-D9F81AF59403}" destId="{BFD5963A-9318-46FD-9257-142BE4FF8A8A}" srcOrd="16" destOrd="0" presId="urn:microsoft.com/office/officeart/2005/8/layout/cycle6"/>
    <dgm:cxn modelId="{0C43D95D-CA26-4847-A038-4F07ABB26A1A}" type="presParOf" srcId="{76FCFAB3-E1ED-40F1-A871-D9F81AF59403}" destId="{233A1E32-5976-4B3D-AB3B-CD67A67840A9}" srcOrd="17" destOrd="0" presId="urn:microsoft.com/office/officeart/2005/8/layout/cycle6"/>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3B7E3-7FA9-49BA-8771-CAB2DC5D0C2C}">
      <dsp:nvSpPr>
        <dsp:cNvPr id="0" name=""/>
        <dsp:cNvSpPr/>
      </dsp:nvSpPr>
      <dsp:spPr>
        <a:xfrm>
          <a:off x="3093969" y="50415"/>
          <a:ext cx="1584461" cy="105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University</a:t>
          </a:r>
          <a:endParaRPr lang="en-GB" sz="1300" kern="1200" dirty="0"/>
        </a:p>
      </dsp:txBody>
      <dsp:txXfrm>
        <a:off x="3124907" y="81353"/>
        <a:ext cx="1522585" cy="994431"/>
      </dsp:txXfrm>
    </dsp:sp>
    <dsp:sp modelId="{BB26442A-3E10-4BB8-83D7-22C4B12D3FB3}">
      <dsp:nvSpPr>
        <dsp:cNvPr id="0" name=""/>
        <dsp:cNvSpPr/>
      </dsp:nvSpPr>
      <dsp:spPr>
        <a:xfrm>
          <a:off x="1749791" y="1106723"/>
          <a:ext cx="2136408" cy="425660"/>
        </a:xfrm>
        <a:custGeom>
          <a:avLst/>
          <a:gdLst/>
          <a:ahLst/>
          <a:cxnLst/>
          <a:rect l="0" t="0" r="0" b="0"/>
          <a:pathLst>
            <a:path>
              <a:moveTo>
                <a:pt x="2136408" y="0"/>
              </a:moveTo>
              <a:lnTo>
                <a:pt x="2136408" y="212830"/>
              </a:lnTo>
              <a:lnTo>
                <a:pt x="0" y="212830"/>
              </a:lnTo>
              <a:lnTo>
                <a:pt x="0" y="4256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85A57-AD7F-4B1C-91A7-D54A7842C541}">
      <dsp:nvSpPr>
        <dsp:cNvPr id="0" name=""/>
        <dsp:cNvSpPr/>
      </dsp:nvSpPr>
      <dsp:spPr>
        <a:xfrm>
          <a:off x="957560" y="1532383"/>
          <a:ext cx="1584461" cy="105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Assistant Staff</a:t>
          </a:r>
          <a:endParaRPr lang="en-GB" sz="1300" kern="1200" dirty="0"/>
        </a:p>
      </dsp:txBody>
      <dsp:txXfrm>
        <a:off x="988498" y="1563321"/>
        <a:ext cx="1522585" cy="994431"/>
      </dsp:txXfrm>
    </dsp:sp>
    <dsp:sp modelId="{B08BCAA4-3B33-422B-9A89-FA9486A5E63C}">
      <dsp:nvSpPr>
        <dsp:cNvPr id="0" name=""/>
        <dsp:cNvSpPr/>
      </dsp:nvSpPr>
      <dsp:spPr>
        <a:xfrm>
          <a:off x="796500" y="2588691"/>
          <a:ext cx="953291" cy="419385"/>
        </a:xfrm>
        <a:custGeom>
          <a:avLst/>
          <a:gdLst/>
          <a:ahLst/>
          <a:cxnLst/>
          <a:rect l="0" t="0" r="0" b="0"/>
          <a:pathLst>
            <a:path>
              <a:moveTo>
                <a:pt x="953291" y="0"/>
              </a:moveTo>
              <a:lnTo>
                <a:pt x="953291" y="209692"/>
              </a:lnTo>
              <a:lnTo>
                <a:pt x="0" y="209692"/>
              </a:lnTo>
              <a:lnTo>
                <a:pt x="0" y="419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2C51CF-71E8-464C-A81F-0513A8894D15}">
      <dsp:nvSpPr>
        <dsp:cNvPr id="0" name=""/>
        <dsp:cNvSpPr/>
      </dsp:nvSpPr>
      <dsp:spPr>
        <a:xfrm>
          <a:off x="4269" y="3008076"/>
          <a:ext cx="1584461" cy="105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Cambridge University Assistants’ Contributory Pension Scheme</a:t>
          </a:r>
          <a:endParaRPr lang="en-GB" sz="1300" kern="1200" dirty="0"/>
        </a:p>
      </dsp:txBody>
      <dsp:txXfrm>
        <a:off x="35207" y="3039014"/>
        <a:ext cx="1522585" cy="994431"/>
      </dsp:txXfrm>
    </dsp:sp>
    <dsp:sp modelId="{809E1B97-5E60-4234-9298-AF0AB4F603B6}">
      <dsp:nvSpPr>
        <dsp:cNvPr id="0" name=""/>
        <dsp:cNvSpPr/>
      </dsp:nvSpPr>
      <dsp:spPr>
        <a:xfrm>
          <a:off x="1749791" y="2588691"/>
          <a:ext cx="1106508" cy="419385"/>
        </a:xfrm>
        <a:custGeom>
          <a:avLst/>
          <a:gdLst/>
          <a:ahLst/>
          <a:cxnLst/>
          <a:rect l="0" t="0" r="0" b="0"/>
          <a:pathLst>
            <a:path>
              <a:moveTo>
                <a:pt x="0" y="0"/>
              </a:moveTo>
              <a:lnTo>
                <a:pt x="0" y="209692"/>
              </a:lnTo>
              <a:lnTo>
                <a:pt x="1106508" y="209692"/>
              </a:lnTo>
              <a:lnTo>
                <a:pt x="1106508" y="419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5AE95-75A4-40B7-A771-875A7C29463A}">
      <dsp:nvSpPr>
        <dsp:cNvPr id="0" name=""/>
        <dsp:cNvSpPr/>
      </dsp:nvSpPr>
      <dsp:spPr>
        <a:xfrm>
          <a:off x="2064069" y="3008076"/>
          <a:ext cx="1584461" cy="105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Cambridge University Assistants’ Defined Contribution Pension Scheme</a:t>
          </a:r>
          <a:endParaRPr lang="en-GB" sz="1300" kern="1200" dirty="0"/>
        </a:p>
      </dsp:txBody>
      <dsp:txXfrm>
        <a:off x="2095007" y="3039014"/>
        <a:ext cx="1522585" cy="994431"/>
      </dsp:txXfrm>
    </dsp:sp>
    <dsp:sp modelId="{DCF39601-17F7-4FD9-AB5C-16206F01D65E}">
      <dsp:nvSpPr>
        <dsp:cNvPr id="0" name=""/>
        <dsp:cNvSpPr/>
      </dsp:nvSpPr>
      <dsp:spPr>
        <a:xfrm>
          <a:off x="3886199" y="1106723"/>
          <a:ext cx="2059799" cy="422523"/>
        </a:xfrm>
        <a:custGeom>
          <a:avLst/>
          <a:gdLst/>
          <a:ahLst/>
          <a:cxnLst/>
          <a:rect l="0" t="0" r="0" b="0"/>
          <a:pathLst>
            <a:path>
              <a:moveTo>
                <a:pt x="0" y="0"/>
              </a:moveTo>
              <a:lnTo>
                <a:pt x="0" y="211261"/>
              </a:lnTo>
              <a:lnTo>
                <a:pt x="2059799" y="211261"/>
              </a:lnTo>
              <a:lnTo>
                <a:pt x="2059799" y="4225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A0555-E2AC-4C90-80CE-DE315CE5D9FB}">
      <dsp:nvSpPr>
        <dsp:cNvPr id="0" name=""/>
        <dsp:cNvSpPr/>
      </dsp:nvSpPr>
      <dsp:spPr>
        <a:xfrm>
          <a:off x="5153769" y="1529246"/>
          <a:ext cx="1584461" cy="105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Academic and Academic Related Staff</a:t>
          </a:r>
          <a:endParaRPr lang="en-GB" sz="1300" kern="1200" dirty="0"/>
        </a:p>
      </dsp:txBody>
      <dsp:txXfrm>
        <a:off x="5184707" y="1560184"/>
        <a:ext cx="1522585" cy="994431"/>
      </dsp:txXfrm>
    </dsp:sp>
    <dsp:sp modelId="{A6705C7C-66B2-47F7-8C04-4DFF06E864EA}">
      <dsp:nvSpPr>
        <dsp:cNvPr id="0" name=""/>
        <dsp:cNvSpPr/>
      </dsp:nvSpPr>
      <dsp:spPr>
        <a:xfrm>
          <a:off x="4916099" y="2585553"/>
          <a:ext cx="1029899" cy="422523"/>
        </a:xfrm>
        <a:custGeom>
          <a:avLst/>
          <a:gdLst/>
          <a:ahLst/>
          <a:cxnLst/>
          <a:rect l="0" t="0" r="0" b="0"/>
          <a:pathLst>
            <a:path>
              <a:moveTo>
                <a:pt x="1029899" y="0"/>
              </a:moveTo>
              <a:lnTo>
                <a:pt x="1029899" y="211261"/>
              </a:lnTo>
              <a:lnTo>
                <a:pt x="0" y="211261"/>
              </a:lnTo>
              <a:lnTo>
                <a:pt x="0" y="422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EDFED-14FA-4315-9E5F-903152C53D3A}">
      <dsp:nvSpPr>
        <dsp:cNvPr id="0" name=""/>
        <dsp:cNvSpPr/>
      </dsp:nvSpPr>
      <dsp:spPr>
        <a:xfrm>
          <a:off x="4123869" y="3008076"/>
          <a:ext cx="1584461" cy="105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Universities Superannuation Scheme </a:t>
          </a:r>
          <a:endParaRPr lang="en-GB" sz="1300" kern="1200" dirty="0"/>
        </a:p>
      </dsp:txBody>
      <dsp:txXfrm>
        <a:off x="4154807" y="3039014"/>
        <a:ext cx="1522585" cy="994431"/>
      </dsp:txXfrm>
    </dsp:sp>
    <dsp:sp modelId="{DBBB33AC-CF05-49AF-9103-10C226E41971}">
      <dsp:nvSpPr>
        <dsp:cNvPr id="0" name=""/>
        <dsp:cNvSpPr/>
      </dsp:nvSpPr>
      <dsp:spPr>
        <a:xfrm>
          <a:off x="5945999" y="2585553"/>
          <a:ext cx="1029899" cy="422523"/>
        </a:xfrm>
        <a:custGeom>
          <a:avLst/>
          <a:gdLst/>
          <a:ahLst/>
          <a:cxnLst/>
          <a:rect l="0" t="0" r="0" b="0"/>
          <a:pathLst>
            <a:path>
              <a:moveTo>
                <a:pt x="0" y="0"/>
              </a:moveTo>
              <a:lnTo>
                <a:pt x="0" y="211261"/>
              </a:lnTo>
              <a:lnTo>
                <a:pt x="1029899" y="211261"/>
              </a:lnTo>
              <a:lnTo>
                <a:pt x="1029899" y="422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30476-1B9C-49D6-8A4B-4601D2BE5D4E}">
      <dsp:nvSpPr>
        <dsp:cNvPr id="0" name=""/>
        <dsp:cNvSpPr/>
      </dsp:nvSpPr>
      <dsp:spPr>
        <a:xfrm>
          <a:off x="6183669" y="3008076"/>
          <a:ext cx="1584461" cy="1056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NHS</a:t>
          </a:r>
        </a:p>
        <a:p>
          <a:pPr lvl="0" algn="ctr" defTabSz="577850">
            <a:lnSpc>
              <a:spcPct val="90000"/>
            </a:lnSpc>
            <a:spcBef>
              <a:spcPct val="0"/>
            </a:spcBef>
            <a:spcAft>
              <a:spcPct val="35000"/>
            </a:spcAft>
          </a:pPr>
          <a:r>
            <a:rPr lang="en-GB" sz="1300" kern="1200" dirty="0" smtClean="0"/>
            <a:t>(clinical staff only)</a:t>
          </a:r>
          <a:endParaRPr lang="en-GB" sz="1300" kern="1200" dirty="0"/>
        </a:p>
      </dsp:txBody>
      <dsp:txXfrm>
        <a:off x="6214607" y="3039014"/>
        <a:ext cx="1522585" cy="994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34446-43E7-470F-9BE1-DAB80D3A4650}">
      <dsp:nvSpPr>
        <dsp:cNvPr id="0" name=""/>
        <dsp:cNvSpPr/>
      </dsp:nvSpPr>
      <dsp:spPr>
        <a:xfrm>
          <a:off x="3886200" y="1700753"/>
          <a:ext cx="2054961" cy="713292"/>
        </a:xfrm>
        <a:custGeom>
          <a:avLst/>
          <a:gdLst/>
          <a:ahLst/>
          <a:cxnLst/>
          <a:rect l="0" t="0" r="0" b="0"/>
          <a:pathLst>
            <a:path>
              <a:moveTo>
                <a:pt x="0" y="0"/>
              </a:moveTo>
              <a:lnTo>
                <a:pt x="0" y="356646"/>
              </a:lnTo>
              <a:lnTo>
                <a:pt x="2054961" y="356646"/>
              </a:lnTo>
              <a:lnTo>
                <a:pt x="2054961" y="713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F3467-559A-4598-BEE5-373EE5259B89}">
      <dsp:nvSpPr>
        <dsp:cNvPr id="0" name=""/>
        <dsp:cNvSpPr/>
      </dsp:nvSpPr>
      <dsp:spPr>
        <a:xfrm>
          <a:off x="1831238" y="1700753"/>
          <a:ext cx="2054961" cy="713292"/>
        </a:xfrm>
        <a:custGeom>
          <a:avLst/>
          <a:gdLst/>
          <a:ahLst/>
          <a:cxnLst/>
          <a:rect l="0" t="0" r="0" b="0"/>
          <a:pathLst>
            <a:path>
              <a:moveTo>
                <a:pt x="2054961" y="0"/>
              </a:moveTo>
              <a:lnTo>
                <a:pt x="2054961" y="356646"/>
              </a:lnTo>
              <a:lnTo>
                <a:pt x="0" y="356646"/>
              </a:lnTo>
              <a:lnTo>
                <a:pt x="0" y="713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2D0989-DC02-4E77-8B95-39CFD5736DE7}">
      <dsp:nvSpPr>
        <dsp:cNvPr id="0" name=""/>
        <dsp:cNvSpPr/>
      </dsp:nvSpPr>
      <dsp:spPr>
        <a:xfrm>
          <a:off x="2187885" y="2438"/>
          <a:ext cx="3396629" cy="1698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Hybrid pension arrangement</a:t>
          </a:r>
          <a:endParaRPr lang="en-GB" sz="2000" kern="1200" dirty="0">
            <a:latin typeface="Arial" panose="020B0604020202020204" pitchFamily="34" charset="0"/>
            <a:cs typeface="Arial" panose="020B0604020202020204" pitchFamily="34" charset="0"/>
          </a:endParaRPr>
        </a:p>
      </dsp:txBody>
      <dsp:txXfrm>
        <a:off x="2187885" y="2438"/>
        <a:ext cx="3396629" cy="1698314"/>
      </dsp:txXfrm>
    </dsp:sp>
    <dsp:sp modelId="{07D2FA96-5FAF-4B95-837A-ECE249A5DA36}">
      <dsp:nvSpPr>
        <dsp:cNvPr id="0" name=""/>
        <dsp:cNvSpPr/>
      </dsp:nvSpPr>
      <dsp:spPr>
        <a:xfrm>
          <a:off x="132923" y="2414046"/>
          <a:ext cx="3396629" cy="1698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Cambridge University Assistants’ Contributory Pension Scheme (CUACPS)</a:t>
          </a:r>
          <a:endParaRPr lang="en-GB" sz="2000" kern="1200" dirty="0">
            <a:latin typeface="Arial" panose="020B0604020202020204" pitchFamily="34" charset="0"/>
            <a:cs typeface="Arial" panose="020B0604020202020204" pitchFamily="34" charset="0"/>
          </a:endParaRPr>
        </a:p>
      </dsp:txBody>
      <dsp:txXfrm>
        <a:off x="132923" y="2414046"/>
        <a:ext cx="3396629" cy="1698314"/>
      </dsp:txXfrm>
    </dsp:sp>
    <dsp:sp modelId="{C7A5FF78-54A6-43B7-AC47-19ABBD0A89D0}">
      <dsp:nvSpPr>
        <dsp:cNvPr id="0" name=""/>
        <dsp:cNvSpPr/>
      </dsp:nvSpPr>
      <dsp:spPr>
        <a:xfrm>
          <a:off x="4242846" y="2414046"/>
          <a:ext cx="3396629" cy="1698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Cambridge University Assistants’ Defined Contribution Pension Scheme (CUADCPS)</a:t>
          </a:r>
          <a:endParaRPr lang="en-GB" sz="2000" kern="1200" dirty="0">
            <a:latin typeface="Arial" panose="020B0604020202020204" pitchFamily="34" charset="0"/>
            <a:cs typeface="Arial" panose="020B0604020202020204" pitchFamily="34" charset="0"/>
          </a:endParaRPr>
        </a:p>
      </dsp:txBody>
      <dsp:txXfrm>
        <a:off x="4242846" y="2414046"/>
        <a:ext cx="3396629" cy="1698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2250" y="196850"/>
            <a:ext cx="3113088" cy="296863"/>
          </a:xfrm>
          <a:prstGeom prst="rect">
            <a:avLst/>
          </a:prstGeom>
        </p:spPr>
        <p:txBody>
          <a:bodyPr vert="horz" lIns="0" tIns="0" rIns="0" bIns="0" rtlCol="0"/>
          <a:lstStyle>
            <a:lvl1pPr algn="l" fontAlgn="auto">
              <a:spcBef>
                <a:spcPts val="0"/>
              </a:spcBef>
              <a:spcAft>
                <a:spcPts val="0"/>
              </a:spcAft>
              <a:defRPr sz="700">
                <a:latin typeface="+mn-lt"/>
                <a:cs typeface="+mn-cs"/>
              </a:defRPr>
            </a:lvl1pPr>
          </a:lstStyle>
          <a:p>
            <a:pPr>
              <a:defRPr/>
            </a:pPr>
            <a:endParaRPr lang="en-US"/>
          </a:p>
        </p:txBody>
      </p:sp>
      <p:sp>
        <p:nvSpPr>
          <p:cNvPr id="3" name="Date Placeholder 2"/>
          <p:cNvSpPr>
            <a:spLocks noGrp="1"/>
          </p:cNvSpPr>
          <p:nvPr>
            <p:ph type="dt" sz="quarter" idx="1"/>
          </p:nvPr>
        </p:nvSpPr>
        <p:spPr>
          <a:xfrm>
            <a:off x="3335338" y="196850"/>
            <a:ext cx="3111500" cy="296863"/>
          </a:xfrm>
          <a:prstGeom prst="rect">
            <a:avLst/>
          </a:prstGeom>
        </p:spPr>
        <p:txBody>
          <a:bodyPr vert="horz" lIns="0" tIns="0" rIns="0" bIns="0" rtlCol="0"/>
          <a:lstStyle>
            <a:lvl1pPr algn="r" fontAlgn="auto">
              <a:spcBef>
                <a:spcPts val="0"/>
              </a:spcBef>
              <a:spcAft>
                <a:spcPts val="0"/>
              </a:spcAft>
              <a:defRPr sz="700">
                <a:latin typeface="+mn-lt"/>
                <a:cs typeface="+mn-cs"/>
              </a:defRPr>
            </a:lvl1pPr>
          </a:lstStyle>
          <a:p>
            <a:pPr>
              <a:defRPr/>
            </a:pPr>
            <a:fld id="{0920E43A-2D36-44B6-9261-EC53C70040AB}" type="datetimeFigureOut">
              <a:rPr lang="en-US"/>
              <a:pPr>
                <a:defRPr/>
              </a:pPr>
              <a:t>3/3/2017</a:t>
            </a:fld>
            <a:endParaRPr lang="en-US"/>
          </a:p>
        </p:txBody>
      </p:sp>
      <p:sp>
        <p:nvSpPr>
          <p:cNvPr id="5" name="Slide Number Placeholder 4"/>
          <p:cNvSpPr>
            <a:spLocks noGrp="1"/>
          </p:cNvSpPr>
          <p:nvPr>
            <p:ph type="sldNum" sz="quarter" idx="3"/>
          </p:nvPr>
        </p:nvSpPr>
        <p:spPr>
          <a:xfrm>
            <a:off x="6135688" y="9428163"/>
            <a:ext cx="311150" cy="236537"/>
          </a:xfrm>
          <a:prstGeom prst="rect">
            <a:avLst/>
          </a:prstGeom>
        </p:spPr>
        <p:txBody>
          <a:bodyPr vert="horz" lIns="0" tIns="0" rIns="0" bIns="0" rtlCol="0" anchor="b"/>
          <a:lstStyle>
            <a:lvl1pPr algn="r" fontAlgn="auto">
              <a:spcBef>
                <a:spcPts val="0"/>
              </a:spcBef>
              <a:spcAft>
                <a:spcPts val="0"/>
              </a:spcAft>
              <a:defRPr sz="700" b="1">
                <a:latin typeface="+mn-lt"/>
                <a:cs typeface="+mn-cs"/>
              </a:defRPr>
            </a:lvl1pPr>
          </a:lstStyle>
          <a:p>
            <a:pPr>
              <a:defRPr/>
            </a:pPr>
            <a:fld id="{E3AA0B00-901C-4892-A6F8-97DEA1A3CB06}" type="slidenum">
              <a:rPr lang="en-US"/>
              <a:pPr>
                <a:defRPr/>
              </a:pPr>
              <a:t>‹#›</a:t>
            </a:fld>
            <a:endParaRPr lang="en-US"/>
          </a:p>
        </p:txBody>
      </p:sp>
      <p:grpSp>
        <p:nvGrpSpPr>
          <p:cNvPr id="43013" name="Group 9"/>
          <p:cNvGrpSpPr>
            <a:grpSpLocks/>
          </p:cNvGrpSpPr>
          <p:nvPr/>
        </p:nvGrpSpPr>
        <p:grpSpPr bwMode="auto">
          <a:xfrm>
            <a:off x="0" y="9280525"/>
            <a:ext cx="6669088" cy="390525"/>
            <a:chOff x="0" y="8595360"/>
            <a:chExt cx="6858000" cy="361604"/>
          </a:xfrm>
        </p:grpSpPr>
        <p:pic>
          <p:nvPicPr>
            <p:cNvPr id="430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32520"/>
              <a:ext cx="1234440" cy="22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8595360"/>
              <a:ext cx="685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536" name="TextBox 8"/>
            <p:cNvSpPr txBox="1">
              <a:spLocks noChangeArrowheads="1"/>
            </p:cNvSpPr>
            <p:nvPr/>
          </p:nvSpPr>
          <p:spPr bwMode="auto">
            <a:xfrm>
              <a:off x="1325564" y="8732064"/>
              <a:ext cx="4983926" cy="2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n-US" altLang="en-US" sz="700" smtClean="0"/>
            </a:p>
          </p:txBody>
        </p:sp>
      </p:grpSp>
    </p:spTree>
    <p:extLst>
      <p:ext uri="{BB962C8B-B14F-4D97-AF65-F5344CB8AC3E}">
        <p14:creationId xmlns:p14="http://schemas.microsoft.com/office/powerpoint/2010/main" val="162673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6375" y="198438"/>
            <a:ext cx="3132138" cy="296862"/>
          </a:xfrm>
          <a:prstGeom prst="rect">
            <a:avLst/>
          </a:prstGeom>
        </p:spPr>
        <p:txBody>
          <a:bodyPr vert="horz" lIns="0" tIns="0" rIns="0" bIns="0" rtlCol="0"/>
          <a:lstStyle>
            <a:lvl1pPr algn="l" fontAlgn="auto">
              <a:spcBef>
                <a:spcPts val="0"/>
              </a:spcBef>
              <a:spcAft>
                <a:spcPts val="0"/>
              </a:spcAft>
              <a:defRPr sz="700">
                <a:latin typeface="+mn-lt"/>
                <a:cs typeface="+mn-cs"/>
              </a:defRPr>
            </a:lvl1pPr>
          </a:lstStyle>
          <a:p>
            <a:pPr>
              <a:defRPr/>
            </a:pPr>
            <a:endParaRPr lang="en-US"/>
          </a:p>
        </p:txBody>
      </p:sp>
      <p:sp>
        <p:nvSpPr>
          <p:cNvPr id="3" name="Date Placeholder 2"/>
          <p:cNvSpPr>
            <a:spLocks noGrp="1"/>
          </p:cNvSpPr>
          <p:nvPr>
            <p:ph type="dt" idx="1"/>
          </p:nvPr>
        </p:nvSpPr>
        <p:spPr>
          <a:xfrm>
            <a:off x="3335338" y="196850"/>
            <a:ext cx="3111500" cy="296863"/>
          </a:xfrm>
          <a:prstGeom prst="rect">
            <a:avLst/>
          </a:prstGeom>
        </p:spPr>
        <p:txBody>
          <a:bodyPr vert="horz" lIns="0" tIns="0" rIns="0" bIns="0" rtlCol="0"/>
          <a:lstStyle>
            <a:lvl1pPr algn="r" fontAlgn="auto">
              <a:spcBef>
                <a:spcPts val="0"/>
              </a:spcBef>
              <a:spcAft>
                <a:spcPts val="0"/>
              </a:spcAft>
              <a:defRPr sz="700">
                <a:latin typeface="+mn-lt"/>
                <a:cs typeface="+mn-cs"/>
              </a:defRPr>
            </a:lvl1pPr>
          </a:lstStyle>
          <a:p>
            <a:pPr>
              <a:defRPr/>
            </a:pPr>
            <a:fld id="{95865003-DB3F-41E7-9C2D-8C2D187A4881}" type="datetimeFigureOut">
              <a:rPr lang="en-US"/>
              <a:pPr>
                <a:defRPr/>
              </a:pPr>
              <a:t>3/3/2017</a:t>
            </a:fld>
            <a:endParaRPr lang="en-US"/>
          </a:p>
        </p:txBody>
      </p:sp>
      <p:sp>
        <p:nvSpPr>
          <p:cNvPr id="4" name="Slide Image Placeholder 3"/>
          <p:cNvSpPr>
            <a:spLocks noGrp="1" noRot="1" noChangeAspect="1"/>
          </p:cNvSpPr>
          <p:nvPr>
            <p:ph type="sldImg" idx="2"/>
          </p:nvPr>
        </p:nvSpPr>
        <p:spPr>
          <a:xfrm>
            <a:off x="866775" y="739775"/>
            <a:ext cx="4935538" cy="3703638"/>
          </a:xfrm>
          <a:prstGeom prst="rect">
            <a:avLst/>
          </a:prstGeom>
          <a:noFill/>
          <a:ln w="3175">
            <a:solidFill>
              <a:prstClr val="black"/>
            </a:solidFill>
          </a:ln>
          <a:effectLst>
            <a:outerShdw blurRad="63500" sx="102000" sy="102000" algn="ctr" rotWithShape="0">
              <a:prstClr val="black">
                <a:alpha val="10000"/>
              </a:prstClr>
            </a:outerShdw>
          </a:effectLst>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222250" y="4937125"/>
            <a:ext cx="6224588" cy="4144963"/>
          </a:xfrm>
          <a:prstGeom prst="rect">
            <a:avLst/>
          </a:prstGeom>
        </p:spPr>
        <p:txBody>
          <a:bodyPr vert="horz" lIns="0" tIns="0" rIns="0" bIns="0" numCol="2" spcCol="18288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6"/>
          <p:cNvSpPr>
            <a:spLocks noGrp="1"/>
          </p:cNvSpPr>
          <p:nvPr>
            <p:ph type="sldNum" sz="quarter" idx="5"/>
          </p:nvPr>
        </p:nvSpPr>
        <p:spPr>
          <a:xfrm>
            <a:off x="6135688" y="9428163"/>
            <a:ext cx="311150" cy="242887"/>
          </a:xfrm>
          <a:prstGeom prst="rect">
            <a:avLst/>
          </a:prstGeom>
        </p:spPr>
        <p:txBody>
          <a:bodyPr vert="horz" lIns="0" tIns="0" rIns="0" bIns="0" rtlCol="0" anchor="b"/>
          <a:lstStyle>
            <a:lvl1pPr algn="r" fontAlgn="auto">
              <a:spcBef>
                <a:spcPts val="0"/>
              </a:spcBef>
              <a:spcAft>
                <a:spcPts val="0"/>
              </a:spcAft>
              <a:defRPr sz="700" b="1">
                <a:latin typeface="+mn-lt"/>
                <a:cs typeface="+mn-cs"/>
              </a:defRPr>
            </a:lvl1pPr>
          </a:lstStyle>
          <a:p>
            <a:pPr>
              <a:defRPr/>
            </a:pPr>
            <a:fld id="{E834615A-B0B5-480D-8979-5F0D1FDC7C95}" type="slidenum">
              <a:rPr lang="en-US"/>
              <a:pPr>
                <a:defRPr/>
              </a:pPr>
              <a:t>‹#›</a:t>
            </a:fld>
            <a:endParaRPr lang="en-US"/>
          </a:p>
        </p:txBody>
      </p:sp>
      <p:grpSp>
        <p:nvGrpSpPr>
          <p:cNvPr id="35847" name="Group 7"/>
          <p:cNvGrpSpPr>
            <a:grpSpLocks/>
          </p:cNvGrpSpPr>
          <p:nvPr/>
        </p:nvGrpSpPr>
        <p:grpSpPr bwMode="auto">
          <a:xfrm>
            <a:off x="0" y="9280525"/>
            <a:ext cx="6669088" cy="390525"/>
            <a:chOff x="0" y="8595360"/>
            <a:chExt cx="6858000" cy="361604"/>
          </a:xfrm>
        </p:grpSpPr>
        <p:pic>
          <p:nvPicPr>
            <p:cNvPr id="3584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32520"/>
              <a:ext cx="1234440" cy="22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0" y="8595360"/>
              <a:ext cx="685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418" name="TextBox 10"/>
            <p:cNvSpPr txBox="1">
              <a:spLocks noChangeArrowheads="1"/>
            </p:cNvSpPr>
            <p:nvPr/>
          </p:nvSpPr>
          <p:spPr bwMode="auto">
            <a:xfrm>
              <a:off x="1325564" y="8732064"/>
              <a:ext cx="4983926" cy="2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endParaRPr lang="en-US" altLang="en-US" sz="700" smtClean="0"/>
            </a:p>
          </p:txBody>
        </p:sp>
      </p:grpSp>
    </p:spTree>
    <p:extLst>
      <p:ext uri="{BB962C8B-B14F-4D97-AF65-F5344CB8AC3E}">
        <p14:creationId xmlns:p14="http://schemas.microsoft.com/office/powerpoint/2010/main" val="452908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b="1" kern="1200">
        <a:solidFill>
          <a:schemeClr val="tx1"/>
        </a:solidFill>
        <a:latin typeface="+mn-lt"/>
        <a:ea typeface="+mn-ea"/>
        <a:cs typeface="+mn-cs"/>
      </a:defRPr>
    </a:lvl1pPr>
    <a:lvl2pPr algn="l" rtl="0" eaLnBrk="0" fontAlgn="base" hangingPunct="0">
      <a:spcBef>
        <a:spcPct val="30000"/>
      </a:spcBef>
      <a:spcAft>
        <a:spcPct val="0"/>
      </a:spcAft>
      <a:defRPr sz="1000" kern="1200">
        <a:solidFill>
          <a:schemeClr val="tx1"/>
        </a:solidFill>
        <a:latin typeface="+mn-lt"/>
        <a:ea typeface="+mn-ea"/>
        <a:cs typeface="+mn-cs"/>
      </a:defRPr>
    </a:lvl2pPr>
    <a:lvl3pPr marL="115888" indent="-115888" algn="l" rtl="0" eaLnBrk="0" fontAlgn="base" hangingPunct="0">
      <a:spcBef>
        <a:spcPct val="30000"/>
      </a:spcBef>
      <a:spcAft>
        <a:spcPct val="0"/>
      </a:spcAft>
      <a:buFont typeface="Arial Black" pitchFamily="34" charset="0"/>
      <a:buChar char="›"/>
      <a:defRPr sz="1000" kern="1200">
        <a:solidFill>
          <a:schemeClr val="tx1"/>
        </a:solidFill>
        <a:latin typeface="+mn-lt"/>
        <a:ea typeface="+mn-ea"/>
        <a:cs typeface="+mn-cs"/>
      </a:defRPr>
    </a:lvl3pPr>
    <a:lvl4pPr marL="230188" indent="-114300" algn="l" rtl="0" eaLnBrk="0" fontAlgn="base" hangingPunct="0">
      <a:spcBef>
        <a:spcPct val="30000"/>
      </a:spcBef>
      <a:spcAft>
        <a:spcPct val="0"/>
      </a:spcAft>
      <a:buFont typeface="Arial" pitchFamily="34" charset="0"/>
      <a:buChar char="–"/>
      <a:defRPr sz="1000" kern="1200">
        <a:solidFill>
          <a:schemeClr val="tx1"/>
        </a:solidFill>
        <a:latin typeface="+mn-lt"/>
        <a:ea typeface="+mn-ea"/>
        <a:cs typeface="+mn-cs"/>
      </a:defRPr>
    </a:lvl4pPr>
    <a:lvl5pPr marL="346075" indent="-114300" algn="l" rtl="0" eaLnBrk="0" fontAlgn="base" hangingPunct="0">
      <a:spcBef>
        <a:spcPct val="30000"/>
      </a:spcBef>
      <a:spcAft>
        <a:spcPct val="0"/>
      </a:spcAft>
      <a:buFont typeface="Arial"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BE56A9B5-AEBA-42F8-84CC-BAA865D31FCD}" type="slidenum">
              <a:rPr lang="en-US" altLang="en-US" smtClean="0">
                <a:solidFill>
                  <a:prstClr val="black"/>
                </a:solidFill>
              </a:rPr>
              <a:pPr/>
              <a:t>1</a:t>
            </a:fld>
            <a:endParaRPr lang="en-US" altLang="en-US" dirty="0"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7525" y="500063"/>
            <a:ext cx="5505450" cy="41306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0AE61A-5718-485D-8FDD-7410252B916A}" type="slidenum">
              <a:rPr lang="en-US" smtClean="0"/>
              <a:pPr/>
              <a:t>28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F41857-A014-409A-B164-F86206D2D026}" type="slidenum">
              <a:rPr lang="en-US" smtClean="0"/>
              <a:pPr/>
              <a:t>30</a:t>
            </a:fld>
            <a:endParaRPr lang="en-US" dirty="0"/>
          </a:p>
        </p:txBody>
      </p:sp>
    </p:spTree>
    <p:extLst>
      <p:ext uri="{BB962C8B-B14F-4D97-AF65-F5344CB8AC3E}">
        <p14:creationId xmlns:p14="http://schemas.microsoft.com/office/powerpoint/2010/main" val="369484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8213" eaLnBrk="0" hangingPunct="0">
              <a:defRPr>
                <a:solidFill>
                  <a:schemeClr val="tx1"/>
                </a:solidFill>
                <a:latin typeface="Arial" pitchFamily="34" charset="0"/>
                <a:cs typeface="Arial" pitchFamily="34" charset="0"/>
              </a:defRPr>
            </a:lvl1pPr>
            <a:lvl2pPr marL="742950" indent="-285750" defTabSz="938213" eaLnBrk="0" hangingPunct="0">
              <a:defRPr>
                <a:solidFill>
                  <a:schemeClr val="tx1"/>
                </a:solidFill>
                <a:latin typeface="Arial" pitchFamily="34" charset="0"/>
                <a:cs typeface="Arial" pitchFamily="34" charset="0"/>
              </a:defRPr>
            </a:lvl2pPr>
            <a:lvl3pPr marL="1143000" indent="-228600" defTabSz="938213" eaLnBrk="0" hangingPunct="0">
              <a:defRPr>
                <a:solidFill>
                  <a:schemeClr val="tx1"/>
                </a:solidFill>
                <a:latin typeface="Arial" pitchFamily="34" charset="0"/>
                <a:cs typeface="Arial" pitchFamily="34" charset="0"/>
              </a:defRPr>
            </a:lvl3pPr>
            <a:lvl4pPr marL="1600200" indent="-228600" defTabSz="938213" eaLnBrk="0" hangingPunct="0">
              <a:defRPr>
                <a:solidFill>
                  <a:schemeClr val="tx1"/>
                </a:solidFill>
                <a:latin typeface="Arial" pitchFamily="34" charset="0"/>
                <a:cs typeface="Arial" pitchFamily="34" charset="0"/>
              </a:defRPr>
            </a:lvl4pPr>
            <a:lvl5pPr marL="2057400" indent="-228600" defTabSz="938213" eaLnBrk="0" hangingPunct="0">
              <a:defRPr>
                <a:solidFill>
                  <a:schemeClr val="tx1"/>
                </a:solidFill>
                <a:latin typeface="Arial" pitchFamily="34" charset="0"/>
                <a:cs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466B275A-B3F2-4D8C-B9B9-E760794E8217}" type="slidenum">
              <a:rPr lang="en-US" altLang="en-US" smtClean="0"/>
              <a:pPr eaLnBrk="1" fontAlgn="base" hangingPunct="1">
                <a:spcBef>
                  <a:spcPct val="0"/>
                </a:spcBef>
                <a:spcAft>
                  <a:spcPct val="0"/>
                </a:spcAft>
              </a:pPr>
              <a:t>33</a:t>
            </a:fld>
            <a:endParaRPr lang="en-US" altLang="en-US" smtClean="0"/>
          </a:p>
        </p:txBody>
      </p:sp>
      <p:sp>
        <p:nvSpPr>
          <p:cNvPr id="18435" name="Rectangle 2"/>
          <p:cNvSpPr>
            <a:spLocks noGrp="1" noRot="1" noChangeAspect="1" noChangeArrowheads="1" noTextEdit="1"/>
          </p:cNvSpPr>
          <p:nvPr>
            <p:ph type="sldImg"/>
          </p:nvPr>
        </p:nvSpPr>
        <p:spPr>
          <a:xfrm>
            <a:off x="873125" y="741363"/>
            <a:ext cx="4929188" cy="3698875"/>
          </a:xfrm>
          <a:ln/>
        </p:spPr>
      </p:sp>
      <p:sp>
        <p:nvSpPr>
          <p:cNvPr id="18436" name="Rectangle 3"/>
          <p:cNvSpPr>
            <a:spLocks noGrp="1" noChangeArrowheads="1"/>
          </p:cNvSpPr>
          <p:nvPr>
            <p:ph type="body" idx="1"/>
          </p:nvPr>
        </p:nvSpPr>
        <p:spPr>
          <a:xfrm>
            <a:off x="666750" y="4687888"/>
            <a:ext cx="5335588" cy="44434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de-DE" altLang="en-US" dirty="0" smtClean="0">
                <a:cs typeface="Arial" pitchFamily="34" charset="0"/>
              </a:rPr>
              <a:t>NO IMPACT ON THE PORTFOLIO CONSTRUCTION OR INVESTMENT STYLE</a:t>
            </a:r>
          </a:p>
          <a:p>
            <a:pPr eaLnBrk="1" hangingPunct="1">
              <a:defRPr/>
            </a:pPr>
            <a:endParaRPr lang="de-DE" altLang="en-US" dirty="0">
              <a:cs typeface="Arial" pitchFamily="34" charset="0"/>
            </a:endParaRPr>
          </a:p>
          <a:p>
            <a:pPr lvl="1" eaLnBrk="1" hangingPunct="1">
              <a:lnSpc>
                <a:spcPct val="90000"/>
              </a:lnSpc>
              <a:defRPr/>
            </a:pPr>
            <a:r>
              <a:rPr lang="en-GB" altLang="en-US" dirty="0" smtClean="0"/>
              <a:t>Trustees can exert a lot more influence by participating in a powerful and professional engagement overlay manager than by negative screening</a:t>
            </a:r>
          </a:p>
          <a:p>
            <a:pPr lvl="1" eaLnBrk="1" hangingPunct="1">
              <a:lnSpc>
                <a:spcPct val="90000"/>
              </a:lnSpc>
              <a:defRPr/>
            </a:pPr>
            <a:endParaRPr lang="en-GB" altLang="en-US" dirty="0" smtClean="0"/>
          </a:p>
          <a:p>
            <a:pPr lvl="1" eaLnBrk="1" hangingPunct="1">
              <a:lnSpc>
                <a:spcPct val="90000"/>
              </a:lnSpc>
              <a:defRPr/>
            </a:pPr>
            <a:r>
              <a:rPr lang="en-GB" altLang="en-US" dirty="0" smtClean="0"/>
              <a:t>Negative screening typically limited to weapons and sometimes child labour, engagement covers a much wider spectrum</a:t>
            </a:r>
          </a:p>
          <a:p>
            <a:pPr lvl="1" eaLnBrk="1" hangingPunct="1">
              <a:lnSpc>
                <a:spcPct val="90000"/>
              </a:lnSpc>
              <a:defRPr/>
            </a:pPr>
            <a:endParaRPr lang="en-US" altLang="en-US" dirty="0" smtClean="0"/>
          </a:p>
          <a:p>
            <a:pPr lvl="1" eaLnBrk="1" hangingPunct="1">
              <a:lnSpc>
                <a:spcPct val="90000"/>
              </a:lnSpc>
              <a:defRPr/>
            </a:pPr>
            <a:r>
              <a:rPr lang="en-US" altLang="en-US" dirty="0" smtClean="0"/>
              <a:t>Responsible Engagement can be effectively implemented with neutral or positive performance impact</a:t>
            </a:r>
            <a:br>
              <a:rPr lang="en-US" altLang="en-US" dirty="0" smtClean="0"/>
            </a:br>
            <a:endParaRPr lang="en-GB" altLang="en-US" dirty="0" smtClean="0"/>
          </a:p>
          <a:p>
            <a:pPr lvl="1" eaLnBrk="1" hangingPunct="1">
              <a:defRPr/>
            </a:pPr>
            <a:r>
              <a:rPr lang="en-US" altLang="en-US" dirty="0" smtClean="0"/>
              <a:t>A diverse and </a:t>
            </a:r>
            <a:r>
              <a:rPr lang="en-US" altLang="en-US" dirty="0" err="1" smtClean="0"/>
              <a:t>specialised</a:t>
            </a:r>
            <a:r>
              <a:rPr lang="en-US" altLang="en-US" dirty="0" smtClean="0"/>
              <a:t> ESG competency team is needed with ability to dialogue in multiple languages, maintain deep understanding of industry challenges, local cultures and operating climate</a:t>
            </a:r>
            <a:br>
              <a:rPr lang="en-US" altLang="en-US" dirty="0" smtClean="0"/>
            </a:br>
            <a:endParaRPr lang="en-US" altLang="en-US" dirty="0" smtClean="0"/>
          </a:p>
          <a:p>
            <a:pPr lvl="1" eaLnBrk="1" hangingPunct="1">
              <a:defRPr/>
            </a:pPr>
            <a:r>
              <a:rPr lang="en-US" altLang="en-US" dirty="0" smtClean="0"/>
              <a:t>Engagement requires a degree of scale (share representation) to gain the attention of senior management of portfolio holdings</a:t>
            </a:r>
          </a:p>
          <a:p>
            <a:pPr eaLnBrk="1" hangingPunct="1">
              <a:defRPr/>
            </a:pPr>
            <a:endParaRPr lang="de-DE" altLang="en-US" dirty="0"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7525" y="500063"/>
            <a:ext cx="5505450" cy="41306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0AE61A-5718-485D-8FDD-7410252B916A}"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BE56A9B5-AEBA-42F8-84CC-BAA865D31FCD}" type="slidenum">
              <a:rPr lang="en-US" altLang="en-US" smtClean="0">
                <a:solidFill>
                  <a:prstClr val="black"/>
                </a:solidFill>
              </a:rPr>
              <a:pPr/>
              <a:t>7</a:t>
            </a:fld>
            <a:endParaRPr lang="en-US" altLang="en-US" dirty="0"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2338388" y="1333500"/>
            <a:ext cx="9429751" cy="7073900"/>
          </a:xfrm>
          <a:ln/>
        </p:spPr>
      </p:sp>
      <p:sp>
        <p:nvSpPr>
          <p:cNvPr id="19458"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2338388" y="1333500"/>
            <a:ext cx="9429751" cy="7073900"/>
          </a:xfrm>
          <a:ln/>
        </p:spPr>
      </p:sp>
      <p:sp>
        <p:nvSpPr>
          <p:cNvPr id="19458"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2338388" y="1333500"/>
            <a:ext cx="9429751" cy="7073900"/>
          </a:xfrm>
          <a:ln/>
        </p:spPr>
      </p:sp>
      <p:sp>
        <p:nvSpPr>
          <p:cNvPr id="19458"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2338388" y="1333500"/>
            <a:ext cx="9429751" cy="7073900"/>
          </a:xfrm>
          <a:ln/>
        </p:spPr>
      </p:sp>
      <p:sp>
        <p:nvSpPr>
          <p:cNvPr id="19458"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BE56A9B5-AEBA-42F8-84CC-BAA865D31FCD}" type="slidenum">
              <a:rPr lang="en-US" altLang="en-US" smtClean="0">
                <a:solidFill>
                  <a:prstClr val="black"/>
                </a:solidFill>
              </a:rPr>
              <a:pPr/>
              <a:t>14</a:t>
            </a:fld>
            <a:endParaRPr lang="en-US" altLang="en-US" dirty="0"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xfrm>
            <a:off x="3776663" y="9377363"/>
            <a:ext cx="2890837" cy="493712"/>
          </a:xfrm>
        </p:spPr>
        <p:txBody>
          <a:bodyPr/>
          <a:lstStyle/>
          <a:p>
            <a:pPr>
              <a:defRPr/>
            </a:pPr>
            <a:fld id="{15D86A13-B907-4EC1-AABC-004EDBAF0BE9}" type="slidenum">
              <a:rPr lang="en-US" smtClean="0">
                <a:solidFill>
                  <a:prstClr val="black"/>
                </a:solidFill>
                <a:latin typeface="Calibri"/>
              </a:rPr>
              <a:pPr>
                <a:defRPr/>
              </a:pPr>
              <a:t>17</a:t>
            </a:fld>
            <a:endParaRPr lang="en-US" smtClean="0">
              <a:solidFill>
                <a:prstClr val="black"/>
              </a:solidFill>
              <a:latin typeface="Calibri"/>
            </a:endParaRPr>
          </a:p>
        </p:txBody>
      </p:sp>
      <p:sp>
        <p:nvSpPr>
          <p:cNvPr id="39939" name="Rectangle 2"/>
          <p:cNvSpPr>
            <a:spLocks noGrp="1" noRot="1" noChangeAspect="1" noChangeArrowheads="1" noTextEdit="1"/>
          </p:cNvSpPr>
          <p:nvPr>
            <p:ph type="sldImg"/>
          </p:nvPr>
        </p:nvSpPr>
        <p:spPr>
          <a:xfrm>
            <a:off x="866775" y="739775"/>
            <a:ext cx="4935538" cy="3700463"/>
          </a:xfrm>
          <a:ln/>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z="1200" b="0" smtClean="0"/>
              <a:t>Number of participating employers: 23</a:t>
            </a:r>
          </a:p>
          <a:p>
            <a:pPr eaLnBrk="1" hangingPunct="1"/>
            <a:endParaRPr lang="en-GB" altLang="en-US" sz="1200" b="0" smtClean="0"/>
          </a:p>
          <a:p>
            <a:pPr eaLnBrk="1" hangingPunct="1"/>
            <a:r>
              <a:rPr lang="en-GB" altLang="en-US" sz="1200" b="0" smtClean="0"/>
              <a:t>Number of members: 15000</a:t>
            </a:r>
          </a:p>
          <a:p>
            <a:pPr eaLnBrk="1" hangingPunct="1"/>
            <a:endParaRPr lang="en-GB" altLang="en-US" sz="1200" b="0" smtClean="0"/>
          </a:p>
          <a:p>
            <a:pPr eaLnBrk="1" hangingPunct="1"/>
            <a:r>
              <a:rPr lang="en-GB" altLang="en-US" sz="1200" b="0" smtClean="0"/>
              <a:t>Assets : £235m</a:t>
            </a:r>
          </a:p>
          <a:p>
            <a:pPr eaLnBrk="1" hangingPunct="1"/>
            <a:endParaRPr lang="en-GB" altLang="en-US" sz="1200" b="0" smtClean="0"/>
          </a:p>
          <a:p>
            <a:pPr eaLnBrk="1" hangingPunct="1"/>
            <a:r>
              <a:rPr lang="en-GB" altLang="en-US" sz="1200" b="0" smtClean="0"/>
              <a:t>No Debt.</a:t>
            </a:r>
          </a:p>
          <a:p>
            <a:pPr eaLnBrk="1" hangingPunct="1"/>
            <a:endParaRPr lang="en-GB" altLang="en-US" sz="1200" b="0" smtClean="0"/>
          </a:p>
          <a:p>
            <a:pPr eaLnBrk="1" hangingPunct="1"/>
            <a:r>
              <a:rPr lang="en-GB" altLang="en-US" sz="1200" b="0" smtClean="0"/>
              <a:t>Taken on 2-3 schemes per year</a:t>
            </a:r>
          </a:p>
          <a:p>
            <a:pPr eaLnBrk="1" hangingPunct="1"/>
            <a:endParaRPr lang="en-GB" altLang="en-US" sz="1200" b="0" smtClean="0"/>
          </a:p>
          <a:p>
            <a:pPr eaLnBrk="1" hangingPunct="1"/>
            <a:r>
              <a:rPr lang="en-GB" altLang="en-US" sz="1200" b="0" smtClean="0"/>
              <a:t>The Master Trust has been running for 9 years. It is our only DC offering</a:t>
            </a:r>
          </a:p>
          <a:p>
            <a:pPr eaLnBrk="1" hangingPunct="1"/>
            <a:endParaRPr lang="en-GB" altLang="en-US" sz="1200" b="0" smtClean="0"/>
          </a:p>
          <a:p>
            <a:pPr eaLnBrk="1" hangingPunct="1"/>
            <a:r>
              <a:rPr lang="en-GB" altLang="en-US" sz="1200" b="0" smtClean="0"/>
              <a:t>Master Trust Assurance since 2015, Type 2 in May 2016, approved by tPR</a:t>
            </a:r>
          </a:p>
          <a:p>
            <a:pPr eaLnBrk="1" hangingPunct="1"/>
            <a:endParaRPr lang="en-GB" altLang="en-US" sz="1200" b="0" smtClean="0"/>
          </a:p>
          <a:p>
            <a:pPr eaLnBrk="1" hangingPunct="1"/>
            <a:endParaRPr lang="en-GB" altLang="en-US" b="0" smtClean="0"/>
          </a:p>
          <a:p>
            <a:pPr eaLnBrk="1" hangingPunct="1"/>
            <a:endParaRPr lang="en-GB" altLang="en-US" b="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776663" y="9377363"/>
            <a:ext cx="28908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28688" eaLnBrk="0" hangingPunct="0">
              <a:defRPr>
                <a:solidFill>
                  <a:schemeClr val="tx1"/>
                </a:solidFill>
                <a:latin typeface="Arial" pitchFamily="34" charset="0"/>
                <a:cs typeface="Arial" pitchFamily="34" charset="0"/>
              </a:defRPr>
            </a:lvl1pPr>
            <a:lvl2pPr marL="742950" indent="-285750" defTabSz="928688" eaLnBrk="0" hangingPunct="0">
              <a:defRPr>
                <a:solidFill>
                  <a:schemeClr val="tx1"/>
                </a:solidFill>
                <a:latin typeface="Arial" pitchFamily="34" charset="0"/>
                <a:cs typeface="Arial" pitchFamily="34" charset="0"/>
              </a:defRPr>
            </a:lvl2pPr>
            <a:lvl3pPr marL="1143000" indent="-228600" defTabSz="928688" eaLnBrk="0" hangingPunct="0">
              <a:defRPr>
                <a:solidFill>
                  <a:schemeClr val="tx1"/>
                </a:solidFill>
                <a:latin typeface="Arial" pitchFamily="34" charset="0"/>
                <a:cs typeface="Arial" pitchFamily="34" charset="0"/>
              </a:defRPr>
            </a:lvl3pPr>
            <a:lvl4pPr marL="1600200" indent="-228600" defTabSz="928688" eaLnBrk="0" hangingPunct="0">
              <a:defRPr>
                <a:solidFill>
                  <a:schemeClr val="tx1"/>
                </a:solidFill>
                <a:latin typeface="Arial" pitchFamily="34" charset="0"/>
                <a:cs typeface="Arial" pitchFamily="34" charset="0"/>
              </a:defRPr>
            </a:lvl4pPr>
            <a:lvl5pPr marL="2057400" indent="-228600" defTabSz="928688" eaLnBrk="0" hangingPunct="0">
              <a:defRPr>
                <a:solidFill>
                  <a:schemeClr val="tx1"/>
                </a:solidFill>
                <a:latin typeface="Arial" pitchFamily="34" charset="0"/>
                <a:cs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20000"/>
              </a:spcBef>
              <a:buFontTx/>
              <a:buChar char="•"/>
            </a:pPr>
            <a:fld id="{3A1071F2-3826-4D8B-9699-D5BF2211DA6F}" type="slidenum">
              <a:rPr lang="en-US" altLang="en-US" sz="700" b="1">
                <a:solidFill>
                  <a:srgbClr val="000000"/>
                </a:solidFill>
              </a:rPr>
              <a:pPr algn="r" eaLnBrk="1" hangingPunct="1">
                <a:spcBef>
                  <a:spcPct val="20000"/>
                </a:spcBef>
                <a:buFontTx/>
                <a:buChar char="•"/>
              </a:pPr>
              <a:t>25</a:t>
            </a:fld>
            <a:endParaRPr lang="en-US" altLang="en-US" sz="700" b="1">
              <a:solidFill>
                <a:srgbClr val="000000"/>
              </a:solidFill>
            </a:endParaRPr>
          </a:p>
        </p:txBody>
      </p:sp>
      <p:sp>
        <p:nvSpPr>
          <p:cNvPr id="49155" name="Rectangle 2"/>
          <p:cNvSpPr>
            <a:spLocks noGrp="1" noRot="1" noChangeAspect="1" noChangeArrowheads="1" noTextEdit="1"/>
          </p:cNvSpPr>
          <p:nvPr>
            <p:ph type="sldImg"/>
          </p:nvPr>
        </p:nvSpPr>
        <p:spPr>
          <a:xfrm>
            <a:off x="223838" y="990600"/>
            <a:ext cx="6223000" cy="4667250"/>
          </a:xfrm>
          <a:ln/>
        </p:spPr>
      </p:sp>
      <p:sp>
        <p:nvSpPr>
          <p:cNvPr id="49156" name="Rectangle 3"/>
          <p:cNvSpPr>
            <a:spLocks noGrp="1" noChangeArrowheads="1"/>
          </p:cNvSpPr>
          <p:nvPr>
            <p:ph type="body" idx="1"/>
          </p:nvPr>
        </p:nvSpPr>
        <p:spPr>
          <a:xfrm>
            <a:off x="550863" y="5910263"/>
            <a:ext cx="5570537" cy="3224212"/>
          </a:xfrm>
          <a:ln/>
        </p:spPr>
        <p:txBody>
          <a:bodyPr/>
          <a:lstStyle/>
          <a:p>
            <a:pPr eaLnBrk="1" fontAlgn="auto" hangingPunct="1">
              <a:spcBef>
                <a:spcPct val="0"/>
              </a:spcBef>
              <a:spcAft>
                <a:spcPts val="0"/>
              </a:spcAft>
              <a:defRPr/>
            </a:pPr>
            <a:r>
              <a:rPr lang="en-GB" altLang="en-US" b="0" dirty="0" smtClean="0">
                <a:ea typeface="MS PGothic" pitchFamily="34" charset="-128"/>
                <a:cs typeface="Arial" pitchFamily="34" charset="0"/>
              </a:rPr>
              <a:t>8 funds from low to high risk.  Standalone Cash and Bond funds mostly used in the run up to retirement as low risk.</a:t>
            </a:r>
          </a:p>
          <a:p>
            <a:pPr eaLnBrk="1" fontAlgn="auto" hangingPunct="1">
              <a:spcBef>
                <a:spcPct val="0"/>
              </a:spcBef>
              <a:spcAft>
                <a:spcPts val="0"/>
              </a:spcAft>
              <a:defRPr/>
            </a:pPr>
            <a:endParaRPr lang="en-GB" altLang="en-US" b="0" dirty="0" smtClean="0">
              <a:ea typeface="MS PGothic" pitchFamily="34" charset="-128"/>
              <a:cs typeface="Arial" pitchFamily="34" charset="0"/>
            </a:endParaRPr>
          </a:p>
          <a:p>
            <a:pPr eaLnBrk="1" fontAlgn="auto" hangingPunct="1">
              <a:spcBef>
                <a:spcPct val="0"/>
              </a:spcBef>
              <a:spcAft>
                <a:spcPts val="0"/>
              </a:spcAft>
              <a:defRPr/>
            </a:pPr>
            <a:r>
              <a:rPr lang="en-GB" altLang="en-US" b="0" dirty="0" smtClean="0">
                <a:ea typeface="MS PGothic" pitchFamily="34" charset="-128"/>
                <a:cs typeface="Arial" pitchFamily="34" charset="0"/>
              </a:rPr>
              <a:t>5 risk rated strategy funds (Moderate to Aggressive)  for you to choose from.</a:t>
            </a:r>
          </a:p>
          <a:p>
            <a:pPr eaLnBrk="1" fontAlgn="auto" hangingPunct="1">
              <a:spcBef>
                <a:spcPct val="0"/>
              </a:spcBef>
              <a:spcAft>
                <a:spcPts val="0"/>
              </a:spcAft>
              <a:defRPr/>
            </a:pPr>
            <a:endParaRPr lang="en-GB" altLang="en-US" b="0" dirty="0" smtClean="0">
              <a:ea typeface="MS PGothic" pitchFamily="34" charset="-128"/>
              <a:cs typeface="Arial" pitchFamily="34" charset="0"/>
            </a:endParaRPr>
          </a:p>
          <a:p>
            <a:pPr eaLnBrk="1" fontAlgn="auto" hangingPunct="1">
              <a:spcBef>
                <a:spcPct val="0"/>
              </a:spcBef>
              <a:spcAft>
                <a:spcPts val="0"/>
              </a:spcAft>
              <a:defRPr/>
            </a:pPr>
            <a:r>
              <a:rPr lang="en-GB" altLang="en-US" b="0" dirty="0" smtClean="0">
                <a:ea typeface="MS PGothic" pitchFamily="34" charset="-128"/>
                <a:cs typeface="Arial" pitchFamily="34" charset="0"/>
              </a:rPr>
              <a:t>Each one is a multi asset fund investing in a wide range of different asset classes – allocation reviewed on an ongoing basis by the managers and amended (eg if Europe bad place to invest – invest less in Europe!) </a:t>
            </a:r>
          </a:p>
          <a:p>
            <a:pPr eaLnBrk="1" fontAlgn="auto" hangingPunct="1">
              <a:spcBef>
                <a:spcPct val="0"/>
              </a:spcBef>
              <a:spcAft>
                <a:spcPts val="0"/>
              </a:spcAft>
              <a:defRPr/>
            </a:pPr>
            <a:endParaRPr lang="en-GB" altLang="en-US" b="0" dirty="0" smtClean="0">
              <a:ea typeface="MS PGothic" pitchFamily="34" charset="-128"/>
              <a:cs typeface="Arial" pitchFamily="34" charset="0"/>
            </a:endParaRPr>
          </a:p>
          <a:p>
            <a:pPr eaLnBrk="1" fontAlgn="auto" hangingPunct="1">
              <a:spcBef>
                <a:spcPct val="0"/>
              </a:spcBef>
              <a:spcAft>
                <a:spcPts val="0"/>
              </a:spcAft>
              <a:defRPr/>
            </a:pPr>
            <a:r>
              <a:rPr lang="en-GB" altLang="en-US" b="0" dirty="0" smtClean="0">
                <a:ea typeface="MS PGothic" pitchFamily="34" charset="-128"/>
                <a:cs typeface="Arial" pitchFamily="34" charset="0"/>
              </a:rPr>
              <a:t>Those of you with PPs may think 8 is a short list of funds.  To give you a feel for what is going on underneath, the Core fund for example has 66 different fund managers responsible for running parts of the fund (Shares, Bonds, UK, US, Europe etc).  If we feel we need to replace any of them of them for any reason we do so immediately.</a:t>
            </a:r>
          </a:p>
          <a:p>
            <a:pPr eaLnBrk="1" fontAlgn="auto" hangingPunct="1">
              <a:spcBef>
                <a:spcPct val="0"/>
              </a:spcBef>
              <a:spcAft>
                <a:spcPts val="0"/>
              </a:spcAft>
              <a:defRPr/>
            </a:pPr>
            <a:endParaRPr lang="en-GB" altLang="en-US" b="0" dirty="0" smtClean="0">
              <a:ea typeface="MS PGothic" pitchFamily="34" charset="-128"/>
              <a:cs typeface="Arial" pitchFamily="34" charset="0"/>
            </a:endParaRPr>
          </a:p>
          <a:p>
            <a:pPr eaLnBrk="1" fontAlgn="auto" hangingPunct="1">
              <a:spcBef>
                <a:spcPct val="0"/>
              </a:spcBef>
              <a:spcAft>
                <a:spcPts val="0"/>
              </a:spcAft>
              <a:defRPr/>
            </a:pPr>
            <a:r>
              <a:rPr lang="en-GB" altLang="en-US" b="0" dirty="0" smtClean="0">
                <a:ea typeface="MS PGothic" pitchFamily="34" charset="-128"/>
                <a:cs typeface="Arial" pitchFamily="34" charset="0"/>
              </a:rPr>
              <a:t>Range selected  with employer to provide the right degree of choice but if you need more then we will review.</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I / Title Slide">
    <p:spTree>
      <p:nvGrpSpPr>
        <p:cNvPr id="1" name=""/>
        <p:cNvGrpSpPr/>
        <p:nvPr/>
      </p:nvGrpSpPr>
      <p:grpSpPr>
        <a:xfrm>
          <a:off x="0" y="0"/>
          <a:ext cx="0" cy="0"/>
          <a:chOff x="0" y="0"/>
          <a:chExt cx="0" cy="0"/>
        </a:xfrm>
      </p:grpSpPr>
      <p:pic>
        <p:nvPicPr>
          <p:cNvPr id="4" name="Picture 13" descr="bg18-lo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46038"/>
            <a:ext cx="9263063" cy="694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EI_NWNA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1400" y="5638800"/>
            <a:ext cx="15430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304801" y="4846320"/>
            <a:ext cx="4419601" cy="539015"/>
          </a:xfrm>
        </p:spPr>
        <p:txBody>
          <a:bodyPr/>
          <a:lstStyle>
            <a:lvl1pPr algn="l">
              <a:defRPr b="0">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1"/>
          </p:nvPr>
        </p:nvSpPr>
        <p:spPr bwMode="gray">
          <a:xfrm>
            <a:off x="304800" y="5577840"/>
            <a:ext cx="4419601" cy="1280160"/>
          </a:xfrm>
        </p:spPr>
        <p:txBody>
          <a:bodyPr/>
          <a:lstStyle>
            <a:lvl1pPr>
              <a:spcBef>
                <a:spcPts val="0"/>
              </a:spcBef>
              <a:spcAft>
                <a:spcPts val="300"/>
              </a:spcAft>
              <a:defRPr/>
            </a:lvl1pPr>
            <a:lvl2pPr marL="0" indent="0">
              <a:spcBef>
                <a:spcPts val="0"/>
              </a:spcBef>
              <a:spcAft>
                <a:spcPts val="300"/>
              </a:spcAft>
              <a:buFontTx/>
              <a:buNone/>
              <a:defRPr sz="12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4823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I / Full Page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Text Placeholder 4"/>
          <p:cNvSpPr>
            <a:spLocks noGrp="1"/>
          </p:cNvSpPr>
          <p:nvPr>
            <p:ph type="body" sz="quarter" idx="11"/>
          </p:nvPr>
        </p:nvSpPr>
        <p:spPr bwMode="gray">
          <a:xfrm>
            <a:off x="457200" y="1463675"/>
            <a:ext cx="8229600" cy="4800600"/>
          </a:xfrm>
        </p:spPr>
        <p:txBody>
          <a:bodyPr/>
          <a:lstStyle>
            <a:lvl1pPr>
              <a:spcBef>
                <a:spcPts val="0"/>
              </a:spcBef>
              <a:spcAft>
                <a:spcPts val="600"/>
              </a:spcAft>
              <a:defRPr sz="1000"/>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p:txBody>
      </p:sp>
    </p:spTree>
    <p:extLst>
      <p:ext uri="{BB962C8B-B14F-4D97-AF65-F5344CB8AC3E}">
        <p14:creationId xmlns:p14="http://schemas.microsoft.com/office/powerpoint/2010/main" val="207211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I / 1-Col Text + 2-Charts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7" name="Text Placeholder 6"/>
          <p:cNvSpPr>
            <a:spLocks noGrp="1"/>
          </p:cNvSpPr>
          <p:nvPr>
            <p:ph type="body" sz="quarter" idx="12"/>
          </p:nvPr>
        </p:nvSpPr>
        <p:spPr bwMode="gray">
          <a:xfrm>
            <a:off x="457200" y="5715000"/>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
        <p:nvSpPr>
          <p:cNvPr id="6" name="Text Placeholder 5"/>
          <p:cNvSpPr>
            <a:spLocks noGrp="1"/>
          </p:cNvSpPr>
          <p:nvPr>
            <p:ph type="body" sz="quarter" idx="13"/>
          </p:nvPr>
        </p:nvSpPr>
        <p:spPr bwMode="gray">
          <a:xfrm>
            <a:off x="457199"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hart Placeholder 11"/>
          <p:cNvSpPr>
            <a:spLocks noGrp="1"/>
          </p:cNvSpPr>
          <p:nvPr>
            <p:ph type="chart" sz="quarter" idx="14"/>
          </p:nvPr>
        </p:nvSpPr>
        <p:spPr bwMode="gray">
          <a:xfrm>
            <a:off x="4708526" y="1463674"/>
            <a:ext cx="3978274" cy="1965325"/>
          </a:xfrm>
        </p:spPr>
        <p:txBody>
          <a:bodyPr rtlCol="0">
            <a:noAutofit/>
          </a:bodyPr>
          <a:lstStyle/>
          <a:p>
            <a:pPr lvl="0"/>
            <a:r>
              <a:rPr lang="en-US" noProof="0" smtClean="0"/>
              <a:t>Click icon to add chart</a:t>
            </a:r>
            <a:endParaRPr lang="en-US" noProof="0"/>
          </a:p>
        </p:txBody>
      </p:sp>
      <p:sp>
        <p:nvSpPr>
          <p:cNvPr id="13" name="Chart Placeholder 11"/>
          <p:cNvSpPr>
            <a:spLocks noGrp="1"/>
          </p:cNvSpPr>
          <p:nvPr>
            <p:ph type="chart" sz="quarter" idx="15"/>
          </p:nvPr>
        </p:nvSpPr>
        <p:spPr bwMode="gray">
          <a:xfrm>
            <a:off x="4708526" y="3749675"/>
            <a:ext cx="3978274" cy="1965325"/>
          </a:xfrm>
        </p:spPr>
        <p:txBody>
          <a:bodyPr rtlCol="0">
            <a:no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271150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64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287338" y="6299200"/>
            <a:ext cx="4284662" cy="179388"/>
          </a:xfrm>
          <a:prstGeom prst="rect">
            <a:avLst/>
          </a:prstGeom>
        </p:spPr>
        <p:txBody>
          <a:bodyPr/>
          <a:lstStyle>
            <a:lvl1pPr fontAlgn="auto">
              <a:spcBef>
                <a:spcPts val="0"/>
              </a:spcBef>
              <a:spcAft>
                <a:spcPts val="0"/>
              </a:spcAft>
              <a:defRPr>
                <a:latin typeface="+mn-lt"/>
                <a:cs typeface="+mn-cs"/>
              </a:defRPr>
            </a:lvl1pPr>
          </a:lstStyle>
          <a:p>
            <a:pPr>
              <a:defRPr/>
            </a:pPr>
            <a:r>
              <a:rPr lang="en-US" smtClean="0"/>
              <a:t>Draft v1.0 for Review</a:t>
            </a:r>
            <a:endParaRPr lang="en-US"/>
          </a:p>
        </p:txBody>
      </p:sp>
      <p:sp>
        <p:nvSpPr>
          <p:cNvPr id="5" name="Rectangle 6"/>
          <p:cNvSpPr>
            <a:spLocks noGrp="1" noChangeArrowheads="1"/>
          </p:cNvSpPr>
          <p:nvPr>
            <p:ph type="sldNum" sz="quarter" idx="11"/>
          </p:nvPr>
        </p:nvSpPr>
        <p:spPr>
          <a:xfrm>
            <a:off x="4572000" y="6297613"/>
            <a:ext cx="4318000" cy="179387"/>
          </a:xfrm>
          <a:prstGeom prst="rect">
            <a:avLst/>
          </a:prstGeom>
        </p:spPr>
        <p:txBody>
          <a:bodyPr/>
          <a:lstStyle>
            <a:lvl1pPr fontAlgn="auto">
              <a:spcBef>
                <a:spcPts val="0"/>
              </a:spcBef>
              <a:spcAft>
                <a:spcPts val="0"/>
              </a:spcAft>
              <a:defRPr>
                <a:latin typeface="+mn-lt"/>
                <a:cs typeface="+mn-cs"/>
              </a:defRPr>
            </a:lvl1pPr>
          </a:lstStyle>
          <a:p>
            <a:pPr>
              <a:defRPr/>
            </a:pPr>
            <a:r>
              <a:rPr lang="en-US"/>
              <a:t>page </a:t>
            </a:r>
            <a:fld id="{CC87DF18-0E8B-4543-B69E-95716AD617D9}" type="slidenum">
              <a:rPr lang="en-US"/>
              <a:pPr>
                <a:defRPr/>
              </a:pPr>
              <a:t>‹#›</a:t>
            </a:fld>
            <a:endParaRPr lang="en-US"/>
          </a:p>
        </p:txBody>
      </p:sp>
    </p:spTree>
    <p:extLst>
      <p:ext uri="{BB962C8B-B14F-4D97-AF65-F5344CB8AC3E}">
        <p14:creationId xmlns:p14="http://schemas.microsoft.com/office/powerpoint/2010/main" val="38652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66716" y="1235077"/>
            <a:ext cx="4129087" cy="507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3" y="1235077"/>
            <a:ext cx="4130675" cy="507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2"/>
          <p:cNvSpPr>
            <a:spLocks noGrp="1" noChangeArrowheads="1"/>
          </p:cNvSpPr>
          <p:nvPr>
            <p:ph type="ftr" sz="quarter" idx="10"/>
          </p:nvPr>
        </p:nvSpPr>
        <p:spPr>
          <a:xfrm>
            <a:off x="1874838" y="6537325"/>
            <a:ext cx="5394325" cy="320675"/>
          </a:xfrm>
          <a:prstGeom prst="rect">
            <a:avLst/>
          </a:prstGeom>
        </p:spPr>
        <p:txBody>
          <a:bodyPr/>
          <a:lstStyle>
            <a:lvl1pPr>
              <a:defRPr>
                <a:solidFill>
                  <a:srgbClr val="000000"/>
                </a:solidFill>
              </a:defRPr>
            </a:lvl1pPr>
          </a:lstStyle>
          <a:p>
            <a:pPr>
              <a:defRPr/>
            </a:pPr>
            <a:r>
              <a:rPr lang="en-US" smtClean="0"/>
              <a:t>Draft v1.0 for Review</a:t>
            </a:r>
            <a:endParaRPr lang="en-US"/>
          </a:p>
        </p:txBody>
      </p:sp>
    </p:spTree>
    <p:extLst>
      <p:ext uri="{BB962C8B-B14F-4D97-AF65-F5344CB8AC3E}">
        <p14:creationId xmlns:p14="http://schemas.microsoft.com/office/powerpoint/2010/main" val="104145206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I / Title Slide">
    <p:spTree>
      <p:nvGrpSpPr>
        <p:cNvPr id="1" name=""/>
        <p:cNvGrpSpPr/>
        <p:nvPr/>
      </p:nvGrpSpPr>
      <p:grpSpPr>
        <a:xfrm>
          <a:off x="0" y="0"/>
          <a:ext cx="0" cy="0"/>
          <a:chOff x="0" y="0"/>
          <a:chExt cx="0" cy="0"/>
        </a:xfrm>
      </p:grpSpPr>
      <p:pic>
        <p:nvPicPr>
          <p:cNvPr id="8" name="Picture 16" descr="120988-IG-FirstCall_PPT-pr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7"/>
          <p:cNvSpPr>
            <a:spLocks noChangeArrowheads="1"/>
          </p:cNvSpPr>
          <p:nvPr userDrawn="1"/>
        </p:nvSpPr>
        <p:spPr bwMode="auto">
          <a:xfrm>
            <a:off x="304800" y="6026150"/>
            <a:ext cx="679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lnSpc>
                <a:spcPct val="150000"/>
              </a:lnSpc>
            </a:pPr>
            <a:r>
              <a:rPr lang="de-DE" altLang="en-US" sz="1000" baseline="30000">
                <a:solidFill>
                  <a:srgbClr val="000000"/>
                </a:solidFill>
              </a:rPr>
              <a:t>© 2016 SEI</a:t>
            </a:r>
            <a:endParaRPr lang="en-US" altLang="en-US" sz="1000">
              <a:solidFill>
                <a:srgbClr val="000000"/>
              </a:solidFill>
            </a:endParaRPr>
          </a:p>
        </p:txBody>
      </p:sp>
      <p:pic>
        <p:nvPicPr>
          <p:cNvPr id="10" name="Picture 18" descr="SEI_NWNA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27875" y="2133600"/>
            <a:ext cx="15430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bwMode="gray">
          <a:xfrm>
            <a:off x="1295404" y="4450080"/>
            <a:ext cx="7391401" cy="731520"/>
          </a:xfrm>
        </p:spPr>
        <p:txBody>
          <a:bodyPr/>
          <a:lstStyle>
            <a:lvl1pPr algn="r">
              <a:defRPr sz="3200" b="1">
                <a:solidFill>
                  <a:schemeClr val="accent2"/>
                </a:solidFill>
                <a:latin typeface="Arial Narrow" pitchFamily="34" charset="0"/>
              </a:defRPr>
            </a:lvl1pPr>
          </a:lstStyle>
          <a:p>
            <a:r>
              <a:rPr lang="en-US" dirty="0" smtClean="0"/>
              <a:t>Click to edit Master title style</a:t>
            </a:r>
            <a:endParaRPr lang="en-US" dirty="0"/>
          </a:p>
        </p:txBody>
      </p:sp>
      <p:sp>
        <p:nvSpPr>
          <p:cNvPr id="7" name="Text Placeholder 8"/>
          <p:cNvSpPr>
            <a:spLocks noGrp="1"/>
          </p:cNvSpPr>
          <p:nvPr>
            <p:ph type="body" sz="quarter" idx="11"/>
          </p:nvPr>
        </p:nvSpPr>
        <p:spPr bwMode="gray">
          <a:xfrm>
            <a:off x="1447805" y="5181600"/>
            <a:ext cx="7238999" cy="441960"/>
          </a:xfrm>
        </p:spPr>
        <p:txBody>
          <a:bodyPr/>
          <a:lstStyle>
            <a:lvl1pPr algn="r">
              <a:spcBef>
                <a:spcPts val="0"/>
              </a:spcBef>
              <a:spcAft>
                <a:spcPts val="300"/>
              </a:spcAft>
              <a:defRPr sz="1800" b="0">
                <a:solidFill>
                  <a:schemeClr val="tx1"/>
                </a:solidFill>
              </a:defRPr>
            </a:lvl1pPr>
            <a:lvl2pPr marL="0" indent="0">
              <a:spcBef>
                <a:spcPts val="0"/>
              </a:spcBef>
              <a:spcAft>
                <a:spcPts val="300"/>
              </a:spcAft>
              <a:buFontTx/>
              <a:buNone/>
              <a:defRPr sz="1200">
                <a:solidFill>
                  <a:schemeClr val="tx1"/>
                </a:solidFill>
              </a:defRPr>
            </a:lvl2pPr>
          </a:lstStyle>
          <a:p>
            <a:pPr lvl="0"/>
            <a:r>
              <a:rPr lang="en-US" dirty="0" smtClean="0"/>
              <a:t>Click to edit Master text styles</a:t>
            </a:r>
          </a:p>
        </p:txBody>
      </p:sp>
      <p:sp>
        <p:nvSpPr>
          <p:cNvPr id="11" name="Text Placeholder 10"/>
          <p:cNvSpPr>
            <a:spLocks noGrp="1"/>
          </p:cNvSpPr>
          <p:nvPr>
            <p:ph type="body" sz="quarter" idx="12"/>
          </p:nvPr>
        </p:nvSpPr>
        <p:spPr>
          <a:xfrm>
            <a:off x="1447802" y="5943608"/>
            <a:ext cx="7238998" cy="320675"/>
          </a:xfrm>
        </p:spPr>
        <p:txBody>
          <a:bodyPr/>
          <a:lstStyle>
            <a:lvl1pPr algn="r">
              <a:defRPr b="0"/>
            </a:lvl1pPr>
          </a:lstStyle>
          <a:p>
            <a:pPr lvl="0"/>
            <a:r>
              <a:rPr lang="en-US" dirty="0" smtClean="0"/>
              <a:t>Click to edit Master text styles</a:t>
            </a:r>
          </a:p>
        </p:txBody>
      </p:sp>
      <p:sp>
        <p:nvSpPr>
          <p:cNvPr id="13" name="Text Placeholder 12"/>
          <p:cNvSpPr>
            <a:spLocks noGrp="1"/>
          </p:cNvSpPr>
          <p:nvPr>
            <p:ph type="body" sz="quarter" idx="13"/>
          </p:nvPr>
        </p:nvSpPr>
        <p:spPr>
          <a:xfrm>
            <a:off x="3276604" y="4038600"/>
            <a:ext cx="5394323" cy="304800"/>
          </a:xfrm>
        </p:spPr>
        <p:txBody>
          <a:bodyPr/>
          <a:lstStyle>
            <a:lvl1pPr algn="r">
              <a:defRPr sz="1800" b="1">
                <a:latin typeface="Arial Narrow" pitchFamily="34" charset="0"/>
              </a:defRPr>
            </a:lvl1pPr>
          </a:lstStyle>
          <a:p>
            <a:pPr lvl="0"/>
            <a:r>
              <a:rPr lang="en-US" dirty="0" smtClean="0"/>
              <a:t>Click to edit Master text styles</a:t>
            </a:r>
          </a:p>
        </p:txBody>
      </p:sp>
      <p:sp>
        <p:nvSpPr>
          <p:cNvPr id="15" name="Picture Placeholder 14"/>
          <p:cNvSpPr>
            <a:spLocks noGrp="1"/>
          </p:cNvSpPr>
          <p:nvPr>
            <p:ph type="pic" sz="quarter" idx="14"/>
          </p:nvPr>
        </p:nvSpPr>
        <p:spPr>
          <a:xfrm>
            <a:off x="5478463" y="2895600"/>
            <a:ext cx="1295400" cy="533400"/>
          </a:xfrm>
        </p:spPr>
        <p:txBody>
          <a:bodyPr rtlCol="0">
            <a:noAutofit/>
          </a:bodyPr>
          <a:lstStyle>
            <a:lvl1pPr algn="ctr">
              <a:defRPr sz="1200" b="0"/>
            </a:lvl1pPr>
          </a:lstStyle>
          <a:p>
            <a:pPr lvl="0"/>
            <a:r>
              <a:rPr lang="en-US" noProof="0" smtClean="0"/>
              <a:t>Click icon to add picture</a:t>
            </a:r>
            <a:endParaRPr lang="en-US" noProof="0" dirty="0"/>
          </a:p>
        </p:txBody>
      </p:sp>
      <p:sp>
        <p:nvSpPr>
          <p:cNvPr id="18" name="Text Placeholder 17"/>
          <p:cNvSpPr>
            <a:spLocks noGrp="1"/>
          </p:cNvSpPr>
          <p:nvPr>
            <p:ph type="body" sz="quarter" idx="15"/>
          </p:nvPr>
        </p:nvSpPr>
        <p:spPr>
          <a:xfrm>
            <a:off x="7162800" y="533400"/>
            <a:ext cx="1524000" cy="228600"/>
          </a:xfrm>
        </p:spPr>
        <p:txBody>
          <a:bodyPr/>
          <a:lstStyle>
            <a:lvl1pPr algn="r">
              <a:defRPr sz="1050" b="0"/>
            </a:lvl1pPr>
            <a:lvl2pPr>
              <a:defRPr sz="800" b="0"/>
            </a:lvl2pPr>
            <a:lvl3pPr>
              <a:defRPr sz="800" b="0"/>
            </a:lvl3pPr>
            <a:lvl4pPr>
              <a:defRPr sz="800" b="0"/>
            </a:lvl4pPr>
            <a:lvl5pPr>
              <a:defRPr sz="800" b="0"/>
            </a:lvl5pPr>
          </a:lstStyle>
          <a:p>
            <a:pPr lvl="0"/>
            <a:r>
              <a:rPr lang="en-US" smtClean="0"/>
              <a:t>Click to edit Master text styles</a:t>
            </a:r>
          </a:p>
        </p:txBody>
      </p:sp>
    </p:spTree>
    <p:extLst>
      <p:ext uri="{BB962C8B-B14F-4D97-AF65-F5344CB8AC3E}">
        <p14:creationId xmlns:p14="http://schemas.microsoft.com/office/powerpoint/2010/main" val="4032859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I / Section Divider Slide">
    <p:spTree>
      <p:nvGrpSpPr>
        <p:cNvPr id="1" name=""/>
        <p:cNvGrpSpPr/>
        <p:nvPr/>
      </p:nvGrpSpPr>
      <p:grpSpPr>
        <a:xfrm>
          <a:off x="0" y="0"/>
          <a:ext cx="0" cy="0"/>
          <a:chOff x="0" y="0"/>
          <a:chExt cx="0" cy="0"/>
        </a:xfrm>
      </p:grpSpPr>
      <p:pic>
        <p:nvPicPr>
          <p:cNvPr id="4" name="Picture 16" descr="120988-IG-FirstCall_PPT-pr2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bwMode="gray">
          <a:xfrm>
            <a:off x="457200" y="960120"/>
            <a:ext cx="3978275" cy="731520"/>
          </a:xfrm>
        </p:spPr>
        <p:txBody>
          <a:bodyPr/>
          <a:lstStyle>
            <a:lvl1pPr algn="l">
              <a:defRPr b="0">
                <a:solidFill>
                  <a:schemeClr val="accent2"/>
                </a:solidFill>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bwMode="gray">
          <a:xfrm>
            <a:off x="457200" y="1691640"/>
            <a:ext cx="3978275" cy="1737360"/>
          </a:xfrm>
        </p:spPr>
        <p:txBody>
          <a:bodyPr/>
          <a:lstStyle>
            <a:lvl1pPr>
              <a:spcBef>
                <a:spcPts val="0"/>
              </a:spcBef>
              <a:spcAft>
                <a:spcPts val="300"/>
              </a:spcAft>
              <a:defRPr/>
            </a:lvl1pPr>
            <a:lvl2pPr marL="0" indent="0">
              <a:spcBef>
                <a:spcPts val="0"/>
              </a:spcBef>
              <a:spcAft>
                <a:spcPts val="300"/>
              </a:spcAft>
              <a:buFontTx/>
              <a:buNone/>
              <a:defRPr sz="1200"/>
            </a:lvl2pPr>
          </a:lstStyle>
          <a:p>
            <a:pPr lvl="0"/>
            <a:r>
              <a:rPr lang="en-US" dirty="0" smtClean="0"/>
              <a:t>Click to edit Master text styles</a:t>
            </a:r>
          </a:p>
        </p:txBody>
      </p:sp>
    </p:spTree>
    <p:extLst>
      <p:ext uri="{BB962C8B-B14F-4D97-AF65-F5344CB8AC3E}">
        <p14:creationId xmlns:p14="http://schemas.microsoft.com/office/powerpoint/2010/main" val="4203424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I / 1-Col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Text Placeholder 4"/>
          <p:cNvSpPr>
            <a:spLocks noGrp="1"/>
          </p:cNvSpPr>
          <p:nvPr>
            <p:ph type="body" sz="quarter" idx="11"/>
          </p:nvPr>
        </p:nvSpPr>
        <p:spPr bwMode="gray">
          <a:xfrm>
            <a:off x="457200" y="1463675"/>
            <a:ext cx="8229600" cy="480060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42395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I / 1-Col Tex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Text Placeholder 4"/>
          <p:cNvSpPr>
            <a:spLocks noGrp="1"/>
          </p:cNvSpPr>
          <p:nvPr>
            <p:ph type="body" sz="quarter" idx="11"/>
          </p:nvPr>
        </p:nvSpPr>
        <p:spPr bwMode="gray">
          <a:xfrm>
            <a:off x="457200" y="1463675"/>
            <a:ext cx="8229600" cy="425132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bwMode="gray">
          <a:xfrm>
            <a:off x="457200" y="5715008"/>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Tree>
    <p:extLst>
      <p:ext uri="{BB962C8B-B14F-4D97-AF65-F5344CB8AC3E}">
        <p14:creationId xmlns:p14="http://schemas.microsoft.com/office/powerpoint/2010/main" val="3334940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I / 2-Col Tex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Text Placeholder 4"/>
          <p:cNvSpPr>
            <a:spLocks noGrp="1"/>
          </p:cNvSpPr>
          <p:nvPr>
            <p:ph type="body" sz="quarter" idx="11"/>
          </p:nvPr>
        </p:nvSpPr>
        <p:spPr bwMode="gray">
          <a:xfrm>
            <a:off x="457200"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bwMode="gray">
          <a:xfrm>
            <a:off x="457200" y="5715008"/>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
        <p:nvSpPr>
          <p:cNvPr id="9" name="Text Placeholder 4"/>
          <p:cNvSpPr>
            <a:spLocks noGrp="1"/>
          </p:cNvSpPr>
          <p:nvPr>
            <p:ph type="body" sz="quarter" idx="13"/>
          </p:nvPr>
        </p:nvSpPr>
        <p:spPr bwMode="gray">
          <a:xfrm>
            <a:off x="4708529"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736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I / Section Divider Slide">
    <p:spTree>
      <p:nvGrpSpPr>
        <p:cNvPr id="1" name=""/>
        <p:cNvGrpSpPr/>
        <p:nvPr/>
      </p:nvGrpSpPr>
      <p:grpSpPr>
        <a:xfrm>
          <a:off x="0" y="0"/>
          <a:ext cx="0" cy="0"/>
          <a:chOff x="0" y="0"/>
          <a:chExt cx="0" cy="0"/>
        </a:xfrm>
      </p:grpSpPr>
      <p:pic>
        <p:nvPicPr>
          <p:cNvPr id="4" name="Picture 13" descr="bg19-lo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46038"/>
            <a:ext cx="9263063" cy="694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5"/>
          <p:cNvSpPr txBox="1">
            <a:spLocks noChangeArrowheads="1"/>
          </p:cNvSpPr>
          <p:nvPr userDrawn="1"/>
        </p:nvSpPr>
        <p:spPr bwMode="auto">
          <a:xfrm>
            <a:off x="9494838" y="3349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defRPr/>
            </a:pPr>
            <a:endParaRPr lang="en-US" altLang="en-US" sz="800" smtClean="0"/>
          </a:p>
        </p:txBody>
      </p:sp>
      <p:pic>
        <p:nvPicPr>
          <p:cNvPr id="6" name="Picture 16" descr="SEI_NWNA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5200" y="1371600"/>
            <a:ext cx="15430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SEI_NWNA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1400" y="5638800"/>
            <a:ext cx="15430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ctrTitle"/>
          </p:nvPr>
        </p:nvSpPr>
        <p:spPr bwMode="gray">
          <a:xfrm>
            <a:off x="304801" y="4846320"/>
            <a:ext cx="4419601" cy="539015"/>
          </a:xfrm>
        </p:spPr>
        <p:txBody>
          <a:bodyPr/>
          <a:lstStyle>
            <a:lvl1pPr algn="l">
              <a:defRPr b="0">
                <a:solidFill>
                  <a:srgbClr val="000000"/>
                </a:solidFill>
              </a:defRPr>
            </a:lvl1pPr>
          </a:lstStyle>
          <a:p>
            <a:r>
              <a:rPr lang="en-US" smtClean="0"/>
              <a:t>Click to edit Master title style</a:t>
            </a:r>
            <a:endParaRPr lang="en-US" dirty="0"/>
          </a:p>
        </p:txBody>
      </p:sp>
      <p:sp>
        <p:nvSpPr>
          <p:cNvPr id="13" name="Text Placeholder 8"/>
          <p:cNvSpPr>
            <a:spLocks noGrp="1"/>
          </p:cNvSpPr>
          <p:nvPr>
            <p:ph type="body" sz="quarter" idx="11"/>
          </p:nvPr>
        </p:nvSpPr>
        <p:spPr bwMode="gray">
          <a:xfrm>
            <a:off x="304800" y="5577840"/>
            <a:ext cx="4419601" cy="1280160"/>
          </a:xfrm>
        </p:spPr>
        <p:txBody>
          <a:bodyPr/>
          <a:lstStyle>
            <a:lvl1pPr>
              <a:spcBef>
                <a:spcPts val="0"/>
              </a:spcBef>
              <a:spcAft>
                <a:spcPts val="300"/>
              </a:spcAft>
              <a:defRPr/>
            </a:lvl1pPr>
            <a:lvl2pPr marL="0" indent="0">
              <a:spcBef>
                <a:spcPts val="0"/>
              </a:spcBef>
              <a:spcAft>
                <a:spcPts val="300"/>
              </a:spcAft>
              <a:buFontTx/>
              <a:buNone/>
              <a:defRPr sz="1200"/>
            </a:lvl2pPr>
          </a:lstStyle>
          <a:p>
            <a:pPr lvl="0"/>
            <a:r>
              <a:rPr lang="en-US" smtClean="0"/>
              <a:t>Click to edit Master text styles</a:t>
            </a:r>
          </a:p>
        </p:txBody>
      </p:sp>
    </p:spTree>
    <p:extLst>
      <p:ext uri="{BB962C8B-B14F-4D97-AF65-F5344CB8AC3E}">
        <p14:creationId xmlns:p14="http://schemas.microsoft.com/office/powerpoint/2010/main" val="2274110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I / 1-Col Text + 1 Char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Text Placeholder 4"/>
          <p:cNvSpPr>
            <a:spLocks noGrp="1"/>
          </p:cNvSpPr>
          <p:nvPr>
            <p:ph type="body" sz="quarter" idx="11"/>
          </p:nvPr>
        </p:nvSpPr>
        <p:spPr bwMode="gray">
          <a:xfrm>
            <a:off x="457200"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bwMode="gray">
          <a:xfrm>
            <a:off x="457200" y="5715008"/>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
        <p:nvSpPr>
          <p:cNvPr id="11" name="Chart Placeholder 10"/>
          <p:cNvSpPr>
            <a:spLocks noGrp="1"/>
          </p:cNvSpPr>
          <p:nvPr>
            <p:ph type="chart" sz="quarter" idx="13"/>
          </p:nvPr>
        </p:nvSpPr>
        <p:spPr bwMode="gray">
          <a:xfrm>
            <a:off x="4708529" y="1463675"/>
            <a:ext cx="3978275" cy="4251325"/>
          </a:xfrm>
        </p:spPr>
        <p:txBody>
          <a:bodyPr rtlCol="0">
            <a:no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303330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I / Title Only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7" name="Text Placeholder 6"/>
          <p:cNvSpPr>
            <a:spLocks noGrp="1"/>
          </p:cNvSpPr>
          <p:nvPr>
            <p:ph type="body" sz="quarter" idx="12"/>
          </p:nvPr>
        </p:nvSpPr>
        <p:spPr bwMode="gray">
          <a:xfrm>
            <a:off x="457200" y="5715008"/>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Tree>
    <p:extLst>
      <p:ext uri="{BB962C8B-B14F-4D97-AF65-F5344CB8AC3E}">
        <p14:creationId xmlns:p14="http://schemas.microsoft.com/office/powerpoint/2010/main" val="1105622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I / 1-Col Text + 2-Charts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7" name="Text Placeholder 6"/>
          <p:cNvSpPr>
            <a:spLocks noGrp="1"/>
          </p:cNvSpPr>
          <p:nvPr>
            <p:ph type="body" sz="quarter" idx="12"/>
          </p:nvPr>
        </p:nvSpPr>
        <p:spPr bwMode="gray">
          <a:xfrm>
            <a:off x="457200" y="5715008"/>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
        <p:nvSpPr>
          <p:cNvPr id="6" name="Text Placeholder 5"/>
          <p:cNvSpPr>
            <a:spLocks noGrp="1"/>
          </p:cNvSpPr>
          <p:nvPr>
            <p:ph type="body" sz="quarter" idx="13"/>
          </p:nvPr>
        </p:nvSpPr>
        <p:spPr bwMode="gray">
          <a:xfrm>
            <a:off x="457199"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hart Placeholder 11"/>
          <p:cNvSpPr>
            <a:spLocks noGrp="1"/>
          </p:cNvSpPr>
          <p:nvPr>
            <p:ph type="chart" sz="quarter" idx="14"/>
          </p:nvPr>
        </p:nvSpPr>
        <p:spPr bwMode="gray">
          <a:xfrm>
            <a:off x="4708526" y="1463676"/>
            <a:ext cx="3978274" cy="1965325"/>
          </a:xfrm>
        </p:spPr>
        <p:txBody>
          <a:bodyPr rtlCol="0">
            <a:noAutofit/>
          </a:bodyPr>
          <a:lstStyle/>
          <a:p>
            <a:pPr lvl="0"/>
            <a:r>
              <a:rPr lang="en-US" noProof="0" smtClean="0"/>
              <a:t>Click icon to add chart</a:t>
            </a:r>
            <a:endParaRPr lang="en-US" noProof="0"/>
          </a:p>
        </p:txBody>
      </p:sp>
      <p:sp>
        <p:nvSpPr>
          <p:cNvPr id="13" name="Chart Placeholder 11"/>
          <p:cNvSpPr>
            <a:spLocks noGrp="1"/>
          </p:cNvSpPr>
          <p:nvPr>
            <p:ph type="chart" sz="quarter" idx="15"/>
          </p:nvPr>
        </p:nvSpPr>
        <p:spPr bwMode="gray">
          <a:xfrm>
            <a:off x="4708526" y="3749680"/>
            <a:ext cx="3978274" cy="1965325"/>
          </a:xfrm>
        </p:spPr>
        <p:txBody>
          <a:bodyPr rtlCol="0">
            <a:no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3815451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824489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6713" y="0"/>
            <a:ext cx="8412162" cy="9144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366717" y="1235077"/>
            <a:ext cx="4129087" cy="5076825"/>
          </a:xfrm>
        </p:spPr>
        <p:txBody>
          <a:bodyPr rtlCol="0">
            <a:noAutofit/>
          </a:bodyPr>
          <a:lstStyle/>
          <a:p>
            <a:pPr lvl="0"/>
            <a:endParaRPr lang="en-GB" noProof="0" smtClean="0"/>
          </a:p>
        </p:txBody>
      </p:sp>
      <p:sp>
        <p:nvSpPr>
          <p:cNvPr id="4" name="Text Placeholder 3"/>
          <p:cNvSpPr>
            <a:spLocks noGrp="1"/>
          </p:cNvSpPr>
          <p:nvPr>
            <p:ph type="body" sz="half" idx="2"/>
          </p:nvPr>
        </p:nvSpPr>
        <p:spPr>
          <a:xfrm>
            <a:off x="4648204" y="1235077"/>
            <a:ext cx="4130675" cy="507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15110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I / 1-Content + 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463675"/>
            <a:ext cx="8229600" cy="425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6"/>
          <p:cNvSpPr>
            <a:spLocks noGrp="1"/>
          </p:cNvSpPr>
          <p:nvPr>
            <p:ph type="body" sz="quarter" idx="12"/>
          </p:nvPr>
        </p:nvSpPr>
        <p:spPr bwMode="gray">
          <a:xfrm>
            <a:off x="457200" y="5715002"/>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Tree>
    <p:extLst>
      <p:ext uri="{BB962C8B-B14F-4D97-AF65-F5344CB8AC3E}">
        <p14:creationId xmlns:p14="http://schemas.microsoft.com/office/powerpoint/2010/main" val="4294317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I / 1-Col Table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7" name="Text Placeholder 6"/>
          <p:cNvSpPr>
            <a:spLocks noGrp="1"/>
          </p:cNvSpPr>
          <p:nvPr>
            <p:ph type="body" sz="quarter" idx="12"/>
          </p:nvPr>
        </p:nvSpPr>
        <p:spPr bwMode="gray">
          <a:xfrm>
            <a:off x="457200" y="5715002"/>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
        <p:nvSpPr>
          <p:cNvPr id="8" name="Table Placeholder 7"/>
          <p:cNvSpPr>
            <a:spLocks noGrp="1"/>
          </p:cNvSpPr>
          <p:nvPr>
            <p:ph type="tbl" sz="quarter" idx="13"/>
          </p:nvPr>
        </p:nvSpPr>
        <p:spPr>
          <a:xfrm>
            <a:off x="457200" y="1463675"/>
            <a:ext cx="8229600" cy="4251325"/>
          </a:xfrm>
        </p:spPr>
        <p:txBody>
          <a:bodyPr rtlCol="0">
            <a:noAutofit/>
          </a:bodyPr>
          <a:lstStyle/>
          <a:p>
            <a:pPr lvl="0"/>
            <a:r>
              <a:rPr lang="en-US" noProof="0" smtClean="0"/>
              <a:t>Click icon to add table</a:t>
            </a:r>
            <a:endParaRPr lang="en-US" noProof="0"/>
          </a:p>
        </p:txBody>
      </p:sp>
    </p:spTree>
    <p:extLst>
      <p:ext uri="{BB962C8B-B14F-4D97-AF65-F5344CB8AC3E}">
        <p14:creationId xmlns:p14="http://schemas.microsoft.com/office/powerpoint/2010/main" val="19731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EEBB21-D912-4C73-A03D-EE3A1D24233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53149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A9B3FD-5D46-442B-B6A6-AC6C506CF8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32779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8B9122-13F2-42D3-9A6A-824C7A96056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6877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I / 1-Col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Text Placeholder 4"/>
          <p:cNvSpPr>
            <a:spLocks noGrp="1"/>
          </p:cNvSpPr>
          <p:nvPr>
            <p:ph type="body" sz="quarter" idx="11"/>
          </p:nvPr>
        </p:nvSpPr>
        <p:spPr bwMode="gray">
          <a:xfrm>
            <a:off x="457200" y="1463675"/>
            <a:ext cx="8229600" cy="480060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37947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F7B09-B91C-4A5C-9938-B2509BD1E36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13225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53D53D-2052-4701-8788-E8659EB288E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85602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D48710-2585-4BCD-983B-AA795E412FC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78592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E63C11-CC43-4390-98D5-F215F54F3A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49435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83A257-0C25-4E3A-8F1F-21640FBF067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18541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2C5132-2228-46AA-8C6A-08FFCCC9724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61521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6D464-31ED-48F1-B1BA-06EA72B7F4F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61759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642C7-300E-4FD1-9047-E0B99D2F8E2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77469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4367D8-4AA0-475F-954F-7229F10B528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49425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8" name="TextBox 7"/>
          <p:cNvSpPr txBox="1"/>
          <p:nvPr userDrawn="1"/>
        </p:nvSpPr>
        <p:spPr>
          <a:xfrm>
            <a:off x="4675188" y="384175"/>
            <a:ext cx="3690937" cy="461963"/>
          </a:xfrm>
          <a:prstGeom prst="rect">
            <a:avLst/>
          </a:prstGeom>
          <a:noFill/>
        </p:spPr>
        <p:txBody>
          <a:bodyPr>
            <a:spAutoFit/>
          </a:bodyPr>
          <a:lstStyle/>
          <a:p>
            <a:pPr algn="r">
              <a:defRPr/>
            </a:pPr>
            <a:r>
              <a:rPr lang="en-GB" dirty="0">
                <a:solidFill>
                  <a:schemeClr val="bg1"/>
                </a:solidFill>
                <a:ea typeface="ＭＳ Ｐゴシック" pitchFamily="34" charset="-128"/>
                <a:cs typeface="Arial" charset="0"/>
              </a:rPr>
              <a:t>Business. Empowered.</a:t>
            </a:r>
          </a:p>
        </p:txBody>
      </p:sp>
      <p:sp>
        <p:nvSpPr>
          <p:cNvPr id="12" name="TextBox 11"/>
          <p:cNvSpPr txBox="1"/>
          <p:nvPr userDrawn="1"/>
        </p:nvSpPr>
        <p:spPr>
          <a:xfrm>
            <a:off x="734939" y="341832"/>
            <a:ext cx="2589375" cy="646331"/>
          </a:xfrm>
          <a:prstGeom prst="rect">
            <a:avLst/>
          </a:prstGeom>
          <a:solidFill>
            <a:srgbClr val="77C1BA"/>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  </a:t>
            </a:r>
            <a:r>
              <a:rPr lang="en-GB" sz="800" dirty="0" smtClean="0">
                <a:solidFill>
                  <a:schemeClr val="bg1"/>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CAMBRIDGE </a:t>
            </a:r>
            <a:r>
              <a:rPr lang="en-GB" baseline="0" dirty="0" smtClean="0">
                <a:solidFill>
                  <a:schemeClr val="accent5">
                    <a:lumMod val="90000"/>
                  </a:schemeClr>
                </a:solidFill>
                <a:latin typeface="Times New Roman" pitchFamily="18" charset="0"/>
                <a:cs typeface="Times New Roman" pitchFamily="18" charset="0"/>
              </a:rPr>
              <a:t>&amp;</a:t>
            </a:r>
          </a:p>
          <a:p>
            <a:endParaRPr lang="en-GB" sz="600" dirty="0">
              <a:solidFill>
                <a:schemeClr val="bg1"/>
              </a:solidFill>
              <a:latin typeface="Times New Roman" pitchFamily="18" charset="0"/>
              <a:cs typeface="Times New Roman" pitchFamily="18" charset="0"/>
            </a:endParaRPr>
          </a:p>
        </p:txBody>
      </p:sp>
      <p:sp>
        <p:nvSpPr>
          <p:cNvPr id="13" name="TextBox 12"/>
          <p:cNvSpPr txBox="1"/>
          <p:nvPr userDrawn="1"/>
        </p:nvSpPr>
        <p:spPr>
          <a:xfrm>
            <a:off x="3315768" y="346024"/>
            <a:ext cx="5118933" cy="646331"/>
          </a:xfrm>
          <a:prstGeom prst="rect">
            <a:avLst/>
          </a:prstGeom>
          <a:solidFill>
            <a:srgbClr val="214653"/>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your pension benefits </a:t>
            </a:r>
          </a:p>
          <a:p>
            <a:endParaRPr lang="en-GB" sz="600" dirty="0">
              <a:solidFill>
                <a:schemeClr val="bg1"/>
              </a:solidFill>
              <a:latin typeface="Times New Roman" pitchFamily="18" charset="0"/>
              <a:cs typeface="Times New Roman" pitchFamily="18" charset="0"/>
            </a:endParaRPr>
          </a:p>
        </p:txBody>
      </p:sp>
      <p:sp>
        <p:nvSpPr>
          <p:cNvPr id="14" name="TextBox 13"/>
          <p:cNvSpPr txBox="1"/>
          <p:nvPr userDrawn="1"/>
        </p:nvSpPr>
        <p:spPr>
          <a:xfrm>
            <a:off x="4648912" y="6349527"/>
            <a:ext cx="4076349" cy="307777"/>
          </a:xfrm>
          <a:prstGeom prst="rect">
            <a:avLst/>
          </a:prstGeom>
          <a:noFill/>
        </p:spPr>
        <p:txBody>
          <a:bodyPr wrap="square" rtlCol="0">
            <a:spAutoFit/>
          </a:bodyPr>
          <a:lstStyle/>
          <a:p>
            <a:r>
              <a:rPr lang="en-GB" sz="1400" b="1" dirty="0" smtClean="0">
                <a:solidFill>
                  <a:srgbClr val="77C1BA"/>
                </a:solidFill>
              </a:rPr>
              <a:t>http://www.pensions.admin.cam.ac.uk/</a:t>
            </a:r>
            <a:endParaRPr lang="en-GB" sz="1400" b="1" dirty="0">
              <a:solidFill>
                <a:srgbClr val="77C1BA"/>
              </a:solidFill>
            </a:endParaRPr>
          </a:p>
        </p:txBody>
      </p:sp>
      <p:pic>
        <p:nvPicPr>
          <p:cNvPr id="15" name="Picture 3"/>
          <p:cNvPicPr>
            <a:picLocks noChangeAspect="1" noChangeArrowheads="1"/>
          </p:cNvPicPr>
          <p:nvPr userDrawn="1"/>
        </p:nvPicPr>
        <p:blipFill>
          <a:blip r:embed="rId2" cstate="email"/>
          <a:srcRect/>
          <a:stretch>
            <a:fillRect/>
          </a:stretch>
        </p:blipFill>
        <p:spPr bwMode="auto">
          <a:xfrm>
            <a:off x="693728" y="6241018"/>
            <a:ext cx="1878561" cy="423491"/>
          </a:xfrm>
          <a:prstGeom prst="rect">
            <a:avLst/>
          </a:prstGeom>
          <a:noFill/>
          <a:ln w="9525">
            <a:noFill/>
            <a:miter lim="800000"/>
            <a:headEnd/>
            <a:tailEnd/>
          </a:ln>
          <a:effectLst/>
        </p:spPr>
      </p:pic>
      <p:cxnSp>
        <p:nvCxnSpPr>
          <p:cNvPr id="44" name="Straight Connector 43"/>
          <p:cNvCxnSpPr/>
          <p:nvPr userDrawn="1"/>
        </p:nvCxnSpPr>
        <p:spPr bwMode="auto">
          <a:xfrm>
            <a:off x="3238856" y="6118789"/>
            <a:ext cx="5204389" cy="119"/>
          </a:xfrm>
          <a:prstGeom prst="line">
            <a:avLst/>
          </a:prstGeom>
          <a:noFill/>
          <a:ln w="50800" cap="flat" cmpd="sng" algn="ctr">
            <a:solidFill>
              <a:srgbClr val="214653"/>
            </a:solidFill>
            <a:prstDash val="solid"/>
            <a:round/>
            <a:headEnd type="none" w="med" len="med"/>
            <a:tailEnd type="none" w="med" len="med"/>
          </a:ln>
          <a:effectLst/>
        </p:spPr>
      </p:cxnSp>
      <p:cxnSp>
        <p:nvCxnSpPr>
          <p:cNvPr id="45" name="Straight Connector 44"/>
          <p:cNvCxnSpPr/>
          <p:nvPr userDrawn="1"/>
        </p:nvCxnSpPr>
        <p:spPr bwMode="auto">
          <a:xfrm flipV="1">
            <a:off x="726394" y="6118789"/>
            <a:ext cx="2572283" cy="118"/>
          </a:xfrm>
          <a:prstGeom prst="line">
            <a:avLst/>
          </a:prstGeom>
          <a:noFill/>
          <a:ln w="50800" cap="flat" cmpd="sng" algn="ctr">
            <a:solidFill>
              <a:srgbClr val="77C1BA"/>
            </a:solidFill>
            <a:prstDash val="solid"/>
            <a:round/>
            <a:headEnd type="none" w="med" len="med"/>
            <a:tailEnd type="none" w="med" len="med"/>
          </a:ln>
          <a:effectLst/>
        </p:spPr>
      </p:cxnSp>
    </p:spTree>
    <p:extLst>
      <p:ext uri="{BB962C8B-B14F-4D97-AF65-F5344CB8AC3E}">
        <p14:creationId xmlns:p14="http://schemas.microsoft.com/office/powerpoint/2010/main" val="309046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I / 1-Col Tex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Text Placeholder 4"/>
          <p:cNvSpPr>
            <a:spLocks noGrp="1"/>
          </p:cNvSpPr>
          <p:nvPr>
            <p:ph type="body" sz="quarter" idx="11"/>
          </p:nvPr>
        </p:nvSpPr>
        <p:spPr bwMode="gray">
          <a:xfrm>
            <a:off x="457200" y="1463675"/>
            <a:ext cx="8229600" cy="425132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bwMode="gray">
          <a:xfrm>
            <a:off x="457200" y="5715000"/>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Tree>
    <p:extLst>
      <p:ext uri="{BB962C8B-B14F-4D97-AF65-F5344CB8AC3E}">
        <p14:creationId xmlns:p14="http://schemas.microsoft.com/office/powerpoint/2010/main" val="2306929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8" name="TextBox 7"/>
          <p:cNvSpPr txBox="1"/>
          <p:nvPr userDrawn="1"/>
        </p:nvSpPr>
        <p:spPr>
          <a:xfrm>
            <a:off x="4675188" y="384175"/>
            <a:ext cx="3690937" cy="461963"/>
          </a:xfrm>
          <a:prstGeom prst="rect">
            <a:avLst/>
          </a:prstGeom>
          <a:noFill/>
        </p:spPr>
        <p:txBody>
          <a:bodyPr>
            <a:spAutoFit/>
          </a:bodyPr>
          <a:lstStyle/>
          <a:p>
            <a:pPr algn="r">
              <a:defRPr/>
            </a:pPr>
            <a:r>
              <a:rPr lang="en-GB" dirty="0">
                <a:solidFill>
                  <a:schemeClr val="bg1"/>
                </a:solidFill>
                <a:ea typeface="ＭＳ Ｐゴシック" pitchFamily="34" charset="-128"/>
                <a:cs typeface="Arial" charset="0"/>
              </a:rPr>
              <a:t>Business. Empowered.</a:t>
            </a:r>
          </a:p>
        </p:txBody>
      </p:sp>
      <p:sp>
        <p:nvSpPr>
          <p:cNvPr id="12" name="TextBox 11"/>
          <p:cNvSpPr txBox="1"/>
          <p:nvPr userDrawn="1"/>
        </p:nvSpPr>
        <p:spPr>
          <a:xfrm>
            <a:off x="734939" y="341832"/>
            <a:ext cx="2589375" cy="646331"/>
          </a:xfrm>
          <a:prstGeom prst="rect">
            <a:avLst/>
          </a:prstGeom>
          <a:solidFill>
            <a:srgbClr val="77C1BA"/>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  </a:t>
            </a:r>
            <a:r>
              <a:rPr lang="en-GB" sz="800" dirty="0" smtClean="0">
                <a:solidFill>
                  <a:schemeClr val="bg1"/>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CAMBRIDGE </a:t>
            </a:r>
            <a:r>
              <a:rPr lang="en-GB" baseline="0" dirty="0" smtClean="0">
                <a:solidFill>
                  <a:schemeClr val="accent5">
                    <a:lumMod val="90000"/>
                  </a:schemeClr>
                </a:solidFill>
                <a:latin typeface="Times New Roman" pitchFamily="18" charset="0"/>
                <a:cs typeface="Times New Roman" pitchFamily="18" charset="0"/>
              </a:rPr>
              <a:t>&amp;</a:t>
            </a:r>
          </a:p>
          <a:p>
            <a:endParaRPr lang="en-GB" sz="600" dirty="0">
              <a:solidFill>
                <a:schemeClr val="bg1"/>
              </a:solidFill>
              <a:latin typeface="Times New Roman" pitchFamily="18" charset="0"/>
              <a:cs typeface="Times New Roman" pitchFamily="18" charset="0"/>
            </a:endParaRPr>
          </a:p>
        </p:txBody>
      </p:sp>
      <p:sp>
        <p:nvSpPr>
          <p:cNvPr id="13" name="TextBox 12"/>
          <p:cNvSpPr txBox="1"/>
          <p:nvPr userDrawn="1"/>
        </p:nvSpPr>
        <p:spPr>
          <a:xfrm>
            <a:off x="3315768" y="346024"/>
            <a:ext cx="5118933" cy="646331"/>
          </a:xfrm>
          <a:prstGeom prst="rect">
            <a:avLst/>
          </a:prstGeom>
          <a:solidFill>
            <a:srgbClr val="214653"/>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your pension benefits </a:t>
            </a:r>
          </a:p>
          <a:p>
            <a:endParaRPr lang="en-GB" sz="600" dirty="0">
              <a:solidFill>
                <a:schemeClr val="bg1"/>
              </a:solidFill>
              <a:latin typeface="Times New Roman" pitchFamily="18" charset="0"/>
              <a:cs typeface="Times New Roman" pitchFamily="18" charset="0"/>
            </a:endParaRPr>
          </a:p>
        </p:txBody>
      </p:sp>
      <p:sp>
        <p:nvSpPr>
          <p:cNvPr id="14" name="TextBox 13"/>
          <p:cNvSpPr txBox="1"/>
          <p:nvPr userDrawn="1"/>
        </p:nvSpPr>
        <p:spPr>
          <a:xfrm>
            <a:off x="4648912" y="6349527"/>
            <a:ext cx="4076349" cy="307777"/>
          </a:xfrm>
          <a:prstGeom prst="rect">
            <a:avLst/>
          </a:prstGeom>
          <a:noFill/>
        </p:spPr>
        <p:txBody>
          <a:bodyPr wrap="square" rtlCol="0">
            <a:spAutoFit/>
          </a:bodyPr>
          <a:lstStyle/>
          <a:p>
            <a:r>
              <a:rPr lang="en-GB" sz="1400" b="1" dirty="0" smtClean="0">
                <a:solidFill>
                  <a:srgbClr val="77C1BA"/>
                </a:solidFill>
              </a:rPr>
              <a:t>http://www.pensions.admin.cam.ac.uk/</a:t>
            </a:r>
            <a:endParaRPr lang="en-GB" sz="1400" b="1" dirty="0">
              <a:solidFill>
                <a:srgbClr val="77C1BA"/>
              </a:solidFill>
            </a:endParaRPr>
          </a:p>
        </p:txBody>
      </p:sp>
      <p:pic>
        <p:nvPicPr>
          <p:cNvPr id="15" name="Picture 3"/>
          <p:cNvPicPr>
            <a:picLocks noChangeAspect="1" noChangeArrowheads="1"/>
          </p:cNvPicPr>
          <p:nvPr userDrawn="1"/>
        </p:nvPicPr>
        <p:blipFill>
          <a:blip r:embed="rId2" cstate="email"/>
          <a:srcRect/>
          <a:stretch>
            <a:fillRect/>
          </a:stretch>
        </p:blipFill>
        <p:spPr bwMode="auto">
          <a:xfrm>
            <a:off x="693728" y="6241018"/>
            <a:ext cx="1878561" cy="423491"/>
          </a:xfrm>
          <a:prstGeom prst="rect">
            <a:avLst/>
          </a:prstGeom>
          <a:noFill/>
          <a:ln w="9525">
            <a:noFill/>
            <a:miter lim="800000"/>
            <a:headEnd/>
            <a:tailEnd/>
          </a:ln>
          <a:effectLst/>
        </p:spPr>
      </p:pic>
      <p:cxnSp>
        <p:nvCxnSpPr>
          <p:cNvPr id="44" name="Straight Connector 43"/>
          <p:cNvCxnSpPr/>
          <p:nvPr userDrawn="1"/>
        </p:nvCxnSpPr>
        <p:spPr bwMode="auto">
          <a:xfrm>
            <a:off x="3238856" y="6118789"/>
            <a:ext cx="5204389" cy="119"/>
          </a:xfrm>
          <a:prstGeom prst="line">
            <a:avLst/>
          </a:prstGeom>
          <a:noFill/>
          <a:ln w="50800" cap="flat" cmpd="sng" algn="ctr">
            <a:solidFill>
              <a:srgbClr val="214653"/>
            </a:solidFill>
            <a:prstDash val="solid"/>
            <a:round/>
            <a:headEnd type="none" w="med" len="med"/>
            <a:tailEnd type="none" w="med" len="med"/>
          </a:ln>
          <a:effectLst/>
        </p:spPr>
      </p:cxnSp>
      <p:cxnSp>
        <p:nvCxnSpPr>
          <p:cNvPr id="45" name="Straight Connector 44"/>
          <p:cNvCxnSpPr/>
          <p:nvPr userDrawn="1"/>
        </p:nvCxnSpPr>
        <p:spPr bwMode="auto">
          <a:xfrm flipV="1">
            <a:off x="726394" y="6118789"/>
            <a:ext cx="2572283" cy="118"/>
          </a:xfrm>
          <a:prstGeom prst="line">
            <a:avLst/>
          </a:prstGeom>
          <a:noFill/>
          <a:ln w="50800" cap="flat" cmpd="sng" algn="ctr">
            <a:solidFill>
              <a:srgbClr val="77C1BA"/>
            </a:solidFill>
            <a:prstDash val="solid"/>
            <a:round/>
            <a:headEnd type="none" w="med" len="med"/>
            <a:tailEnd type="none" w="med" len="med"/>
          </a:ln>
          <a:effectLst/>
        </p:spPr>
      </p:cxnSp>
    </p:spTree>
    <p:extLst>
      <p:ext uri="{BB962C8B-B14F-4D97-AF65-F5344CB8AC3E}">
        <p14:creationId xmlns:p14="http://schemas.microsoft.com/office/powerpoint/2010/main" val="3090468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8" name="TextBox 7"/>
          <p:cNvSpPr txBox="1"/>
          <p:nvPr userDrawn="1"/>
        </p:nvSpPr>
        <p:spPr>
          <a:xfrm>
            <a:off x="4675188" y="384175"/>
            <a:ext cx="3690937" cy="461963"/>
          </a:xfrm>
          <a:prstGeom prst="rect">
            <a:avLst/>
          </a:prstGeom>
          <a:noFill/>
        </p:spPr>
        <p:txBody>
          <a:bodyPr>
            <a:spAutoFit/>
          </a:bodyPr>
          <a:lstStyle/>
          <a:p>
            <a:pPr algn="r">
              <a:defRPr/>
            </a:pPr>
            <a:r>
              <a:rPr lang="en-GB" dirty="0">
                <a:solidFill>
                  <a:schemeClr val="bg1"/>
                </a:solidFill>
                <a:ea typeface="ＭＳ Ｐゴシック" pitchFamily="34" charset="-128"/>
                <a:cs typeface="Arial" charset="0"/>
              </a:rPr>
              <a:t>Business. Empowered.</a:t>
            </a:r>
          </a:p>
        </p:txBody>
      </p:sp>
      <p:sp>
        <p:nvSpPr>
          <p:cNvPr id="12" name="TextBox 11"/>
          <p:cNvSpPr txBox="1"/>
          <p:nvPr userDrawn="1"/>
        </p:nvSpPr>
        <p:spPr>
          <a:xfrm>
            <a:off x="734939" y="341832"/>
            <a:ext cx="2589375" cy="646331"/>
          </a:xfrm>
          <a:prstGeom prst="rect">
            <a:avLst/>
          </a:prstGeom>
          <a:solidFill>
            <a:srgbClr val="77C1BA"/>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  </a:t>
            </a:r>
            <a:r>
              <a:rPr lang="en-GB" sz="800" dirty="0" smtClean="0">
                <a:solidFill>
                  <a:schemeClr val="bg1"/>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CAMBRIDGE </a:t>
            </a:r>
            <a:r>
              <a:rPr lang="en-GB" baseline="0" dirty="0" smtClean="0">
                <a:solidFill>
                  <a:schemeClr val="accent5">
                    <a:lumMod val="90000"/>
                  </a:schemeClr>
                </a:solidFill>
                <a:latin typeface="Times New Roman" pitchFamily="18" charset="0"/>
                <a:cs typeface="Times New Roman" pitchFamily="18" charset="0"/>
              </a:rPr>
              <a:t>&amp;</a:t>
            </a:r>
          </a:p>
          <a:p>
            <a:endParaRPr lang="en-GB" sz="600" dirty="0">
              <a:solidFill>
                <a:schemeClr val="bg1"/>
              </a:solidFill>
              <a:latin typeface="Times New Roman" pitchFamily="18" charset="0"/>
              <a:cs typeface="Times New Roman" pitchFamily="18" charset="0"/>
            </a:endParaRPr>
          </a:p>
        </p:txBody>
      </p:sp>
      <p:sp>
        <p:nvSpPr>
          <p:cNvPr id="13" name="TextBox 12"/>
          <p:cNvSpPr txBox="1"/>
          <p:nvPr userDrawn="1"/>
        </p:nvSpPr>
        <p:spPr>
          <a:xfrm>
            <a:off x="3315768" y="346024"/>
            <a:ext cx="5118933" cy="646331"/>
          </a:xfrm>
          <a:prstGeom prst="rect">
            <a:avLst/>
          </a:prstGeom>
          <a:solidFill>
            <a:srgbClr val="214653"/>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your pension benefits </a:t>
            </a:r>
          </a:p>
          <a:p>
            <a:endParaRPr lang="en-GB" sz="600" dirty="0">
              <a:solidFill>
                <a:schemeClr val="bg1"/>
              </a:solidFill>
              <a:latin typeface="Times New Roman" pitchFamily="18" charset="0"/>
              <a:cs typeface="Times New Roman" pitchFamily="18" charset="0"/>
            </a:endParaRPr>
          </a:p>
        </p:txBody>
      </p:sp>
      <p:sp>
        <p:nvSpPr>
          <p:cNvPr id="14" name="TextBox 13"/>
          <p:cNvSpPr txBox="1"/>
          <p:nvPr userDrawn="1"/>
        </p:nvSpPr>
        <p:spPr>
          <a:xfrm>
            <a:off x="4648912" y="6349527"/>
            <a:ext cx="4076349" cy="307777"/>
          </a:xfrm>
          <a:prstGeom prst="rect">
            <a:avLst/>
          </a:prstGeom>
          <a:noFill/>
        </p:spPr>
        <p:txBody>
          <a:bodyPr wrap="square" rtlCol="0">
            <a:spAutoFit/>
          </a:bodyPr>
          <a:lstStyle/>
          <a:p>
            <a:r>
              <a:rPr lang="en-GB" sz="1400" b="1" dirty="0" smtClean="0">
                <a:solidFill>
                  <a:srgbClr val="77C1BA"/>
                </a:solidFill>
              </a:rPr>
              <a:t>http://www.pensions.admin.cam.ac.uk/</a:t>
            </a:r>
            <a:endParaRPr lang="en-GB" sz="1400" b="1" dirty="0">
              <a:solidFill>
                <a:srgbClr val="77C1BA"/>
              </a:solidFill>
            </a:endParaRPr>
          </a:p>
        </p:txBody>
      </p:sp>
      <p:pic>
        <p:nvPicPr>
          <p:cNvPr id="15" name="Picture 3"/>
          <p:cNvPicPr>
            <a:picLocks noChangeAspect="1" noChangeArrowheads="1"/>
          </p:cNvPicPr>
          <p:nvPr userDrawn="1"/>
        </p:nvPicPr>
        <p:blipFill>
          <a:blip r:embed="rId2" cstate="email"/>
          <a:srcRect/>
          <a:stretch>
            <a:fillRect/>
          </a:stretch>
        </p:blipFill>
        <p:spPr bwMode="auto">
          <a:xfrm>
            <a:off x="693728" y="6241018"/>
            <a:ext cx="1878561" cy="423491"/>
          </a:xfrm>
          <a:prstGeom prst="rect">
            <a:avLst/>
          </a:prstGeom>
          <a:noFill/>
          <a:ln w="9525">
            <a:noFill/>
            <a:miter lim="800000"/>
            <a:headEnd/>
            <a:tailEnd/>
          </a:ln>
          <a:effectLst/>
        </p:spPr>
      </p:pic>
      <p:cxnSp>
        <p:nvCxnSpPr>
          <p:cNvPr id="44" name="Straight Connector 43"/>
          <p:cNvCxnSpPr/>
          <p:nvPr userDrawn="1"/>
        </p:nvCxnSpPr>
        <p:spPr bwMode="auto">
          <a:xfrm>
            <a:off x="3238856" y="6118789"/>
            <a:ext cx="5204389" cy="119"/>
          </a:xfrm>
          <a:prstGeom prst="line">
            <a:avLst/>
          </a:prstGeom>
          <a:noFill/>
          <a:ln w="50800" cap="flat" cmpd="sng" algn="ctr">
            <a:solidFill>
              <a:srgbClr val="214653"/>
            </a:solidFill>
            <a:prstDash val="solid"/>
            <a:round/>
            <a:headEnd type="none" w="med" len="med"/>
            <a:tailEnd type="none" w="med" len="med"/>
          </a:ln>
          <a:effectLst/>
        </p:spPr>
      </p:cxnSp>
      <p:cxnSp>
        <p:nvCxnSpPr>
          <p:cNvPr id="45" name="Straight Connector 44"/>
          <p:cNvCxnSpPr/>
          <p:nvPr userDrawn="1"/>
        </p:nvCxnSpPr>
        <p:spPr bwMode="auto">
          <a:xfrm flipV="1">
            <a:off x="726394" y="6118789"/>
            <a:ext cx="2572283" cy="118"/>
          </a:xfrm>
          <a:prstGeom prst="line">
            <a:avLst/>
          </a:prstGeom>
          <a:noFill/>
          <a:ln w="50800" cap="flat" cmpd="sng" algn="ctr">
            <a:solidFill>
              <a:srgbClr val="77C1BA"/>
            </a:solidFill>
            <a:prstDash val="solid"/>
            <a:round/>
            <a:headEnd type="none" w="med" len="med"/>
            <a:tailEnd type="none" w="med" len="med"/>
          </a:ln>
          <a:effectLst/>
        </p:spPr>
      </p:cxnSp>
    </p:spTree>
    <p:extLst>
      <p:ext uri="{BB962C8B-B14F-4D97-AF65-F5344CB8AC3E}">
        <p14:creationId xmlns:p14="http://schemas.microsoft.com/office/powerpoint/2010/main" val="3090468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8" name="TextBox 7"/>
          <p:cNvSpPr txBox="1"/>
          <p:nvPr userDrawn="1"/>
        </p:nvSpPr>
        <p:spPr>
          <a:xfrm>
            <a:off x="4675188" y="384175"/>
            <a:ext cx="3690937" cy="461963"/>
          </a:xfrm>
          <a:prstGeom prst="rect">
            <a:avLst/>
          </a:prstGeom>
          <a:noFill/>
        </p:spPr>
        <p:txBody>
          <a:bodyPr>
            <a:spAutoFit/>
          </a:bodyPr>
          <a:lstStyle/>
          <a:p>
            <a:pPr algn="r">
              <a:defRPr/>
            </a:pPr>
            <a:r>
              <a:rPr lang="en-GB" dirty="0">
                <a:solidFill>
                  <a:schemeClr val="bg1"/>
                </a:solidFill>
                <a:ea typeface="ＭＳ Ｐゴシック" pitchFamily="34" charset="-128"/>
                <a:cs typeface="Arial" charset="0"/>
              </a:rPr>
              <a:t>Business. Empowered.</a:t>
            </a:r>
          </a:p>
        </p:txBody>
      </p:sp>
      <p:sp>
        <p:nvSpPr>
          <p:cNvPr id="12" name="TextBox 11"/>
          <p:cNvSpPr txBox="1"/>
          <p:nvPr userDrawn="1"/>
        </p:nvSpPr>
        <p:spPr>
          <a:xfrm>
            <a:off x="734939" y="341832"/>
            <a:ext cx="2589375" cy="646331"/>
          </a:xfrm>
          <a:prstGeom prst="rect">
            <a:avLst/>
          </a:prstGeom>
          <a:solidFill>
            <a:srgbClr val="77C1BA"/>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  </a:t>
            </a:r>
            <a:r>
              <a:rPr lang="en-GB" sz="800" dirty="0" smtClean="0">
                <a:solidFill>
                  <a:schemeClr val="bg1"/>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CAMBRIDGE </a:t>
            </a:r>
            <a:r>
              <a:rPr lang="en-GB" baseline="0" dirty="0" smtClean="0">
                <a:solidFill>
                  <a:schemeClr val="accent5">
                    <a:lumMod val="90000"/>
                  </a:schemeClr>
                </a:solidFill>
                <a:latin typeface="Times New Roman" pitchFamily="18" charset="0"/>
                <a:cs typeface="Times New Roman" pitchFamily="18" charset="0"/>
              </a:rPr>
              <a:t>&amp;</a:t>
            </a:r>
          </a:p>
          <a:p>
            <a:endParaRPr lang="en-GB" sz="600" dirty="0">
              <a:solidFill>
                <a:schemeClr val="bg1"/>
              </a:solidFill>
              <a:latin typeface="Times New Roman" pitchFamily="18" charset="0"/>
              <a:cs typeface="Times New Roman" pitchFamily="18" charset="0"/>
            </a:endParaRPr>
          </a:p>
        </p:txBody>
      </p:sp>
      <p:sp>
        <p:nvSpPr>
          <p:cNvPr id="13" name="TextBox 12"/>
          <p:cNvSpPr txBox="1"/>
          <p:nvPr userDrawn="1"/>
        </p:nvSpPr>
        <p:spPr>
          <a:xfrm>
            <a:off x="3315768" y="346024"/>
            <a:ext cx="5118933" cy="646331"/>
          </a:xfrm>
          <a:prstGeom prst="rect">
            <a:avLst/>
          </a:prstGeom>
          <a:solidFill>
            <a:srgbClr val="214653"/>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your pension benefits </a:t>
            </a:r>
          </a:p>
          <a:p>
            <a:endParaRPr lang="en-GB" sz="600" dirty="0">
              <a:solidFill>
                <a:schemeClr val="bg1"/>
              </a:solidFill>
              <a:latin typeface="Times New Roman" pitchFamily="18" charset="0"/>
              <a:cs typeface="Times New Roman" pitchFamily="18" charset="0"/>
            </a:endParaRPr>
          </a:p>
        </p:txBody>
      </p:sp>
      <p:sp>
        <p:nvSpPr>
          <p:cNvPr id="14" name="TextBox 13"/>
          <p:cNvSpPr txBox="1"/>
          <p:nvPr userDrawn="1"/>
        </p:nvSpPr>
        <p:spPr>
          <a:xfrm>
            <a:off x="4648912" y="6349527"/>
            <a:ext cx="4076349" cy="307777"/>
          </a:xfrm>
          <a:prstGeom prst="rect">
            <a:avLst/>
          </a:prstGeom>
          <a:noFill/>
        </p:spPr>
        <p:txBody>
          <a:bodyPr wrap="square" rtlCol="0">
            <a:spAutoFit/>
          </a:bodyPr>
          <a:lstStyle/>
          <a:p>
            <a:r>
              <a:rPr lang="en-GB" sz="1400" b="1" dirty="0" smtClean="0">
                <a:solidFill>
                  <a:srgbClr val="77C1BA"/>
                </a:solidFill>
              </a:rPr>
              <a:t>http://www.pensions.admin.cam.ac.uk/</a:t>
            </a:r>
            <a:endParaRPr lang="en-GB" sz="1400" b="1" dirty="0">
              <a:solidFill>
                <a:srgbClr val="77C1BA"/>
              </a:solidFill>
            </a:endParaRPr>
          </a:p>
        </p:txBody>
      </p:sp>
      <p:pic>
        <p:nvPicPr>
          <p:cNvPr id="15" name="Picture 3"/>
          <p:cNvPicPr>
            <a:picLocks noChangeAspect="1" noChangeArrowheads="1"/>
          </p:cNvPicPr>
          <p:nvPr userDrawn="1"/>
        </p:nvPicPr>
        <p:blipFill>
          <a:blip r:embed="rId2" cstate="email"/>
          <a:srcRect/>
          <a:stretch>
            <a:fillRect/>
          </a:stretch>
        </p:blipFill>
        <p:spPr bwMode="auto">
          <a:xfrm>
            <a:off x="693728" y="6241018"/>
            <a:ext cx="1878561" cy="423491"/>
          </a:xfrm>
          <a:prstGeom prst="rect">
            <a:avLst/>
          </a:prstGeom>
          <a:noFill/>
          <a:ln w="9525">
            <a:noFill/>
            <a:miter lim="800000"/>
            <a:headEnd/>
            <a:tailEnd/>
          </a:ln>
          <a:effectLst/>
        </p:spPr>
      </p:pic>
      <p:cxnSp>
        <p:nvCxnSpPr>
          <p:cNvPr id="44" name="Straight Connector 43"/>
          <p:cNvCxnSpPr/>
          <p:nvPr userDrawn="1"/>
        </p:nvCxnSpPr>
        <p:spPr bwMode="auto">
          <a:xfrm>
            <a:off x="3238856" y="6118789"/>
            <a:ext cx="5204389" cy="119"/>
          </a:xfrm>
          <a:prstGeom prst="line">
            <a:avLst/>
          </a:prstGeom>
          <a:noFill/>
          <a:ln w="50800" cap="flat" cmpd="sng" algn="ctr">
            <a:solidFill>
              <a:srgbClr val="214653"/>
            </a:solidFill>
            <a:prstDash val="solid"/>
            <a:round/>
            <a:headEnd type="none" w="med" len="med"/>
            <a:tailEnd type="none" w="med" len="med"/>
          </a:ln>
          <a:effectLst/>
        </p:spPr>
      </p:cxnSp>
      <p:cxnSp>
        <p:nvCxnSpPr>
          <p:cNvPr id="45" name="Straight Connector 44"/>
          <p:cNvCxnSpPr/>
          <p:nvPr userDrawn="1"/>
        </p:nvCxnSpPr>
        <p:spPr bwMode="auto">
          <a:xfrm flipV="1">
            <a:off x="726394" y="6118789"/>
            <a:ext cx="2572283" cy="118"/>
          </a:xfrm>
          <a:prstGeom prst="line">
            <a:avLst/>
          </a:prstGeom>
          <a:noFill/>
          <a:ln w="50800" cap="flat" cmpd="sng" algn="ctr">
            <a:solidFill>
              <a:srgbClr val="77C1BA"/>
            </a:solidFill>
            <a:prstDash val="solid"/>
            <a:round/>
            <a:headEnd type="none" w="med" len="med"/>
            <a:tailEnd type="none" w="med" len="med"/>
          </a:ln>
          <a:effectLst/>
        </p:spPr>
      </p:cxnSp>
    </p:spTree>
    <p:extLst>
      <p:ext uri="{BB962C8B-B14F-4D97-AF65-F5344CB8AC3E}">
        <p14:creationId xmlns:p14="http://schemas.microsoft.com/office/powerpoint/2010/main" val="3090468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8" name="TextBox 7"/>
          <p:cNvSpPr txBox="1"/>
          <p:nvPr userDrawn="1"/>
        </p:nvSpPr>
        <p:spPr>
          <a:xfrm>
            <a:off x="4675188" y="384175"/>
            <a:ext cx="3690937" cy="461963"/>
          </a:xfrm>
          <a:prstGeom prst="rect">
            <a:avLst/>
          </a:prstGeom>
          <a:noFill/>
        </p:spPr>
        <p:txBody>
          <a:bodyPr>
            <a:spAutoFit/>
          </a:bodyPr>
          <a:lstStyle/>
          <a:p>
            <a:pPr algn="r">
              <a:defRPr/>
            </a:pPr>
            <a:r>
              <a:rPr lang="en-GB" dirty="0">
                <a:solidFill>
                  <a:schemeClr val="bg1"/>
                </a:solidFill>
                <a:ea typeface="ＭＳ Ｐゴシック" pitchFamily="34" charset="-128"/>
                <a:cs typeface="Arial" charset="0"/>
              </a:rPr>
              <a:t>Business. Empowered.</a:t>
            </a:r>
          </a:p>
        </p:txBody>
      </p:sp>
      <p:sp>
        <p:nvSpPr>
          <p:cNvPr id="12" name="TextBox 11"/>
          <p:cNvSpPr txBox="1"/>
          <p:nvPr userDrawn="1"/>
        </p:nvSpPr>
        <p:spPr>
          <a:xfrm>
            <a:off x="734939" y="341832"/>
            <a:ext cx="2589375" cy="646331"/>
          </a:xfrm>
          <a:prstGeom prst="rect">
            <a:avLst/>
          </a:prstGeom>
          <a:solidFill>
            <a:srgbClr val="77C1BA"/>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  </a:t>
            </a:r>
            <a:r>
              <a:rPr lang="en-GB" sz="800" dirty="0" smtClean="0">
                <a:solidFill>
                  <a:schemeClr val="bg1"/>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CAMBRIDGE </a:t>
            </a:r>
            <a:r>
              <a:rPr lang="en-GB" baseline="0" dirty="0" smtClean="0">
                <a:solidFill>
                  <a:schemeClr val="accent5">
                    <a:lumMod val="90000"/>
                  </a:schemeClr>
                </a:solidFill>
                <a:latin typeface="Times New Roman" pitchFamily="18" charset="0"/>
                <a:cs typeface="Times New Roman" pitchFamily="18" charset="0"/>
              </a:rPr>
              <a:t>&amp;</a:t>
            </a:r>
          </a:p>
          <a:p>
            <a:endParaRPr lang="en-GB" sz="600" dirty="0">
              <a:solidFill>
                <a:schemeClr val="bg1"/>
              </a:solidFill>
              <a:latin typeface="Times New Roman" pitchFamily="18" charset="0"/>
              <a:cs typeface="Times New Roman" pitchFamily="18" charset="0"/>
            </a:endParaRPr>
          </a:p>
        </p:txBody>
      </p:sp>
      <p:sp>
        <p:nvSpPr>
          <p:cNvPr id="13" name="TextBox 12"/>
          <p:cNvSpPr txBox="1"/>
          <p:nvPr userDrawn="1"/>
        </p:nvSpPr>
        <p:spPr>
          <a:xfrm>
            <a:off x="3315768" y="346024"/>
            <a:ext cx="5118933" cy="646331"/>
          </a:xfrm>
          <a:prstGeom prst="rect">
            <a:avLst/>
          </a:prstGeom>
          <a:solidFill>
            <a:srgbClr val="214653"/>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your pension benefits </a:t>
            </a:r>
          </a:p>
          <a:p>
            <a:endParaRPr lang="en-GB" sz="600" dirty="0">
              <a:solidFill>
                <a:schemeClr val="bg1"/>
              </a:solidFill>
              <a:latin typeface="Times New Roman" pitchFamily="18" charset="0"/>
              <a:cs typeface="Times New Roman" pitchFamily="18" charset="0"/>
            </a:endParaRPr>
          </a:p>
        </p:txBody>
      </p:sp>
      <p:sp>
        <p:nvSpPr>
          <p:cNvPr id="14" name="TextBox 13"/>
          <p:cNvSpPr txBox="1"/>
          <p:nvPr userDrawn="1"/>
        </p:nvSpPr>
        <p:spPr>
          <a:xfrm>
            <a:off x="4648912" y="6349527"/>
            <a:ext cx="4076349" cy="307777"/>
          </a:xfrm>
          <a:prstGeom prst="rect">
            <a:avLst/>
          </a:prstGeom>
          <a:noFill/>
        </p:spPr>
        <p:txBody>
          <a:bodyPr wrap="square" rtlCol="0">
            <a:spAutoFit/>
          </a:bodyPr>
          <a:lstStyle/>
          <a:p>
            <a:r>
              <a:rPr lang="en-GB" sz="1400" b="1" dirty="0" smtClean="0">
                <a:solidFill>
                  <a:srgbClr val="77C1BA"/>
                </a:solidFill>
              </a:rPr>
              <a:t>http://www.pensions.admin.cam.ac.uk/</a:t>
            </a:r>
            <a:endParaRPr lang="en-GB" sz="1400" b="1" dirty="0">
              <a:solidFill>
                <a:srgbClr val="77C1BA"/>
              </a:solidFill>
            </a:endParaRPr>
          </a:p>
        </p:txBody>
      </p:sp>
      <p:pic>
        <p:nvPicPr>
          <p:cNvPr id="15" name="Picture 3"/>
          <p:cNvPicPr>
            <a:picLocks noChangeAspect="1" noChangeArrowheads="1"/>
          </p:cNvPicPr>
          <p:nvPr userDrawn="1"/>
        </p:nvPicPr>
        <p:blipFill>
          <a:blip r:embed="rId2" cstate="email"/>
          <a:srcRect/>
          <a:stretch>
            <a:fillRect/>
          </a:stretch>
        </p:blipFill>
        <p:spPr bwMode="auto">
          <a:xfrm>
            <a:off x="693728" y="6241018"/>
            <a:ext cx="1878561" cy="423491"/>
          </a:xfrm>
          <a:prstGeom prst="rect">
            <a:avLst/>
          </a:prstGeom>
          <a:noFill/>
          <a:ln w="9525">
            <a:noFill/>
            <a:miter lim="800000"/>
            <a:headEnd/>
            <a:tailEnd/>
          </a:ln>
          <a:effectLst/>
        </p:spPr>
      </p:pic>
      <p:cxnSp>
        <p:nvCxnSpPr>
          <p:cNvPr id="44" name="Straight Connector 43"/>
          <p:cNvCxnSpPr/>
          <p:nvPr userDrawn="1"/>
        </p:nvCxnSpPr>
        <p:spPr bwMode="auto">
          <a:xfrm>
            <a:off x="3238856" y="6118789"/>
            <a:ext cx="5204389" cy="119"/>
          </a:xfrm>
          <a:prstGeom prst="line">
            <a:avLst/>
          </a:prstGeom>
          <a:noFill/>
          <a:ln w="50800" cap="flat" cmpd="sng" algn="ctr">
            <a:solidFill>
              <a:srgbClr val="214653"/>
            </a:solidFill>
            <a:prstDash val="solid"/>
            <a:round/>
            <a:headEnd type="none" w="med" len="med"/>
            <a:tailEnd type="none" w="med" len="med"/>
          </a:ln>
          <a:effectLst/>
        </p:spPr>
      </p:cxnSp>
      <p:cxnSp>
        <p:nvCxnSpPr>
          <p:cNvPr id="45" name="Straight Connector 44"/>
          <p:cNvCxnSpPr/>
          <p:nvPr userDrawn="1"/>
        </p:nvCxnSpPr>
        <p:spPr bwMode="auto">
          <a:xfrm flipV="1">
            <a:off x="726394" y="6118789"/>
            <a:ext cx="2572283" cy="118"/>
          </a:xfrm>
          <a:prstGeom prst="line">
            <a:avLst/>
          </a:prstGeom>
          <a:noFill/>
          <a:ln w="50800" cap="flat" cmpd="sng" algn="ctr">
            <a:solidFill>
              <a:srgbClr val="77C1BA"/>
            </a:solidFill>
            <a:prstDash val="solid"/>
            <a:round/>
            <a:headEnd type="none" w="med" len="med"/>
            <a:tailEnd type="none" w="med" len="med"/>
          </a:ln>
          <a:effectLst/>
        </p:spPr>
      </p:cxnSp>
    </p:spTree>
    <p:extLst>
      <p:ext uri="{BB962C8B-B14F-4D97-AF65-F5344CB8AC3E}">
        <p14:creationId xmlns:p14="http://schemas.microsoft.com/office/powerpoint/2010/main" val="3090468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376363"/>
            <a:ext cx="7635875" cy="3981450"/>
          </a:xfrm>
          <a:prstGeom prst="rect">
            <a:avLst/>
          </a:prstGeom>
        </p:spPr>
        <p:txBody>
          <a:bodyPr/>
          <a:lstStyle>
            <a:lvl1pPr>
              <a:buClr>
                <a:srgbClr val="58A7E0"/>
              </a:buClr>
              <a:defRPr/>
            </a:lvl1pPr>
            <a:lvl2pPr>
              <a:buClr>
                <a:srgbClr val="58A7E0"/>
              </a:buClr>
              <a:defRPr sz="1800"/>
            </a:lvl2pPr>
            <a:lvl3pPr>
              <a:buClr>
                <a:srgbClr val="58A7E0"/>
              </a:buClr>
              <a:defRPr/>
            </a:lvl3pPr>
            <a:lvl4pPr>
              <a:buClr>
                <a:srgbClr val="58A7E0"/>
              </a:buClr>
              <a:defRPr/>
            </a:lvl4pPr>
            <a:lvl5pPr>
              <a:buClr>
                <a:srgbClr val="58A7E0"/>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95095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I / Title Only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7" name="Text Placeholder 6"/>
          <p:cNvSpPr>
            <a:spLocks noGrp="1"/>
          </p:cNvSpPr>
          <p:nvPr>
            <p:ph type="body" sz="quarter" idx="12"/>
          </p:nvPr>
        </p:nvSpPr>
        <p:spPr bwMode="gray">
          <a:xfrm>
            <a:off x="457200" y="5715000"/>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Tree>
    <p:extLst>
      <p:ext uri="{BB962C8B-B14F-4D97-AF65-F5344CB8AC3E}">
        <p14:creationId xmlns:p14="http://schemas.microsoft.com/office/powerpoint/2010/main" val="136063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I / 2-Col Tex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Text Placeholder 4"/>
          <p:cNvSpPr>
            <a:spLocks noGrp="1"/>
          </p:cNvSpPr>
          <p:nvPr>
            <p:ph type="body" sz="quarter" idx="11"/>
          </p:nvPr>
        </p:nvSpPr>
        <p:spPr bwMode="gray">
          <a:xfrm>
            <a:off x="457200"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bwMode="gray">
          <a:xfrm>
            <a:off x="457200" y="5715000"/>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
        <p:nvSpPr>
          <p:cNvPr id="9" name="Text Placeholder 4"/>
          <p:cNvSpPr>
            <a:spLocks noGrp="1"/>
          </p:cNvSpPr>
          <p:nvPr>
            <p:ph type="body" sz="quarter" idx="13"/>
          </p:nvPr>
        </p:nvSpPr>
        <p:spPr bwMode="gray">
          <a:xfrm>
            <a:off x="4708525"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148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I / 1-Col Text + 1 Char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5" name="Text Placeholder 4"/>
          <p:cNvSpPr>
            <a:spLocks noGrp="1"/>
          </p:cNvSpPr>
          <p:nvPr>
            <p:ph type="body" sz="quarter" idx="11"/>
          </p:nvPr>
        </p:nvSpPr>
        <p:spPr bwMode="gray">
          <a:xfrm>
            <a:off x="457200"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bwMode="gray">
          <a:xfrm>
            <a:off x="457200" y="5715000"/>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
        <p:nvSpPr>
          <p:cNvPr id="11" name="Chart Placeholder 10"/>
          <p:cNvSpPr>
            <a:spLocks noGrp="1"/>
          </p:cNvSpPr>
          <p:nvPr>
            <p:ph type="chart" sz="quarter" idx="13"/>
          </p:nvPr>
        </p:nvSpPr>
        <p:spPr bwMode="gray">
          <a:xfrm>
            <a:off x="4708525" y="1463675"/>
            <a:ext cx="3978275" cy="4251325"/>
          </a:xfrm>
        </p:spPr>
        <p:txBody>
          <a:bodyPr rtlCol="0">
            <a:no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179565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I / Title Only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7" name="Text Placeholder 6"/>
          <p:cNvSpPr>
            <a:spLocks noGrp="1"/>
          </p:cNvSpPr>
          <p:nvPr>
            <p:ph type="body" sz="quarter" idx="12"/>
          </p:nvPr>
        </p:nvSpPr>
        <p:spPr bwMode="gray">
          <a:xfrm>
            <a:off x="457200" y="5715000"/>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Tree>
    <p:extLst>
      <p:ext uri="{BB962C8B-B14F-4D97-AF65-F5344CB8AC3E}">
        <p14:creationId xmlns:p14="http://schemas.microsoft.com/office/powerpoint/2010/main" val="415950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I / 1-Content + 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463675"/>
            <a:ext cx="8229600" cy="425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6"/>
          <p:cNvSpPr>
            <a:spLocks noGrp="1"/>
          </p:cNvSpPr>
          <p:nvPr>
            <p:ph type="body" sz="quarter" idx="12"/>
          </p:nvPr>
        </p:nvSpPr>
        <p:spPr bwMode="gray">
          <a:xfrm>
            <a:off x="457200" y="5715000"/>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Tree>
    <p:extLst>
      <p:ext uri="{BB962C8B-B14F-4D97-AF65-F5344CB8AC3E}">
        <p14:creationId xmlns:p14="http://schemas.microsoft.com/office/powerpoint/2010/main" val="92784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I / 1-Col Table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7" name="Text Placeholder 6"/>
          <p:cNvSpPr>
            <a:spLocks noGrp="1"/>
          </p:cNvSpPr>
          <p:nvPr>
            <p:ph type="body" sz="quarter" idx="12"/>
          </p:nvPr>
        </p:nvSpPr>
        <p:spPr bwMode="gray">
          <a:xfrm>
            <a:off x="457200" y="5715000"/>
            <a:ext cx="8229600" cy="549275"/>
          </a:xfrm>
        </p:spPr>
        <p:txBody>
          <a:bodyPr anchor="b"/>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smtClean="0"/>
              <a:t>Click to edit Master text styles</a:t>
            </a:r>
          </a:p>
        </p:txBody>
      </p:sp>
      <p:sp>
        <p:nvSpPr>
          <p:cNvPr id="8" name="Table Placeholder 7"/>
          <p:cNvSpPr>
            <a:spLocks noGrp="1"/>
          </p:cNvSpPr>
          <p:nvPr>
            <p:ph type="tbl" sz="quarter" idx="13"/>
          </p:nvPr>
        </p:nvSpPr>
        <p:spPr>
          <a:xfrm>
            <a:off x="457200" y="1463675"/>
            <a:ext cx="8229600" cy="4251325"/>
          </a:xfrm>
        </p:spPr>
        <p:txBody>
          <a:bodyPr rtlCol="0">
            <a:noAutofit/>
          </a:bodyPr>
          <a:lstStyle/>
          <a:p>
            <a:pPr lvl="0"/>
            <a:r>
              <a:rPr lang="en-US" noProof="0" smtClean="0"/>
              <a:t>Click icon to add table</a:t>
            </a:r>
            <a:endParaRPr lang="en-US" noProof="0"/>
          </a:p>
        </p:txBody>
      </p:sp>
    </p:spTree>
    <p:extLst>
      <p:ext uri="{BB962C8B-B14F-4D97-AF65-F5344CB8AC3E}">
        <p14:creationId xmlns:p14="http://schemas.microsoft.com/office/powerpoint/2010/main" val="186053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457200" y="457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gray">
          <a:xfrm>
            <a:off x="457200" y="1463675"/>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pic>
        <p:nvPicPr>
          <p:cNvPr id="1028" name="Picture 1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gray">
          <a:xfrm>
            <a:off x="457200" y="6508750"/>
            <a:ext cx="12350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bwMode="gray">
          <a:xfrm>
            <a:off x="0" y="6400800"/>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gray">
          <a:xfrm>
            <a:off x="457200" y="6508750"/>
            <a:ext cx="12350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gray">
          <a:xfrm>
            <a:off x="0" y="6400800"/>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0" y="1235075"/>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33" name="Text Box 28"/>
          <p:cNvSpPr txBox="1">
            <a:spLocks noChangeArrowheads="1"/>
          </p:cNvSpPr>
          <p:nvPr/>
        </p:nvSpPr>
        <p:spPr bwMode="gray">
          <a:xfrm>
            <a:off x="8305800" y="6553200"/>
            <a:ext cx="365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fld id="{9431A2E2-8F8D-4972-863D-4C2445543A03}" type="slidenum">
              <a:rPr lang="en-US" altLang="en-US" sz="700" smtClean="0">
                <a:solidFill>
                  <a:srgbClr val="000000"/>
                </a:solidFill>
              </a:rPr>
              <a:pPr algn="r">
                <a:defRPr/>
              </a:pPr>
              <a:t>‹#›</a:t>
            </a:fld>
            <a:endParaRPr lang="en-US" altLang="en-US" sz="7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65" r:id="rId13"/>
    <p:sldLayoutId id="2147483766" r:id="rId14"/>
  </p:sldLayoutIdLst>
  <p:timing>
    <p:tnLst>
      <p:par>
        <p:cTn id="1" dur="indefinite" restart="never" nodeType="tmRoot"/>
      </p:par>
    </p:tnLst>
  </p:timing>
  <p:hf hdr="0"/>
  <p:txStyles>
    <p:title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defRPr>
      </a:lvl2pPr>
      <a:lvl3pPr algn="l" rtl="0" eaLnBrk="0" fontAlgn="base" hangingPunct="0">
        <a:spcBef>
          <a:spcPct val="0"/>
        </a:spcBef>
        <a:spcAft>
          <a:spcPct val="0"/>
        </a:spcAft>
        <a:defRPr sz="2400">
          <a:solidFill>
            <a:schemeClr val="tx1"/>
          </a:solidFill>
          <a:latin typeface="Arial" pitchFamily="34" charset="0"/>
        </a:defRPr>
      </a:lvl3pPr>
      <a:lvl4pPr algn="l" rtl="0" eaLnBrk="0" fontAlgn="base" hangingPunct="0">
        <a:spcBef>
          <a:spcPct val="0"/>
        </a:spcBef>
        <a:spcAft>
          <a:spcPct val="0"/>
        </a:spcAft>
        <a:defRPr sz="2400">
          <a:solidFill>
            <a:schemeClr val="tx1"/>
          </a:solidFill>
          <a:latin typeface="Arial" pitchFamily="34" charset="0"/>
        </a:defRPr>
      </a:lvl4pPr>
      <a:lvl5pPr algn="l" rtl="0" eaLnBrk="0" fontAlgn="base" hangingPunct="0">
        <a:spcBef>
          <a:spcPct val="0"/>
        </a:spcBef>
        <a:spcAft>
          <a:spcPct val="0"/>
        </a:spcAft>
        <a:defRPr sz="2400">
          <a:solidFill>
            <a:schemeClr val="tx1"/>
          </a:solidFill>
          <a:latin typeface="Arial" pitchFamily="34" charset="0"/>
        </a:defRPr>
      </a:lvl5pPr>
      <a:lvl6pPr marL="457200" algn="l" rtl="0" fontAlgn="base">
        <a:spcBef>
          <a:spcPct val="0"/>
        </a:spcBef>
        <a:spcAft>
          <a:spcPct val="0"/>
        </a:spcAft>
        <a:defRPr sz="2400">
          <a:solidFill>
            <a:schemeClr val="tx1"/>
          </a:solidFill>
          <a:latin typeface="Arial" pitchFamily="34" charset="0"/>
        </a:defRPr>
      </a:lvl6pPr>
      <a:lvl7pPr marL="914400" algn="l" rtl="0" fontAlgn="base">
        <a:spcBef>
          <a:spcPct val="0"/>
        </a:spcBef>
        <a:spcAft>
          <a:spcPct val="0"/>
        </a:spcAft>
        <a:defRPr sz="2400">
          <a:solidFill>
            <a:schemeClr val="tx1"/>
          </a:solidFill>
          <a:latin typeface="Arial" pitchFamily="34" charset="0"/>
        </a:defRPr>
      </a:lvl7pPr>
      <a:lvl8pPr marL="1371600" algn="l" rtl="0" fontAlgn="base">
        <a:spcBef>
          <a:spcPct val="0"/>
        </a:spcBef>
        <a:spcAft>
          <a:spcPct val="0"/>
        </a:spcAft>
        <a:defRPr sz="2400">
          <a:solidFill>
            <a:schemeClr val="tx1"/>
          </a:solidFill>
          <a:latin typeface="Arial" pitchFamily="34" charset="0"/>
        </a:defRPr>
      </a:lvl8pPr>
      <a:lvl9pPr marL="1828800" algn="l" rtl="0" fontAlgn="base">
        <a:spcBef>
          <a:spcPct val="0"/>
        </a:spcBef>
        <a:spcAft>
          <a:spcPct val="0"/>
        </a:spcAft>
        <a:defRPr sz="2400">
          <a:solidFill>
            <a:schemeClr val="tx1"/>
          </a:solidFill>
          <a:latin typeface="Arial" pitchFamily="34" charset="0"/>
        </a:defRPr>
      </a:lvl9pPr>
    </p:titleStyle>
    <p:bodyStyle>
      <a:lvl1pPr algn="l" rtl="0" eaLnBrk="0" fontAlgn="base" hangingPunct="0">
        <a:spcBef>
          <a:spcPts val="600"/>
        </a:spcBef>
        <a:spcAft>
          <a:spcPts val="600"/>
        </a:spcAft>
        <a:defRPr sz="1600" b="1" kern="1200">
          <a:solidFill>
            <a:schemeClr val="tx1"/>
          </a:solidFill>
          <a:latin typeface="+mn-lt"/>
          <a:ea typeface="+mn-ea"/>
          <a:cs typeface="+mn-cs"/>
        </a:defRPr>
      </a:lvl1pPr>
      <a:lvl2pPr marL="171450" indent="-171450" algn="l" rtl="0" eaLnBrk="0" fontAlgn="base" hangingPunct="0">
        <a:spcBef>
          <a:spcPct val="0"/>
        </a:spcBef>
        <a:spcAft>
          <a:spcPts val="600"/>
        </a:spcAft>
        <a:buSzPct val="120000"/>
        <a:buFont typeface="Arial" pitchFamily="34" charset="0"/>
        <a:buChar char="•"/>
        <a:defRPr sz="1400" kern="1200">
          <a:solidFill>
            <a:schemeClr val="tx1"/>
          </a:solidFill>
          <a:latin typeface="+mn-lt"/>
          <a:ea typeface="+mn-ea"/>
          <a:cs typeface="+mn-cs"/>
        </a:defRPr>
      </a:lvl2pPr>
      <a:lvl3pPr marL="344488" indent="-171450" algn="l" rtl="0" eaLnBrk="0" fontAlgn="base" hangingPunct="0">
        <a:spcBef>
          <a:spcPct val="0"/>
        </a:spcBef>
        <a:spcAft>
          <a:spcPts val="600"/>
        </a:spcAft>
        <a:buSzPct val="100000"/>
        <a:buFont typeface="Arial" pitchFamily="34" charset="0"/>
        <a:buChar char="–"/>
        <a:defRPr sz="1200" kern="1200">
          <a:solidFill>
            <a:schemeClr val="tx1"/>
          </a:solidFill>
          <a:latin typeface="+mn-lt"/>
          <a:ea typeface="+mn-ea"/>
          <a:cs typeface="+mn-cs"/>
        </a:defRPr>
      </a:lvl3pPr>
      <a:lvl4pPr marL="515938" indent="-171450" algn="l" rtl="0" eaLnBrk="0" fontAlgn="base" hangingPunct="0">
        <a:spcBef>
          <a:spcPct val="0"/>
        </a:spcBef>
        <a:spcAft>
          <a:spcPts val="600"/>
        </a:spcAft>
        <a:buFont typeface="Arial" pitchFamily="34" charset="0"/>
        <a:buChar char="•"/>
        <a:defRPr sz="1100" kern="1200">
          <a:solidFill>
            <a:schemeClr val="tx1"/>
          </a:solidFill>
          <a:latin typeface="+mn-lt"/>
          <a:ea typeface="+mn-ea"/>
          <a:cs typeface="+mn-cs"/>
        </a:defRPr>
      </a:lvl4pPr>
      <a:lvl5pPr marL="688975" indent="-176213" algn="l" rtl="0" eaLnBrk="0" fontAlgn="base" hangingPunct="0">
        <a:spcBef>
          <a:spcPct val="0"/>
        </a:spcBef>
        <a:spcAft>
          <a:spcPts val="600"/>
        </a:spcAft>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457200" y="457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gray">
          <a:xfrm>
            <a:off x="457200" y="1463675"/>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pic>
        <p:nvPicPr>
          <p:cNvPr id="2052"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gray">
          <a:xfrm>
            <a:off x="457200" y="6508750"/>
            <a:ext cx="12350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bwMode="gray">
          <a:xfrm>
            <a:off x="0" y="6400800"/>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4" name="Picture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gray">
          <a:xfrm>
            <a:off x="457200" y="6508750"/>
            <a:ext cx="12350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gray">
          <a:xfrm>
            <a:off x="0" y="6400800"/>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0" y="1235075"/>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Text Box 28"/>
          <p:cNvSpPr txBox="1">
            <a:spLocks noChangeArrowheads="1"/>
          </p:cNvSpPr>
          <p:nvPr userDrawn="1"/>
        </p:nvSpPr>
        <p:spPr bwMode="gray">
          <a:xfrm>
            <a:off x="8305800" y="6553200"/>
            <a:ext cx="365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83BFA8F-D8EB-4CF6-A911-395AB75889F9}" type="slidenum">
              <a:rPr lang="en-US" altLang="en-US" sz="700">
                <a:solidFill>
                  <a:srgbClr val="000000"/>
                </a:solidFill>
              </a:rPr>
              <a:pPr algn="r" eaLnBrk="1" hangingPunct="1"/>
              <a:t>‹#›</a:t>
            </a:fld>
            <a:endParaRPr lang="en-US" altLang="en-US" sz="700">
              <a:solidFill>
                <a:srgbClr val="000000"/>
              </a:solidFill>
            </a:endParaRPr>
          </a:p>
        </p:txBody>
      </p:sp>
      <p:sp>
        <p:nvSpPr>
          <p:cNvPr id="2058" name="TextBox 13"/>
          <p:cNvSpPr txBox="1">
            <a:spLocks noChangeArrowheads="1"/>
          </p:cNvSpPr>
          <p:nvPr userDrawn="1"/>
        </p:nvSpPr>
        <p:spPr bwMode="auto">
          <a:xfrm>
            <a:off x="2057400" y="6508750"/>
            <a:ext cx="5029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800">
              <a:solidFill>
                <a:srgbClr val="000000"/>
              </a:solidFill>
            </a:endParaRPr>
          </a:p>
        </p:txBody>
      </p:sp>
      <p:sp>
        <p:nvSpPr>
          <p:cNvPr id="2059" name="Rectangle 15"/>
          <p:cNvSpPr>
            <a:spLocks noChangeArrowheads="1"/>
          </p:cNvSpPr>
          <p:nvPr userDrawn="1"/>
        </p:nvSpPr>
        <p:spPr bwMode="auto">
          <a:xfrm>
            <a:off x="2286000" y="647700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a:solidFill>
                  <a:srgbClr val="777777"/>
                </a:solidFill>
              </a:rPr>
              <a:t>For Professional Client Use Only – Not for Distribution to Retail Clients</a:t>
            </a:r>
            <a:endParaRPr lang="en-GB" altLang="en-US" sz="1000">
              <a:solidFill>
                <a:srgbClr val="777777"/>
              </a:solidFill>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55" r:id="rId3"/>
    <p:sldLayoutId id="2147483756" r:id="rId4"/>
    <p:sldLayoutId id="2147483757" r:id="rId5"/>
    <p:sldLayoutId id="2147483758" r:id="rId6"/>
    <p:sldLayoutId id="2147483759" r:id="rId7"/>
    <p:sldLayoutId id="2147483760" r:id="rId8"/>
    <p:sldLayoutId id="2147483769" r:id="rId9"/>
    <p:sldLayoutId id="2147483770" r:id="rId10"/>
    <p:sldLayoutId id="2147483761" r:id="rId11"/>
    <p:sldLayoutId id="2147483762" r:id="rId12"/>
  </p:sldLayoutIdLst>
  <p:timing>
    <p:tnLst>
      <p:par>
        <p:cTn id="1" dur="indefinite" restart="never" nodeType="tmRoot"/>
      </p:par>
    </p:tnLst>
  </p:timing>
  <p:hf hdr="0"/>
  <p:txStyles>
    <p:titleStyle>
      <a:lvl1pPr algn="l" rtl="0" fontAlgn="base">
        <a:spcBef>
          <a:spcPct val="0"/>
        </a:spcBef>
        <a:spcAft>
          <a:spcPct val="0"/>
        </a:spcAft>
        <a:defRPr sz="2400" kern="12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pitchFamily="34" charset="0"/>
        </a:defRPr>
      </a:lvl2pPr>
      <a:lvl3pPr algn="l" rtl="0" fontAlgn="base">
        <a:spcBef>
          <a:spcPct val="0"/>
        </a:spcBef>
        <a:spcAft>
          <a:spcPct val="0"/>
        </a:spcAft>
        <a:defRPr sz="2400">
          <a:solidFill>
            <a:schemeClr val="tx1"/>
          </a:solidFill>
          <a:latin typeface="Arial" pitchFamily="34" charset="0"/>
        </a:defRPr>
      </a:lvl3pPr>
      <a:lvl4pPr algn="l" rtl="0" fontAlgn="base">
        <a:spcBef>
          <a:spcPct val="0"/>
        </a:spcBef>
        <a:spcAft>
          <a:spcPct val="0"/>
        </a:spcAft>
        <a:defRPr sz="2400">
          <a:solidFill>
            <a:schemeClr val="tx1"/>
          </a:solidFill>
          <a:latin typeface="Arial" pitchFamily="34" charset="0"/>
        </a:defRPr>
      </a:lvl4pPr>
      <a:lvl5pPr algn="l" rtl="0" fontAlgn="base">
        <a:spcBef>
          <a:spcPct val="0"/>
        </a:spcBef>
        <a:spcAft>
          <a:spcPct val="0"/>
        </a:spcAft>
        <a:defRPr sz="2400">
          <a:solidFill>
            <a:schemeClr val="tx1"/>
          </a:solidFill>
          <a:latin typeface="Arial" pitchFamily="34" charset="0"/>
        </a:defRPr>
      </a:lvl5pPr>
      <a:lvl6pPr marL="457200" algn="l" rtl="0" fontAlgn="base">
        <a:spcBef>
          <a:spcPct val="0"/>
        </a:spcBef>
        <a:spcAft>
          <a:spcPct val="0"/>
        </a:spcAft>
        <a:defRPr sz="2400">
          <a:solidFill>
            <a:schemeClr val="tx1"/>
          </a:solidFill>
          <a:latin typeface="Arial" pitchFamily="34" charset="0"/>
        </a:defRPr>
      </a:lvl6pPr>
      <a:lvl7pPr marL="914400" algn="l" rtl="0" fontAlgn="base">
        <a:spcBef>
          <a:spcPct val="0"/>
        </a:spcBef>
        <a:spcAft>
          <a:spcPct val="0"/>
        </a:spcAft>
        <a:defRPr sz="2400">
          <a:solidFill>
            <a:schemeClr val="tx1"/>
          </a:solidFill>
          <a:latin typeface="Arial" pitchFamily="34" charset="0"/>
        </a:defRPr>
      </a:lvl7pPr>
      <a:lvl8pPr marL="1371600" algn="l" rtl="0" fontAlgn="base">
        <a:spcBef>
          <a:spcPct val="0"/>
        </a:spcBef>
        <a:spcAft>
          <a:spcPct val="0"/>
        </a:spcAft>
        <a:defRPr sz="2400">
          <a:solidFill>
            <a:schemeClr val="tx1"/>
          </a:solidFill>
          <a:latin typeface="Arial" pitchFamily="34" charset="0"/>
        </a:defRPr>
      </a:lvl8pPr>
      <a:lvl9pPr marL="1828800" algn="l" rtl="0" fontAlgn="base">
        <a:spcBef>
          <a:spcPct val="0"/>
        </a:spcBef>
        <a:spcAft>
          <a:spcPct val="0"/>
        </a:spcAft>
        <a:defRPr sz="2400">
          <a:solidFill>
            <a:schemeClr val="tx1"/>
          </a:solidFill>
          <a:latin typeface="Arial" pitchFamily="34" charset="0"/>
        </a:defRPr>
      </a:lvl9pPr>
    </p:titleStyle>
    <p:bodyStyle>
      <a:lvl1pPr algn="l" rtl="0" fontAlgn="base">
        <a:spcBef>
          <a:spcPts val="600"/>
        </a:spcBef>
        <a:spcAft>
          <a:spcPts val="600"/>
        </a:spcAft>
        <a:defRPr sz="1600" b="1" kern="1200">
          <a:solidFill>
            <a:schemeClr val="tx1"/>
          </a:solidFill>
          <a:latin typeface="+mn-lt"/>
          <a:ea typeface="+mn-ea"/>
          <a:cs typeface="+mn-cs"/>
        </a:defRPr>
      </a:lvl1pPr>
      <a:lvl2pPr marL="171450" indent="-171450" algn="l" rtl="0" fontAlgn="base">
        <a:spcBef>
          <a:spcPct val="0"/>
        </a:spcBef>
        <a:spcAft>
          <a:spcPts val="600"/>
        </a:spcAft>
        <a:buSzPct val="120000"/>
        <a:buFont typeface="Arial" pitchFamily="34" charset="0"/>
        <a:buChar char="•"/>
        <a:defRPr sz="1400" kern="1200">
          <a:solidFill>
            <a:schemeClr val="tx1"/>
          </a:solidFill>
          <a:latin typeface="+mn-lt"/>
          <a:ea typeface="+mn-ea"/>
          <a:cs typeface="+mn-cs"/>
        </a:defRPr>
      </a:lvl2pPr>
      <a:lvl3pPr marL="344488" indent="-171450" algn="l" rtl="0" fontAlgn="base">
        <a:spcBef>
          <a:spcPct val="0"/>
        </a:spcBef>
        <a:spcAft>
          <a:spcPts val="600"/>
        </a:spcAft>
        <a:buSzPct val="100000"/>
        <a:buFont typeface="Arial" pitchFamily="34" charset="0"/>
        <a:buChar char="–"/>
        <a:defRPr sz="1200" kern="1200">
          <a:solidFill>
            <a:schemeClr val="tx1"/>
          </a:solidFill>
          <a:latin typeface="+mn-lt"/>
          <a:ea typeface="+mn-ea"/>
          <a:cs typeface="+mn-cs"/>
        </a:defRPr>
      </a:lvl3pPr>
      <a:lvl4pPr marL="515938" indent="-171450" algn="l" rtl="0" fontAlgn="base">
        <a:spcBef>
          <a:spcPct val="0"/>
        </a:spcBef>
        <a:spcAft>
          <a:spcPts val="600"/>
        </a:spcAft>
        <a:buFont typeface="Arial" pitchFamily="34" charset="0"/>
        <a:buChar char="•"/>
        <a:defRPr sz="1100" kern="1200">
          <a:solidFill>
            <a:schemeClr val="tx1"/>
          </a:solidFill>
          <a:latin typeface="+mn-lt"/>
          <a:ea typeface="+mn-ea"/>
          <a:cs typeface="+mn-cs"/>
        </a:defRPr>
      </a:lvl4pPr>
      <a:lvl5pPr marL="688975" indent="-176213" algn="l" rtl="0" fontAlgn="base">
        <a:spcBef>
          <a:spcPct val="0"/>
        </a:spcBef>
        <a:spcAft>
          <a:spcPts val="600"/>
        </a:spcAft>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eaLnBrk="0" hangingPunct="0">
              <a:defRPr/>
            </a:pPr>
            <a:endParaRPr lang="en-GB" dirty="0">
              <a:solidFill>
                <a:srgbClr val="000000"/>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lgn="ctr" eaLnBrk="0" hangingPunct="0">
              <a:defRPr/>
            </a:pPr>
            <a:endParaRPr lang="en-GB" dirty="0">
              <a:solidFill>
                <a:srgbClr val="000000"/>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defRPr/>
            </a:pPr>
            <a:fld id="{A5921B40-2AAB-4008-8235-418577F26A73}" type="slidenum">
              <a:rPr lang="en-GB">
                <a:solidFill>
                  <a:srgbClr val="000000"/>
                </a:solidFill>
                <a:cs typeface="+mn-cs"/>
              </a:rPr>
              <a:pPr eaLnBrk="0" hangingPunct="0">
                <a:defRPr/>
              </a:pPr>
              <a:t>‹#›</a:t>
            </a:fld>
            <a:endParaRPr lang="en-GB" dirty="0">
              <a:solidFill>
                <a:srgbClr val="000000"/>
              </a:solidFill>
              <a:cs typeface="+mn-cs"/>
            </a:endParaRPr>
          </a:p>
        </p:txBody>
      </p:sp>
    </p:spTree>
    <p:extLst>
      <p:ext uri="{BB962C8B-B14F-4D97-AF65-F5344CB8AC3E}">
        <p14:creationId xmlns:p14="http://schemas.microsoft.com/office/powerpoint/2010/main" val="111568922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2.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4.jpeg"/><Relationship Id="rId4" Type="http://schemas.openxmlformats.org/officeDocument/2006/relationships/diagramLayout" Target="../diagrams/layout3.xm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0.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EDC82B7-CC6A-4CB8-BA0A-1B72BD8D5B41}" type="slidenum">
              <a:rPr lang="en-GB">
                <a:solidFill>
                  <a:srgbClr val="000000"/>
                </a:solidFill>
              </a:rPr>
              <a:pPr>
                <a:defRPr/>
              </a:pPr>
              <a:t>1</a:t>
            </a:fld>
            <a:endParaRPr lang="en-GB" dirty="0">
              <a:solidFill>
                <a:srgbClr val="000000"/>
              </a:solidFill>
            </a:endParaRPr>
          </a:p>
        </p:txBody>
      </p:sp>
      <p:sp>
        <p:nvSpPr>
          <p:cNvPr id="3075" name="Rectangle 2"/>
          <p:cNvSpPr>
            <a:spLocks noGrp="1" noChangeArrowheads="1"/>
          </p:cNvSpPr>
          <p:nvPr>
            <p:ph type="ctrTitle"/>
          </p:nvPr>
        </p:nvSpPr>
        <p:spPr>
          <a:xfrm>
            <a:off x="685800" y="2286000"/>
            <a:ext cx="7772400" cy="1143000"/>
          </a:xfrm>
        </p:spPr>
        <p:txBody>
          <a:bodyPr/>
          <a:lstStyle/>
          <a:p>
            <a:r>
              <a:rPr lang="en-GB" altLang="en-US" dirty="0" smtClean="0">
                <a:latin typeface="Arial" charset="0"/>
              </a:rPr>
              <a:t>Contributory Pension Scheme</a:t>
            </a:r>
          </a:p>
        </p:txBody>
      </p:sp>
      <p:sp>
        <p:nvSpPr>
          <p:cNvPr id="3076" name="Rectangle 3"/>
          <p:cNvSpPr>
            <a:spLocks noGrp="1" noChangeArrowheads="1"/>
          </p:cNvSpPr>
          <p:nvPr>
            <p:ph type="subTitle" idx="1"/>
          </p:nvPr>
        </p:nvSpPr>
        <p:spPr/>
        <p:txBody>
          <a:bodyPr/>
          <a:lstStyle/>
          <a:p>
            <a:r>
              <a:rPr lang="en-GB" altLang="en-US" sz="2800" dirty="0" smtClean="0">
                <a:latin typeface="Arial" charset="0"/>
              </a:rPr>
              <a:t>Members’ Meeting</a:t>
            </a:r>
          </a:p>
          <a:p>
            <a:endParaRPr lang="en-GB" altLang="en-US" sz="2800" dirty="0" smtClean="0">
              <a:latin typeface="Arial" charset="0"/>
            </a:endParaRPr>
          </a:p>
          <a:p>
            <a:r>
              <a:rPr lang="en-GB" altLang="en-US" sz="2800" dirty="0" smtClean="0">
                <a:latin typeface="Arial" charset="0"/>
              </a:rPr>
              <a:t>6 March 2016</a:t>
            </a:r>
          </a:p>
          <a:p>
            <a:pPr algn="r"/>
            <a:endParaRPr lang="en-GB" altLang="en-US" dirty="0" smtClean="0">
              <a:latin typeface="Arial" charset="0"/>
            </a:endParaRPr>
          </a:p>
        </p:txBody>
      </p:sp>
    </p:spTree>
    <p:extLst>
      <p:ext uri="{BB962C8B-B14F-4D97-AF65-F5344CB8AC3E}">
        <p14:creationId xmlns:p14="http://schemas.microsoft.com/office/powerpoint/2010/main" val="278308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50" y="1485900"/>
            <a:ext cx="72390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152" y="1606103"/>
            <a:ext cx="2427586" cy="36457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bwMode="auto">
          <a:xfrm>
            <a:off x="5954664" y="3633906"/>
            <a:ext cx="2698562" cy="1497787"/>
          </a:xfrm>
          <a:prstGeom prst="ellipse">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EF2A22"/>
              </a:solidFill>
              <a:effectLst/>
              <a:latin typeface="Arial" pitchFamily="-106" charset="0"/>
              <a:ea typeface="ＭＳ Ｐゴシック" pitchFamily="-106" charset="-128"/>
              <a:cs typeface="ＭＳ Ｐゴシック" pitchFamily="-106" charset="-128"/>
            </a:endParaRPr>
          </a:p>
        </p:txBody>
      </p:sp>
      <p:sp>
        <p:nvSpPr>
          <p:cNvPr id="8" name="TextBox 7"/>
          <p:cNvSpPr txBox="1"/>
          <p:nvPr/>
        </p:nvSpPr>
        <p:spPr>
          <a:xfrm>
            <a:off x="700336" y="1032103"/>
            <a:ext cx="5781945" cy="369332"/>
          </a:xfrm>
          <a:prstGeom prst="rect">
            <a:avLst/>
          </a:prstGeom>
          <a:noFill/>
        </p:spPr>
        <p:txBody>
          <a:bodyPr wrap="square" rtlCol="0">
            <a:spAutoFit/>
          </a:bodyPr>
          <a:lstStyle/>
          <a:p>
            <a:r>
              <a:rPr lang="en-GB" sz="1800" dirty="0" smtClean="0">
                <a:solidFill>
                  <a:schemeClr val="tx1"/>
                </a:solidFill>
              </a:rPr>
              <a:t>Annual Benefit Statement  - Members joined Pre 2013</a:t>
            </a:r>
            <a:endParaRPr lang="en-GB" sz="1800" dirty="0">
              <a:solidFill>
                <a:schemeClr val="tx1"/>
              </a:solidFill>
            </a:endParaRPr>
          </a:p>
        </p:txBody>
      </p:sp>
    </p:spTree>
    <p:custDataLst>
      <p:tags r:id="rId1"/>
    </p:custDataLst>
    <p:extLst>
      <p:ext uri="{BB962C8B-B14F-4D97-AF65-F5344CB8AC3E}">
        <p14:creationId xmlns:p14="http://schemas.microsoft.com/office/powerpoint/2010/main" val="1324669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7" y="1591078"/>
            <a:ext cx="6933775" cy="419408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5509" y="1436475"/>
            <a:ext cx="3106958" cy="41773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bwMode="auto">
          <a:xfrm>
            <a:off x="6201624" y="2245259"/>
            <a:ext cx="2698562" cy="2136617"/>
          </a:xfrm>
          <a:prstGeom prst="ellipse">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EF2A22"/>
              </a:solidFill>
              <a:effectLst/>
              <a:latin typeface="Arial" pitchFamily="-106" charset="0"/>
              <a:ea typeface="ＭＳ Ｐゴシック" pitchFamily="-106" charset="-128"/>
              <a:cs typeface="ＭＳ Ｐゴシック" pitchFamily="-106" charset="-128"/>
            </a:endParaRPr>
          </a:p>
        </p:txBody>
      </p:sp>
      <p:sp>
        <p:nvSpPr>
          <p:cNvPr id="6" name="TextBox 5"/>
          <p:cNvSpPr txBox="1"/>
          <p:nvPr/>
        </p:nvSpPr>
        <p:spPr>
          <a:xfrm>
            <a:off x="700336" y="1032103"/>
            <a:ext cx="5781945" cy="369332"/>
          </a:xfrm>
          <a:prstGeom prst="rect">
            <a:avLst/>
          </a:prstGeom>
          <a:noFill/>
        </p:spPr>
        <p:txBody>
          <a:bodyPr wrap="square" rtlCol="0">
            <a:spAutoFit/>
          </a:bodyPr>
          <a:lstStyle/>
          <a:p>
            <a:r>
              <a:rPr lang="en-GB" sz="1800" dirty="0" smtClean="0">
                <a:solidFill>
                  <a:schemeClr val="tx1"/>
                </a:solidFill>
              </a:rPr>
              <a:t>Annual Benefit Statement  - Members joined Post 2013</a:t>
            </a:r>
            <a:endParaRPr lang="en-GB" sz="1800" dirty="0">
              <a:solidFill>
                <a:schemeClr val="tx1"/>
              </a:solidFill>
            </a:endParaRPr>
          </a:p>
        </p:txBody>
      </p:sp>
    </p:spTree>
    <p:custDataLst>
      <p:tags r:id="rId1"/>
    </p:custDataLst>
    <p:extLst>
      <p:ext uri="{BB962C8B-B14F-4D97-AF65-F5344CB8AC3E}">
        <p14:creationId xmlns:p14="http://schemas.microsoft.com/office/powerpoint/2010/main" val="3848187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83" y="1475714"/>
            <a:ext cx="1831114" cy="2599879"/>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65" y="1475714"/>
            <a:ext cx="1847925" cy="25998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672" y="1475714"/>
            <a:ext cx="1841455" cy="25998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213" y="1475714"/>
            <a:ext cx="1842338" cy="25998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83" y="1475715"/>
            <a:ext cx="1831114" cy="2599879"/>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65" y="1475715"/>
            <a:ext cx="1847925" cy="25998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672" y="1475715"/>
            <a:ext cx="1841455" cy="25998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213" y="1475715"/>
            <a:ext cx="1842338" cy="25998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709389" y="4390939"/>
            <a:ext cx="5781945" cy="923330"/>
          </a:xfrm>
          <a:prstGeom prst="rect">
            <a:avLst/>
          </a:prstGeom>
          <a:noFill/>
        </p:spPr>
        <p:txBody>
          <a:bodyPr wrap="square" rtlCol="0">
            <a:spAutoFit/>
          </a:bodyPr>
          <a:lstStyle/>
          <a:p>
            <a:r>
              <a:rPr lang="en-GB" sz="1800" dirty="0">
                <a:solidFill>
                  <a:schemeClr val="tx1"/>
                </a:solidFill>
              </a:rPr>
              <a:t>CPS Guides and </a:t>
            </a:r>
            <a:r>
              <a:rPr lang="en-GB" sz="1800" dirty="0" smtClean="0">
                <a:solidFill>
                  <a:schemeClr val="tx1"/>
                </a:solidFill>
              </a:rPr>
              <a:t>Factsheets</a:t>
            </a:r>
          </a:p>
          <a:p>
            <a:endParaRPr lang="en-GB" sz="1800" dirty="0">
              <a:solidFill>
                <a:schemeClr val="tx1"/>
              </a:solidFill>
            </a:endParaRPr>
          </a:p>
          <a:p>
            <a:r>
              <a:rPr lang="en-GB" sz="1800" dirty="0" smtClean="0">
                <a:solidFill>
                  <a:schemeClr val="tx1"/>
                </a:solidFill>
              </a:rPr>
              <a:t>www.pensions.admin.cam.ac.uk</a:t>
            </a:r>
            <a:endParaRPr lang="en-GB" sz="1800" dirty="0">
              <a:solidFill>
                <a:schemeClr val="tx1"/>
              </a:solidFill>
            </a:endParaRPr>
          </a:p>
        </p:txBody>
      </p:sp>
    </p:spTree>
    <p:extLst>
      <p:ext uri="{BB962C8B-B14F-4D97-AF65-F5344CB8AC3E}">
        <p14:creationId xmlns:p14="http://schemas.microsoft.com/office/powerpoint/2010/main" val="409843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	List of detailed</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factsheets available from the Pensions Office or website</a:t>
            </a:r>
            <a:endPar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8" name="Rectangle 3"/>
          <p:cNvSpPr txBox="1">
            <a:spLocks noChangeArrowheads="1"/>
          </p:cNvSpPr>
          <p:nvPr/>
        </p:nvSpPr>
        <p:spPr>
          <a:xfrm>
            <a:off x="3332075" y="1192332"/>
            <a:ext cx="5135520" cy="4669849"/>
          </a:xfrm>
          <a:prstGeom prst="rect">
            <a:avLst/>
          </a:prstGeom>
          <a:solidFill>
            <a:schemeClr val="accent6">
              <a:lumMod val="60000"/>
              <a:lumOff val="40000"/>
            </a:schemeClr>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p>
          <a:p>
            <a:pPr marL="266400"/>
            <a:r>
              <a:rPr lang="en-GB" sz="1200" dirty="0" smtClean="0">
                <a:solidFill>
                  <a:schemeClr val="bg1"/>
                </a:solidFill>
                <a:latin typeface="Calibri" pitchFamily="34" charset="0"/>
                <a:cs typeface="Calibri" pitchFamily="34" charset="0"/>
              </a:rPr>
              <a:t>1. Eligibility</a:t>
            </a:r>
          </a:p>
          <a:p>
            <a:pPr marL="266400"/>
            <a:r>
              <a:rPr lang="en-GB" sz="1200" dirty="0" smtClean="0">
                <a:solidFill>
                  <a:schemeClr val="bg1"/>
                </a:solidFill>
                <a:latin typeface="Calibri" pitchFamily="34" charset="0"/>
                <a:cs typeface="Calibri" pitchFamily="34" charset="0"/>
              </a:rPr>
              <a:t>2. Retirement benefits</a:t>
            </a:r>
          </a:p>
          <a:p>
            <a:pPr marL="266400"/>
            <a:r>
              <a:rPr lang="en-GB" sz="1200" dirty="0" smtClean="0">
                <a:solidFill>
                  <a:schemeClr val="bg1"/>
                </a:solidFill>
                <a:latin typeface="Calibri" pitchFamily="34" charset="0"/>
                <a:cs typeface="Calibri" pitchFamily="34" charset="0"/>
              </a:rPr>
              <a:t>3. Defined contribution basics</a:t>
            </a:r>
          </a:p>
          <a:p>
            <a:pPr marL="266400"/>
            <a:r>
              <a:rPr lang="en-GB" sz="1200" dirty="0" smtClean="0">
                <a:solidFill>
                  <a:schemeClr val="bg1"/>
                </a:solidFill>
                <a:latin typeface="Calibri" pitchFamily="34" charset="0"/>
                <a:cs typeface="Calibri" pitchFamily="34" charset="0"/>
              </a:rPr>
              <a:t>4. Defined contribution provider</a:t>
            </a:r>
          </a:p>
          <a:p>
            <a:pPr marL="266400"/>
            <a:r>
              <a:rPr lang="en-GB" sz="1200" dirty="0" smtClean="0">
                <a:solidFill>
                  <a:schemeClr val="bg1"/>
                </a:solidFill>
                <a:latin typeface="Calibri" pitchFamily="34" charset="0"/>
                <a:cs typeface="Calibri" pitchFamily="34" charset="0"/>
              </a:rPr>
              <a:t>5. Defined contribution fund factsheets</a:t>
            </a:r>
          </a:p>
          <a:p>
            <a:pPr marL="266400"/>
            <a:r>
              <a:rPr lang="en-GB" sz="1200" dirty="0" smtClean="0">
                <a:solidFill>
                  <a:schemeClr val="bg1"/>
                </a:solidFill>
                <a:latin typeface="Calibri" pitchFamily="34" charset="0"/>
                <a:cs typeface="Calibri" pitchFamily="34" charset="0"/>
              </a:rPr>
              <a:t>6. Defined contribution investment guide</a:t>
            </a:r>
          </a:p>
          <a:p>
            <a:pPr marL="266400"/>
            <a:r>
              <a:rPr lang="en-GB" sz="1200" dirty="0" smtClean="0">
                <a:solidFill>
                  <a:schemeClr val="bg1"/>
                </a:solidFill>
                <a:latin typeface="Calibri" pitchFamily="34" charset="0"/>
                <a:cs typeface="Calibri" pitchFamily="34" charset="0"/>
              </a:rPr>
              <a:t>7. Defined contribution retirement guide</a:t>
            </a:r>
          </a:p>
          <a:p>
            <a:pPr marL="266400"/>
            <a:r>
              <a:rPr lang="en-GB" sz="1200" dirty="0" smtClean="0">
                <a:solidFill>
                  <a:schemeClr val="bg1"/>
                </a:solidFill>
                <a:latin typeface="Calibri" pitchFamily="34" charset="0"/>
                <a:cs typeface="Calibri" pitchFamily="34" charset="0"/>
              </a:rPr>
              <a:t>8. Contributions</a:t>
            </a:r>
          </a:p>
          <a:p>
            <a:pPr marL="266400"/>
            <a:r>
              <a:rPr lang="en-GB" sz="1200" dirty="0" smtClean="0">
                <a:solidFill>
                  <a:schemeClr val="bg1"/>
                </a:solidFill>
                <a:latin typeface="Calibri" pitchFamily="34" charset="0"/>
                <a:cs typeface="Calibri" pitchFamily="34" charset="0"/>
              </a:rPr>
              <a:t>9. Salary sacrifice</a:t>
            </a:r>
          </a:p>
          <a:p>
            <a:pPr marL="266400"/>
            <a:r>
              <a:rPr lang="en-GB" sz="1200" dirty="0" smtClean="0">
                <a:solidFill>
                  <a:schemeClr val="bg1"/>
                </a:solidFill>
                <a:latin typeface="Calibri" pitchFamily="34" charset="0"/>
                <a:cs typeface="Calibri" pitchFamily="34" charset="0"/>
              </a:rPr>
              <a:t>10. Additional Voluntary Contributions</a:t>
            </a:r>
          </a:p>
          <a:p>
            <a:pPr marL="266400"/>
            <a:r>
              <a:rPr lang="en-GB" sz="1200" dirty="0" smtClean="0">
                <a:solidFill>
                  <a:schemeClr val="bg1"/>
                </a:solidFill>
                <a:latin typeface="Calibri" pitchFamily="34" charset="0"/>
                <a:cs typeface="Calibri" pitchFamily="34" charset="0"/>
              </a:rPr>
              <a:t>11. Early retirement</a:t>
            </a:r>
          </a:p>
          <a:p>
            <a:pPr marL="266400"/>
            <a:r>
              <a:rPr lang="en-GB" sz="1200" dirty="0" smtClean="0">
                <a:solidFill>
                  <a:schemeClr val="bg1"/>
                </a:solidFill>
                <a:latin typeface="Calibri" pitchFamily="34" charset="0"/>
                <a:cs typeface="Calibri" pitchFamily="34" charset="0"/>
              </a:rPr>
              <a:t>12. Late retirement</a:t>
            </a:r>
          </a:p>
          <a:p>
            <a:pPr marL="266400"/>
            <a:r>
              <a:rPr lang="en-GB" sz="1200" dirty="0" smtClean="0">
                <a:solidFill>
                  <a:schemeClr val="bg1"/>
                </a:solidFill>
                <a:latin typeface="Calibri" pitchFamily="34" charset="0"/>
                <a:cs typeface="Calibri" pitchFamily="34" charset="0"/>
              </a:rPr>
              <a:t>13. Pension increases	</a:t>
            </a:r>
          </a:p>
          <a:p>
            <a:pPr marL="266400"/>
            <a:r>
              <a:rPr lang="en-GB" sz="1200" dirty="0" smtClean="0">
                <a:solidFill>
                  <a:schemeClr val="bg1"/>
                </a:solidFill>
                <a:latin typeface="Calibri" pitchFamily="34" charset="0"/>
                <a:cs typeface="Calibri" pitchFamily="34" charset="0"/>
              </a:rPr>
              <a:t>14. Death benefits</a:t>
            </a:r>
          </a:p>
          <a:p>
            <a:pPr marL="266400"/>
            <a:r>
              <a:rPr lang="en-GB" sz="1200" dirty="0" smtClean="0">
                <a:solidFill>
                  <a:schemeClr val="bg1"/>
                </a:solidFill>
                <a:latin typeface="Calibri" pitchFamily="34" charset="0"/>
                <a:cs typeface="Calibri" pitchFamily="34" charset="0"/>
              </a:rPr>
              <a:t>15. Leaving service benefits</a:t>
            </a:r>
          </a:p>
          <a:p>
            <a:pPr marL="266400"/>
            <a:r>
              <a:rPr lang="en-GB" sz="1200" dirty="0" smtClean="0">
                <a:solidFill>
                  <a:schemeClr val="bg1"/>
                </a:solidFill>
                <a:latin typeface="Calibri" pitchFamily="34" charset="0"/>
                <a:cs typeface="Calibri" pitchFamily="34" charset="0"/>
              </a:rPr>
              <a:t>16. Ill health benefits	</a:t>
            </a:r>
          </a:p>
          <a:p>
            <a:pPr marL="266400"/>
            <a:r>
              <a:rPr lang="en-GB" sz="1200" dirty="0" smtClean="0">
                <a:solidFill>
                  <a:schemeClr val="bg1"/>
                </a:solidFill>
                <a:latin typeface="Calibri" pitchFamily="34" charset="0"/>
                <a:cs typeface="Calibri" pitchFamily="34" charset="0"/>
              </a:rPr>
              <a:t>17. Transfers</a:t>
            </a:r>
          </a:p>
          <a:p>
            <a:pPr marL="266400"/>
            <a:r>
              <a:rPr lang="en-GB" sz="1200" dirty="0" smtClean="0">
                <a:solidFill>
                  <a:schemeClr val="bg1"/>
                </a:solidFill>
                <a:latin typeface="Calibri" pitchFamily="34" charset="0"/>
                <a:cs typeface="Calibri" pitchFamily="34" charset="0"/>
              </a:rPr>
              <a:t>18. Divorce</a:t>
            </a:r>
          </a:p>
          <a:p>
            <a:pPr marL="266400"/>
            <a:r>
              <a:rPr lang="en-GB" sz="1200" dirty="0" smtClean="0">
                <a:solidFill>
                  <a:schemeClr val="bg1"/>
                </a:solidFill>
                <a:latin typeface="Calibri" pitchFamily="34" charset="0"/>
                <a:cs typeface="Calibri" pitchFamily="34" charset="0"/>
              </a:rPr>
              <a:t>19. State benefits</a:t>
            </a:r>
          </a:p>
          <a:p>
            <a:pPr marL="266400"/>
            <a:r>
              <a:rPr lang="en-GB" sz="1200" dirty="0" smtClean="0">
                <a:solidFill>
                  <a:schemeClr val="bg1"/>
                </a:solidFill>
                <a:latin typeface="Calibri" pitchFamily="34" charset="0"/>
                <a:cs typeface="Calibri" pitchFamily="34" charset="0"/>
              </a:rPr>
              <a:t>20. Disputes and complaints</a:t>
            </a:r>
          </a:p>
          <a:p>
            <a:pPr marL="266400"/>
            <a:r>
              <a:rPr lang="en-GB" sz="1200" dirty="0" smtClean="0">
                <a:solidFill>
                  <a:schemeClr val="bg1"/>
                </a:solidFill>
                <a:latin typeface="Calibri" pitchFamily="34" charset="0"/>
                <a:cs typeface="Calibri" pitchFamily="34"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6" name="Picture 2"/>
          <p:cNvPicPr>
            <a:picLocks noChangeAspect="1" noChangeArrowheads="1"/>
          </p:cNvPicPr>
          <p:nvPr/>
        </p:nvPicPr>
        <p:blipFill>
          <a:blip r:embed="rId2" cstate="email"/>
          <a:srcRect t="-628"/>
          <a:stretch>
            <a:fillRect/>
          </a:stretch>
        </p:blipFill>
        <p:spPr bwMode="auto">
          <a:xfrm>
            <a:off x="739197" y="3546191"/>
            <a:ext cx="2521527" cy="2382982"/>
          </a:xfrm>
          <a:prstGeom prst="rect">
            <a:avLst/>
          </a:prstGeom>
          <a:noFill/>
          <a:ln w="9525">
            <a:noFill/>
            <a:miter lim="800000"/>
            <a:headEnd/>
            <a:tailEnd/>
          </a:ln>
          <a:effectLst/>
        </p:spPr>
      </p:pic>
    </p:spTree>
    <p:extLst>
      <p:ext uri="{BB962C8B-B14F-4D97-AF65-F5344CB8AC3E}">
        <p14:creationId xmlns:p14="http://schemas.microsoft.com/office/powerpoint/2010/main" val="1117815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EDC82B7-CC6A-4CB8-BA0A-1B72BD8D5B41}" type="slidenum">
              <a:rPr lang="en-GB">
                <a:solidFill>
                  <a:srgbClr val="000000"/>
                </a:solidFill>
              </a:rPr>
              <a:pPr>
                <a:defRPr/>
              </a:pPr>
              <a:t>14</a:t>
            </a:fld>
            <a:endParaRPr lang="en-GB" dirty="0">
              <a:solidFill>
                <a:srgbClr val="000000"/>
              </a:solidFill>
            </a:endParaRPr>
          </a:p>
        </p:txBody>
      </p:sp>
      <p:sp>
        <p:nvSpPr>
          <p:cNvPr id="3075" name="Rectangle 2"/>
          <p:cNvSpPr>
            <a:spLocks noGrp="1" noChangeArrowheads="1"/>
          </p:cNvSpPr>
          <p:nvPr>
            <p:ph type="ctrTitle"/>
          </p:nvPr>
        </p:nvSpPr>
        <p:spPr>
          <a:xfrm>
            <a:off x="685800" y="2286000"/>
            <a:ext cx="7772400" cy="1143000"/>
          </a:xfrm>
        </p:spPr>
        <p:txBody>
          <a:bodyPr/>
          <a:lstStyle/>
          <a:p>
            <a:r>
              <a:rPr lang="en-GB" altLang="en-US" dirty="0" smtClean="0">
                <a:latin typeface="Arial" charset="0"/>
              </a:rPr>
              <a:t>Any Questions?</a:t>
            </a:r>
          </a:p>
        </p:txBody>
      </p:sp>
    </p:spTree>
    <p:extLst>
      <p:ext uri="{BB962C8B-B14F-4D97-AF65-F5344CB8AC3E}">
        <p14:creationId xmlns:p14="http://schemas.microsoft.com/office/powerpoint/2010/main" val="96504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207220" y="5723979"/>
            <a:ext cx="4826000" cy="441325"/>
          </a:xfrm>
        </p:spPr>
        <p:txBody>
          <a:bodyPr/>
          <a:lstStyle/>
          <a:p>
            <a:pPr eaLnBrk="1" hangingPunct="1"/>
            <a:r>
              <a:rPr lang="en-GB" altLang="en-US" dirty="0"/>
              <a:t>Cambridge University Assistants’ </a:t>
            </a:r>
            <a:r>
              <a:rPr lang="en-GB" altLang="en-US" dirty="0" smtClean="0"/>
              <a:t/>
            </a:r>
            <a:br>
              <a:rPr lang="en-GB" altLang="en-US" dirty="0" smtClean="0"/>
            </a:br>
            <a:r>
              <a:rPr lang="en-GB" altLang="en-US" dirty="0" smtClean="0"/>
              <a:t>Defined </a:t>
            </a:r>
            <a:r>
              <a:rPr lang="en-GB" altLang="en-US" dirty="0"/>
              <a:t>Contribution Pension </a:t>
            </a:r>
            <a:r>
              <a:rPr lang="en-GB" altLang="en-US" dirty="0" smtClean="0"/>
              <a:t>Scheme - the </a:t>
            </a:r>
            <a:r>
              <a:rPr lang="en-GB" altLang="en-US" dirty="0"/>
              <a:t>SEI Master Trust</a:t>
            </a:r>
            <a:endParaRPr lang="en-US" altLang="en-US" dirty="0" smtClean="0"/>
          </a:p>
        </p:txBody>
      </p:sp>
      <p:sp>
        <p:nvSpPr>
          <p:cNvPr id="11267" name="Subtitle 4"/>
          <p:cNvSpPr txBox="1">
            <a:spLocks/>
          </p:cNvSpPr>
          <p:nvPr/>
        </p:nvSpPr>
        <p:spPr bwMode="gray">
          <a:xfrm>
            <a:off x="218550" y="6165305"/>
            <a:ext cx="5105400" cy="66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spcAft>
                <a:spcPts val="600"/>
              </a:spcAft>
              <a:defRPr sz="1600" b="1">
                <a:solidFill>
                  <a:schemeClr val="tx1"/>
                </a:solidFill>
                <a:latin typeface="Arial" pitchFamily="34" charset="0"/>
              </a:defRPr>
            </a:lvl1pPr>
            <a:lvl2pPr marL="171450" indent="-171450" eaLnBrk="0" hangingPunct="0">
              <a:spcAft>
                <a:spcPts val="600"/>
              </a:spcAft>
              <a:buSzPct val="120000"/>
              <a:buFont typeface="Arial" pitchFamily="34" charset="0"/>
              <a:buChar char="•"/>
              <a:defRPr sz="1400">
                <a:solidFill>
                  <a:schemeClr val="tx1"/>
                </a:solidFill>
                <a:latin typeface="Arial" pitchFamily="34" charset="0"/>
              </a:defRPr>
            </a:lvl2pPr>
            <a:lvl3pPr marL="344488" indent="-171450" eaLnBrk="0" hangingPunct="0">
              <a:spcAft>
                <a:spcPts val="600"/>
              </a:spcAft>
              <a:buSzPct val="100000"/>
              <a:buFont typeface="Arial" pitchFamily="34" charset="0"/>
              <a:buChar char="–"/>
              <a:defRPr sz="1200">
                <a:solidFill>
                  <a:schemeClr val="tx1"/>
                </a:solidFill>
                <a:latin typeface="Arial" pitchFamily="34" charset="0"/>
              </a:defRPr>
            </a:lvl3pPr>
            <a:lvl4pPr marL="515938" indent="-171450" eaLnBrk="0" hangingPunct="0">
              <a:spcAft>
                <a:spcPts val="600"/>
              </a:spcAft>
              <a:buFont typeface="Arial" pitchFamily="34" charset="0"/>
              <a:buChar char="•"/>
              <a:defRPr sz="1100">
                <a:solidFill>
                  <a:schemeClr val="tx1"/>
                </a:solidFill>
                <a:latin typeface="Arial" pitchFamily="34" charset="0"/>
              </a:defRPr>
            </a:lvl4pPr>
            <a:lvl5pPr marL="688975" indent="-176213" eaLnBrk="0" hangingPunct="0">
              <a:spcAft>
                <a:spcPts val="600"/>
              </a:spcAft>
              <a:buFont typeface="Arial" pitchFamily="34" charset="0"/>
              <a:buChar char="•"/>
              <a:defRPr sz="1100">
                <a:solidFill>
                  <a:schemeClr val="tx1"/>
                </a:solidFill>
                <a:latin typeface="Arial" pitchFamily="34" charset="0"/>
              </a:defRPr>
            </a:lvl5pPr>
            <a:lvl6pPr marL="1146175" indent="-176213" eaLnBrk="0" fontAlgn="base" hangingPunct="0">
              <a:spcBef>
                <a:spcPct val="0"/>
              </a:spcBef>
              <a:spcAft>
                <a:spcPts val="600"/>
              </a:spcAft>
              <a:buFont typeface="Arial" pitchFamily="34" charset="0"/>
              <a:buChar char="•"/>
              <a:defRPr sz="1100">
                <a:solidFill>
                  <a:schemeClr val="tx1"/>
                </a:solidFill>
                <a:latin typeface="Arial" pitchFamily="34" charset="0"/>
              </a:defRPr>
            </a:lvl6pPr>
            <a:lvl7pPr marL="1603375" indent="-176213" eaLnBrk="0" fontAlgn="base" hangingPunct="0">
              <a:spcBef>
                <a:spcPct val="0"/>
              </a:spcBef>
              <a:spcAft>
                <a:spcPts val="600"/>
              </a:spcAft>
              <a:buFont typeface="Arial" pitchFamily="34" charset="0"/>
              <a:buChar char="•"/>
              <a:defRPr sz="1100">
                <a:solidFill>
                  <a:schemeClr val="tx1"/>
                </a:solidFill>
                <a:latin typeface="Arial" pitchFamily="34" charset="0"/>
              </a:defRPr>
            </a:lvl7pPr>
            <a:lvl8pPr marL="2060575" indent="-176213" eaLnBrk="0" fontAlgn="base" hangingPunct="0">
              <a:spcBef>
                <a:spcPct val="0"/>
              </a:spcBef>
              <a:spcAft>
                <a:spcPts val="600"/>
              </a:spcAft>
              <a:buFont typeface="Arial" pitchFamily="34" charset="0"/>
              <a:buChar char="•"/>
              <a:defRPr sz="1100">
                <a:solidFill>
                  <a:schemeClr val="tx1"/>
                </a:solidFill>
                <a:latin typeface="Arial" pitchFamily="34" charset="0"/>
              </a:defRPr>
            </a:lvl8pPr>
            <a:lvl9pPr marL="2517775" indent="-176213" eaLnBrk="0" fontAlgn="base" hangingPunct="0">
              <a:spcBef>
                <a:spcPct val="0"/>
              </a:spcBef>
              <a:spcAft>
                <a:spcPts val="600"/>
              </a:spcAft>
              <a:buFont typeface="Arial" pitchFamily="34" charset="0"/>
              <a:buChar char="•"/>
              <a:defRPr sz="1100">
                <a:solidFill>
                  <a:schemeClr val="tx1"/>
                </a:solidFill>
                <a:latin typeface="Arial" pitchFamily="34" charset="0"/>
              </a:defRPr>
            </a:lvl9pPr>
          </a:lstStyle>
          <a:p>
            <a:pPr eaLnBrk="1" hangingPunct="1">
              <a:spcBef>
                <a:spcPct val="0"/>
              </a:spcBef>
              <a:spcAft>
                <a:spcPts val="300"/>
              </a:spcAft>
            </a:pPr>
            <a:r>
              <a:rPr lang="en-US" altLang="en-US" sz="1200" dirty="0" smtClean="0">
                <a:solidFill>
                  <a:schemeClr val="bg1"/>
                </a:solidFill>
              </a:rPr>
              <a:t>Members’ Meeting</a:t>
            </a:r>
          </a:p>
          <a:p>
            <a:pPr eaLnBrk="1" hangingPunct="1">
              <a:spcBef>
                <a:spcPct val="0"/>
              </a:spcBef>
              <a:spcAft>
                <a:spcPts val="300"/>
              </a:spcAft>
            </a:pPr>
            <a:r>
              <a:rPr lang="en-US" altLang="en-US" sz="1200" dirty="0" smtClean="0">
                <a:solidFill>
                  <a:schemeClr val="bg1"/>
                </a:solidFill>
              </a:rPr>
              <a:t>March 2017</a:t>
            </a:r>
            <a:endParaRPr lang="en-US" altLang="en-US" sz="1200" dirty="0">
              <a:solidFill>
                <a:schemeClr val="bg1"/>
              </a:solidFill>
            </a:endParaRPr>
          </a:p>
        </p:txBody>
      </p:sp>
    </p:spTree>
    <p:extLst>
      <p:ext uri="{BB962C8B-B14F-4D97-AF65-F5344CB8AC3E}">
        <p14:creationId xmlns:p14="http://schemas.microsoft.com/office/powerpoint/2010/main" val="3543179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dirty="0" smtClean="0"/>
              <a:t>CUA DC Pension Scheme: the </a:t>
            </a:r>
            <a:r>
              <a:rPr lang="en-US" altLang="en-US" dirty="0" smtClean="0"/>
              <a:t>SEI Master Trust</a:t>
            </a:r>
          </a:p>
        </p:txBody>
      </p:sp>
      <p:sp>
        <p:nvSpPr>
          <p:cNvPr id="4" name="Text Placeholder 3"/>
          <p:cNvSpPr>
            <a:spLocks noGrp="1"/>
          </p:cNvSpPr>
          <p:nvPr>
            <p:ph type="body" sz="quarter" idx="11"/>
          </p:nvPr>
        </p:nvSpPr>
        <p:spPr/>
        <p:txBody>
          <a:bodyPr rtlCol="0">
            <a:noAutofit/>
          </a:bodyPr>
          <a:lstStyle/>
          <a:p>
            <a:pPr eaLnBrk="1" fontAlgn="auto" hangingPunct="1">
              <a:defRPr/>
            </a:pPr>
            <a:r>
              <a:rPr lang="en-US" dirty="0" smtClean="0"/>
              <a:t>Who are SEI?</a:t>
            </a:r>
          </a:p>
          <a:p>
            <a:pPr eaLnBrk="1" fontAlgn="auto" hangingPunct="1">
              <a:defRPr/>
            </a:pPr>
            <a:endParaRPr lang="en-US" dirty="0" smtClean="0"/>
          </a:p>
          <a:p>
            <a:pPr eaLnBrk="1" fontAlgn="auto" hangingPunct="1">
              <a:defRPr/>
            </a:pPr>
            <a:r>
              <a:rPr lang="en-US" dirty="0" smtClean="0"/>
              <a:t>How does the Master Trust work?</a:t>
            </a:r>
          </a:p>
          <a:p>
            <a:pPr marL="457200" lvl="1" indent="-285750" eaLnBrk="1" fontAlgn="auto" hangingPunct="1">
              <a:defRPr/>
            </a:pPr>
            <a:r>
              <a:rPr lang="en-US" dirty="0" smtClean="0"/>
              <a:t>What can be paid in</a:t>
            </a:r>
          </a:p>
          <a:p>
            <a:pPr marL="457200" lvl="1" indent="-285750" eaLnBrk="1" fontAlgn="auto" hangingPunct="1">
              <a:defRPr/>
            </a:pPr>
            <a:r>
              <a:rPr lang="en-US" dirty="0" smtClean="0"/>
              <a:t>What can be paid out </a:t>
            </a:r>
          </a:p>
          <a:p>
            <a:pPr marL="457200" lvl="1" indent="-285750" eaLnBrk="1" fontAlgn="auto" hangingPunct="1">
              <a:defRPr/>
            </a:pPr>
            <a:r>
              <a:rPr lang="en-US" dirty="0" smtClean="0"/>
              <a:t>Investment </a:t>
            </a:r>
            <a:r>
              <a:rPr lang="en-US" dirty="0"/>
              <a:t>o</a:t>
            </a:r>
            <a:r>
              <a:rPr lang="en-US" dirty="0" smtClean="0"/>
              <a:t>ptions</a:t>
            </a:r>
          </a:p>
          <a:p>
            <a:pPr marL="457200" lvl="1" indent="-285750" eaLnBrk="1" fontAlgn="auto" hangingPunct="1">
              <a:defRPr/>
            </a:pPr>
            <a:r>
              <a:rPr lang="en-US" dirty="0" smtClean="0"/>
              <a:t>More information</a:t>
            </a:r>
          </a:p>
          <a:p>
            <a:pPr marL="457200" lvl="1" indent="-285750" eaLnBrk="1" fontAlgn="auto" hangingPunct="1">
              <a:defRPr/>
            </a:pPr>
            <a:endParaRPr lang="en-US" sz="1600" b="1" dirty="0" smtClean="0"/>
          </a:p>
          <a:p>
            <a:pPr lvl="1" eaLnBrk="1" fontAlgn="auto" hangingPunct="1">
              <a:buNone/>
              <a:defRPr/>
            </a:pPr>
            <a:r>
              <a:rPr lang="en-US" sz="1600" b="1" dirty="0" smtClean="0"/>
              <a:t>Questions</a:t>
            </a:r>
            <a:endParaRPr lang="en-US"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4244079197"/>
              </p:ext>
            </p:extLst>
          </p:nvPr>
        </p:nvGraphicFramePr>
        <p:xfrm>
          <a:off x="323528" y="1463675"/>
          <a:ext cx="4968552" cy="4317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Rectangle 3"/>
          <p:cNvSpPr>
            <a:spLocks noGrp="1" noChangeArrowheads="1"/>
          </p:cNvSpPr>
          <p:nvPr>
            <p:ph type="title"/>
          </p:nvPr>
        </p:nvSpPr>
        <p:spPr/>
        <p:txBody>
          <a:bodyPr/>
          <a:lstStyle/>
          <a:p>
            <a:r>
              <a:rPr lang="en-US" altLang="en-US" dirty="0" smtClean="0"/>
              <a:t>Who are SEI?</a:t>
            </a:r>
          </a:p>
        </p:txBody>
      </p:sp>
      <p:sp>
        <p:nvSpPr>
          <p:cNvPr id="13316" name="Text Placeholder 4"/>
          <p:cNvSpPr>
            <a:spLocks noGrp="1"/>
          </p:cNvSpPr>
          <p:nvPr>
            <p:ph type="body" sz="quarter" idx="12"/>
          </p:nvPr>
        </p:nvSpPr>
        <p:spPr>
          <a:xfrm>
            <a:off x="457200" y="5715000"/>
            <a:ext cx="8229600" cy="549275"/>
          </a:xfrm>
        </p:spPr>
        <p:txBody>
          <a:bodyPr/>
          <a:lstStyle/>
          <a:p>
            <a:pPr>
              <a:spcBef>
                <a:spcPct val="0"/>
              </a:spcBef>
            </a:pPr>
            <a:r>
              <a:rPr lang="en-GB" altLang="en-US" sz="1000" smtClean="0"/>
              <a:t>*As at 30 September 2016</a:t>
            </a:r>
          </a:p>
        </p:txBody>
      </p:sp>
      <p:pic>
        <p:nvPicPr>
          <p:cNvPr id="133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gray">
          <a:xfrm>
            <a:off x="2051720" y="3356992"/>
            <a:ext cx="21304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stretch>
            <a:fillRect/>
          </a:stretch>
        </p:blipFill>
        <p:spPr>
          <a:xfrm>
            <a:off x="7386638" y="1401763"/>
            <a:ext cx="1168400" cy="256698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10"/>
          <a:stretch>
            <a:fillRect/>
          </a:stretch>
        </p:blipFill>
        <p:spPr>
          <a:xfrm>
            <a:off x="7105650" y="4651375"/>
            <a:ext cx="1574800" cy="12255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856538" y="5986463"/>
            <a:ext cx="773112" cy="177800"/>
          </a:xfrm>
          <a:prstGeom prst="rect">
            <a:avLst/>
          </a:prstGeom>
          <a:noFill/>
        </p:spPr>
        <p:txBody>
          <a:bodyPr lIns="0" tIns="0" rIns="0" bIns="0"/>
          <a:lstStyle/>
          <a:p>
            <a:pPr algn="ctr" fontAlgn="auto">
              <a:spcBef>
                <a:spcPts val="0"/>
              </a:spcBef>
              <a:spcAft>
                <a:spcPts val="0"/>
              </a:spcAft>
              <a:defRPr/>
            </a:pPr>
            <a:r>
              <a:rPr lang="en-GB" sz="1100" dirty="0">
                <a:solidFill>
                  <a:srgbClr val="FFFFFF">
                    <a:lumMod val="50000"/>
                  </a:srgbClr>
                </a:solidFill>
                <a:latin typeface="Arial"/>
                <a:cs typeface="+mn-cs"/>
              </a:rPr>
              <a:t>(2015)</a:t>
            </a:r>
            <a:endParaRPr lang="en-US" sz="700" dirty="0">
              <a:solidFill>
                <a:srgbClr val="FFFFFF">
                  <a:lumMod val="50000"/>
                </a:srgbClr>
              </a:solidFill>
              <a:latin typeface="Arial"/>
              <a:cs typeface="+mn-cs"/>
            </a:endParaRPr>
          </a:p>
        </p:txBody>
      </p:sp>
      <p:sp>
        <p:nvSpPr>
          <p:cNvPr id="10" name="TextBox 9"/>
          <p:cNvSpPr txBox="1"/>
          <p:nvPr/>
        </p:nvSpPr>
        <p:spPr>
          <a:xfrm>
            <a:off x="7907338" y="4171950"/>
            <a:ext cx="773112" cy="177800"/>
          </a:xfrm>
          <a:prstGeom prst="rect">
            <a:avLst/>
          </a:prstGeom>
          <a:noFill/>
        </p:spPr>
        <p:txBody>
          <a:bodyPr lIns="0" tIns="0" rIns="0" bIns="0"/>
          <a:lstStyle/>
          <a:p>
            <a:pPr algn="ctr" fontAlgn="auto">
              <a:spcBef>
                <a:spcPts val="0"/>
              </a:spcBef>
              <a:spcAft>
                <a:spcPts val="0"/>
              </a:spcAft>
              <a:defRPr/>
            </a:pPr>
            <a:r>
              <a:rPr lang="en-GB" sz="1100" dirty="0">
                <a:solidFill>
                  <a:srgbClr val="FFFFFF">
                    <a:lumMod val="50000"/>
                  </a:srgbClr>
                </a:solidFill>
                <a:latin typeface="Arial"/>
                <a:cs typeface="+mn-cs"/>
              </a:rPr>
              <a:t>(2016)</a:t>
            </a:r>
            <a:endParaRPr lang="en-US" sz="700" dirty="0">
              <a:solidFill>
                <a:srgbClr val="FFFFFF">
                  <a:lumMod val="50000"/>
                </a:srgbClr>
              </a:solidFill>
              <a:latin typeface="Arial"/>
              <a:cs typeface="+mn-cs"/>
            </a:endParaRPr>
          </a:p>
        </p:txBody>
      </p:sp>
      <p:sp>
        <p:nvSpPr>
          <p:cNvPr id="4" name="AutoShape 2" descr="The Pensions Regula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295" y="3763280"/>
            <a:ext cx="1734001" cy="1226035"/>
          </a:xfrm>
          <a:prstGeom prst="rect">
            <a:avLst/>
          </a:prstGeom>
        </p:spPr>
      </p:pic>
      <p:sp>
        <p:nvSpPr>
          <p:cNvPr id="2" name="Title 1"/>
          <p:cNvSpPr>
            <a:spLocks noGrp="1"/>
          </p:cNvSpPr>
          <p:nvPr>
            <p:ph type="title"/>
          </p:nvPr>
        </p:nvSpPr>
        <p:spPr/>
        <p:txBody>
          <a:bodyPr/>
          <a:lstStyle/>
          <a:p>
            <a:r>
              <a:rPr lang="en-GB" dirty="0" smtClean="0"/>
              <a:t>How does the Master Trust work?</a:t>
            </a:r>
            <a:endParaRPr lang="en-GB" dirty="0"/>
          </a:p>
        </p:txBody>
      </p:sp>
      <p:sp>
        <p:nvSpPr>
          <p:cNvPr id="4" name="Rectangle 3"/>
          <p:cNvSpPr/>
          <p:nvPr/>
        </p:nvSpPr>
        <p:spPr>
          <a:xfrm>
            <a:off x="539552" y="1361305"/>
            <a:ext cx="1224136" cy="1800200"/>
          </a:xfrm>
          <a:prstGeom prst="rect">
            <a:avLst/>
          </a:prstGeom>
          <a:solidFill>
            <a:srgbClr val="006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While you are working</a:t>
            </a:r>
            <a:endParaRPr lang="en-GB" dirty="0"/>
          </a:p>
        </p:txBody>
      </p:sp>
      <p:sp>
        <p:nvSpPr>
          <p:cNvPr id="7" name="Rectangle 6"/>
          <p:cNvSpPr/>
          <p:nvPr/>
        </p:nvSpPr>
        <p:spPr>
          <a:xfrm>
            <a:off x="554124" y="3860799"/>
            <a:ext cx="1137556" cy="1892993"/>
          </a:xfrm>
          <a:prstGeom prst="rect">
            <a:avLst/>
          </a:prstGeom>
          <a:solidFill>
            <a:srgbClr val="13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When you retire</a:t>
            </a:r>
            <a:endParaRPr lang="en-GB" dirty="0"/>
          </a:p>
        </p:txBody>
      </p:sp>
      <p:sp>
        <p:nvSpPr>
          <p:cNvPr id="10" name="TextBox 9"/>
          <p:cNvSpPr txBox="1"/>
          <p:nvPr/>
        </p:nvSpPr>
        <p:spPr>
          <a:xfrm>
            <a:off x="5364088" y="4169617"/>
            <a:ext cx="914400" cy="914400"/>
          </a:xfrm>
          <a:prstGeom prst="rect">
            <a:avLst/>
          </a:prstGeom>
          <a:noFill/>
        </p:spPr>
        <p:txBody>
          <a:bodyPr wrap="none" lIns="0" tIns="0" rIns="0" bIns="0" rtlCol="0">
            <a:noAutofit/>
          </a:bodyPr>
          <a:lstStyle/>
          <a:p>
            <a:pPr algn="ctr"/>
            <a:endParaRPr lang="en-GB" sz="800" dirty="0" smtClean="0"/>
          </a:p>
        </p:txBody>
      </p:sp>
      <p:sp>
        <p:nvSpPr>
          <p:cNvPr id="11" name="TextBox 10"/>
          <p:cNvSpPr txBox="1"/>
          <p:nvPr/>
        </p:nvSpPr>
        <p:spPr>
          <a:xfrm>
            <a:off x="2260094" y="1986854"/>
            <a:ext cx="2064762" cy="549101"/>
          </a:xfrm>
          <a:prstGeom prst="rect">
            <a:avLst/>
          </a:prstGeom>
          <a:noFill/>
        </p:spPr>
        <p:txBody>
          <a:bodyPr wrap="square" lIns="0" tIns="0" rIns="0" bIns="0" rtlCol="0" anchor="ctr">
            <a:noAutofit/>
          </a:bodyPr>
          <a:lstStyle/>
          <a:p>
            <a:r>
              <a:rPr lang="en-GB" sz="1600" b="1" dirty="0" smtClean="0"/>
              <a:t>The University pays into your account…</a:t>
            </a:r>
          </a:p>
        </p:txBody>
      </p:sp>
      <p:sp>
        <p:nvSpPr>
          <p:cNvPr id="15" name="TextBox 14"/>
          <p:cNvSpPr txBox="1"/>
          <p:nvPr/>
        </p:nvSpPr>
        <p:spPr>
          <a:xfrm>
            <a:off x="5653544" y="2609013"/>
            <a:ext cx="2051277" cy="549101"/>
          </a:xfrm>
          <a:prstGeom prst="rect">
            <a:avLst/>
          </a:prstGeom>
          <a:noFill/>
        </p:spPr>
        <p:txBody>
          <a:bodyPr wrap="square" lIns="0" tIns="0" rIns="0" bIns="0" rtlCol="0" anchor="ctr">
            <a:noAutofit/>
          </a:bodyPr>
          <a:lstStyle/>
          <a:p>
            <a:pPr algn="ctr"/>
            <a:endParaRPr lang="en-GB" sz="1600" b="1" dirty="0" smtClean="0"/>
          </a:p>
        </p:txBody>
      </p:sp>
      <p:sp>
        <p:nvSpPr>
          <p:cNvPr id="12" name="Right Arrow 11"/>
          <p:cNvSpPr/>
          <p:nvPr/>
        </p:nvSpPr>
        <p:spPr>
          <a:xfrm>
            <a:off x="2260094" y="2451492"/>
            <a:ext cx="1805016" cy="288032"/>
          </a:xfrm>
          <a:prstGeom prst="rightArrow">
            <a:avLst/>
          </a:prstGeom>
          <a:solidFill>
            <a:srgbClr val="006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5978053" y="2441196"/>
            <a:ext cx="2054242" cy="288032"/>
          </a:xfrm>
          <a:prstGeom prst="rightArrow">
            <a:avLst/>
          </a:prstGeom>
          <a:solidFill>
            <a:srgbClr val="006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4765089" y="3162150"/>
            <a:ext cx="359281" cy="485155"/>
          </a:xfrm>
          <a:prstGeom prst="downArrow">
            <a:avLst/>
          </a:prstGeom>
          <a:solidFill>
            <a:srgbClr val="006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192901" y="5069463"/>
            <a:ext cx="1872208" cy="756084"/>
          </a:xfrm>
          <a:prstGeom prst="rect">
            <a:avLst/>
          </a:prstGeom>
          <a:noFill/>
        </p:spPr>
        <p:txBody>
          <a:bodyPr wrap="square" lIns="0" tIns="0" rIns="0" bIns="0" rtlCol="0">
            <a:noAutofit/>
          </a:bodyPr>
          <a:lstStyle/>
          <a:p>
            <a:pPr algn="ctr"/>
            <a:r>
              <a:rPr lang="en-GB" sz="1600" b="1" dirty="0"/>
              <a:t>Y</a:t>
            </a:r>
            <a:r>
              <a:rPr lang="en-GB" sz="1600" b="1" dirty="0" smtClean="0"/>
              <a:t>ou can take up to 25% as a lump sum </a:t>
            </a:r>
            <a:r>
              <a:rPr lang="en-GB" sz="1600" b="1" dirty="0"/>
              <a:t>tax free </a:t>
            </a:r>
            <a:endParaRPr lang="en-GB" sz="1600" b="1" dirty="0" smtClean="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785" y="3976847"/>
            <a:ext cx="1456439" cy="1012469"/>
          </a:xfrm>
          <a:prstGeom prst="rect">
            <a:avLst/>
          </a:prstGeom>
        </p:spPr>
      </p:pic>
      <p:sp>
        <p:nvSpPr>
          <p:cNvPr id="21" name="Plus 20"/>
          <p:cNvSpPr/>
          <p:nvPr/>
        </p:nvSpPr>
        <p:spPr>
          <a:xfrm>
            <a:off x="4624055" y="4122531"/>
            <a:ext cx="641348" cy="721099"/>
          </a:xfrm>
          <a:prstGeom prst="mathPlus">
            <a:avLst/>
          </a:prstGeom>
          <a:solidFill>
            <a:srgbClr val="13B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364088" y="5046275"/>
            <a:ext cx="2878896" cy="830997"/>
          </a:xfrm>
          <a:prstGeom prst="rect">
            <a:avLst/>
          </a:prstGeom>
        </p:spPr>
        <p:txBody>
          <a:bodyPr wrap="square">
            <a:spAutoFit/>
          </a:bodyPr>
          <a:lstStyle/>
          <a:p>
            <a:pPr lvl="0" algn="ctr"/>
            <a:r>
              <a:rPr lang="en-GB" sz="1600" b="1" dirty="0">
                <a:solidFill>
                  <a:srgbClr val="000000"/>
                </a:solidFill>
              </a:rPr>
              <a:t>The </a:t>
            </a:r>
            <a:r>
              <a:rPr lang="en-GB" sz="1600" b="1" dirty="0" smtClean="0">
                <a:solidFill>
                  <a:srgbClr val="000000"/>
                </a:solidFill>
              </a:rPr>
              <a:t>rest can provide you with extra income and/or </a:t>
            </a:r>
          </a:p>
          <a:p>
            <a:pPr lvl="0" algn="ctr"/>
            <a:r>
              <a:rPr lang="en-GB" sz="1600" b="1" dirty="0" smtClean="0">
                <a:solidFill>
                  <a:srgbClr val="000000"/>
                </a:solidFill>
              </a:rPr>
              <a:t>be taken as lump sums(s)</a:t>
            </a:r>
            <a:endParaRPr lang="en-GB" sz="1600" b="1" dirty="0">
              <a:solidFill>
                <a:srgbClr val="000000"/>
              </a:solidFill>
            </a:endParaRPr>
          </a:p>
        </p:txBody>
      </p:sp>
      <p:sp>
        <p:nvSpPr>
          <p:cNvPr id="6" name="Rectangle 5"/>
          <p:cNvSpPr/>
          <p:nvPr/>
        </p:nvSpPr>
        <p:spPr>
          <a:xfrm>
            <a:off x="5697593" y="1967625"/>
            <a:ext cx="2367367" cy="584775"/>
          </a:xfrm>
          <a:prstGeom prst="rect">
            <a:avLst/>
          </a:prstGeom>
        </p:spPr>
        <p:txBody>
          <a:bodyPr wrap="square">
            <a:spAutoFit/>
          </a:bodyPr>
          <a:lstStyle/>
          <a:p>
            <a:pPr algn="r"/>
            <a:r>
              <a:rPr lang="en-GB" sz="1600" b="1" dirty="0" smtClean="0">
                <a:solidFill>
                  <a:srgbClr val="000000"/>
                </a:solidFill>
              </a:rPr>
              <a:t>…and you pay less tax </a:t>
            </a:r>
            <a:r>
              <a:rPr lang="en-GB" sz="1600" b="1" dirty="0" smtClean="0"/>
              <a:t>if </a:t>
            </a:r>
            <a:r>
              <a:rPr lang="en-GB" sz="1600" b="1" dirty="0"/>
              <a:t>you </a:t>
            </a:r>
            <a:r>
              <a:rPr lang="en-GB" sz="1600" b="1" dirty="0" smtClean="0"/>
              <a:t>save too</a:t>
            </a:r>
            <a:r>
              <a:rPr lang="en-GB" sz="1600" b="1" dirty="0"/>
              <a:t>!</a:t>
            </a: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0361" y="1648618"/>
            <a:ext cx="1308735" cy="147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352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Tax relief on your contributions - example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51365512"/>
              </p:ext>
            </p:extLst>
          </p:nvPr>
        </p:nvGraphicFramePr>
        <p:xfrm>
          <a:off x="479425" y="1432580"/>
          <a:ext cx="8207375" cy="741680"/>
        </p:xfrm>
        <a:graphic>
          <a:graphicData uri="http://schemas.openxmlformats.org/drawingml/2006/table">
            <a:tbl>
              <a:tblPr firstRow="1" bandRow="1">
                <a:tableStyleId>{5C22544A-7EE6-4342-B048-85BDC9FD1C3A}</a:tableStyleId>
              </a:tblPr>
              <a:tblGrid>
                <a:gridCol w="1641475"/>
                <a:gridCol w="1641475"/>
                <a:gridCol w="2033761"/>
                <a:gridCol w="1249189"/>
                <a:gridCol w="1641475"/>
              </a:tblGrid>
              <a:tr h="370840">
                <a:tc gridSpan="5">
                  <a:txBody>
                    <a:bodyPr/>
                    <a:lstStyle/>
                    <a:p>
                      <a:r>
                        <a:rPr lang="en-GB" dirty="0" smtClean="0"/>
                        <a:t>1. Employer contribution</a:t>
                      </a:r>
                      <a:endParaRPr lang="en-GB" dirty="0"/>
                    </a:p>
                  </a:txBody>
                  <a:tcPr>
                    <a:solidFill>
                      <a:schemeClr val="accent3"/>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dirty="0" smtClean="0"/>
                        <a:t>£2,000</a:t>
                      </a:r>
                      <a:endParaRPr lang="en-GB" dirty="0"/>
                    </a:p>
                  </a:txBody>
                  <a:tcPr/>
                </a:tc>
                <a:tc>
                  <a:txBody>
                    <a:bodyPr/>
                    <a:lstStyle/>
                    <a:p>
                      <a:pPr algn="ctr"/>
                      <a:r>
                        <a:rPr lang="en-GB" dirty="0" smtClean="0"/>
                        <a:t>x</a:t>
                      </a:r>
                      <a:endParaRPr lang="en-GB" dirty="0"/>
                    </a:p>
                  </a:txBody>
                  <a:tcPr/>
                </a:tc>
                <a:tc>
                  <a:txBody>
                    <a:bodyPr/>
                    <a:lstStyle/>
                    <a:p>
                      <a:pPr algn="ctr"/>
                      <a:r>
                        <a:rPr lang="en-GB" dirty="0" smtClean="0"/>
                        <a:t>5% (ER)</a:t>
                      </a:r>
                      <a:endParaRPr lang="en-GB" dirty="0"/>
                    </a:p>
                  </a:txBody>
                  <a:tcPr/>
                </a:tc>
                <a:tc>
                  <a:txBody>
                    <a:bodyPr/>
                    <a:lstStyle/>
                    <a:p>
                      <a:pPr algn="ctr"/>
                      <a:r>
                        <a:rPr lang="en-GB" dirty="0" smtClean="0"/>
                        <a:t>=</a:t>
                      </a:r>
                      <a:endParaRPr lang="en-GB" dirty="0"/>
                    </a:p>
                  </a:txBody>
                  <a:tcPr/>
                </a:tc>
                <a:tc>
                  <a:txBody>
                    <a:bodyPr/>
                    <a:lstStyle/>
                    <a:p>
                      <a:r>
                        <a:rPr lang="en-GB" dirty="0" smtClean="0"/>
                        <a:t>£100 p/m</a:t>
                      </a: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223235"/>
              </p:ext>
            </p:extLst>
          </p:nvPr>
        </p:nvGraphicFramePr>
        <p:xfrm>
          <a:off x="469081" y="3284984"/>
          <a:ext cx="8207375" cy="1483360"/>
        </p:xfrm>
        <a:graphic>
          <a:graphicData uri="http://schemas.openxmlformats.org/drawingml/2006/table">
            <a:tbl>
              <a:tblPr firstRow="1" bandRow="1">
                <a:tableStyleId>{5C22544A-7EE6-4342-B048-85BDC9FD1C3A}</a:tableStyleId>
              </a:tblPr>
              <a:tblGrid>
                <a:gridCol w="1641475"/>
                <a:gridCol w="1641475"/>
                <a:gridCol w="2044873"/>
                <a:gridCol w="1238077"/>
                <a:gridCol w="1641475"/>
              </a:tblGrid>
              <a:tr h="370840">
                <a:tc gridSpan="5">
                  <a:txBody>
                    <a:bodyPr/>
                    <a:lstStyle/>
                    <a:p>
                      <a:r>
                        <a:rPr lang="en-GB" dirty="0" smtClean="0"/>
                        <a:t>2. Employee contribution</a:t>
                      </a:r>
                      <a:endParaRPr lang="en-GB" dirty="0"/>
                    </a:p>
                  </a:txBody>
                  <a:tcPr>
                    <a:solidFill>
                      <a:schemeClr val="accent3"/>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dirty="0" smtClean="0"/>
                        <a:t>£2,000</a:t>
                      </a:r>
                      <a:endParaRPr lang="en-GB" dirty="0"/>
                    </a:p>
                  </a:txBody>
                  <a:tcPr/>
                </a:tc>
                <a:tc>
                  <a:txBody>
                    <a:bodyPr/>
                    <a:lstStyle/>
                    <a:p>
                      <a:pPr algn="ctr"/>
                      <a:r>
                        <a:rPr lang="en-GB" dirty="0" smtClean="0"/>
                        <a:t>x</a:t>
                      </a:r>
                      <a:endParaRPr lang="en-GB" dirty="0"/>
                    </a:p>
                  </a:txBody>
                  <a:tcPr/>
                </a:tc>
                <a:tc>
                  <a:txBody>
                    <a:bodyPr/>
                    <a:lstStyle/>
                    <a:p>
                      <a:pPr algn="ctr"/>
                      <a:r>
                        <a:rPr lang="en-GB" dirty="0" smtClean="0"/>
                        <a:t>5% (EE)</a:t>
                      </a:r>
                      <a:endParaRPr lang="en-GB" dirty="0"/>
                    </a:p>
                  </a:txBody>
                  <a:tcPr/>
                </a:tc>
                <a:tc>
                  <a:txBody>
                    <a:bodyPr/>
                    <a:lstStyle/>
                    <a:p>
                      <a:pPr algn="ctr"/>
                      <a:r>
                        <a:rPr lang="en-GB" dirty="0" smtClean="0"/>
                        <a:t>=</a:t>
                      </a:r>
                      <a:endParaRPr lang="en-GB" dirty="0"/>
                    </a:p>
                  </a:txBody>
                  <a:tcPr/>
                </a:tc>
                <a:tc>
                  <a:txBody>
                    <a:bodyPr/>
                    <a:lstStyle/>
                    <a:p>
                      <a:r>
                        <a:rPr lang="en-GB" dirty="0" smtClean="0"/>
                        <a:t>£100 p/m</a:t>
                      </a:r>
                      <a:endParaRPr lang="en-GB" dirty="0"/>
                    </a:p>
                  </a:txBody>
                  <a:tcPr/>
                </a:tc>
              </a:tr>
              <a:tr h="370840">
                <a:tc gridSpan="3">
                  <a:txBody>
                    <a:bodyPr/>
                    <a:lstStyle/>
                    <a:p>
                      <a:r>
                        <a:rPr lang="en-GB" i="1" dirty="0" smtClean="0"/>
                        <a:t>Less tax relief at 20%</a:t>
                      </a:r>
                    </a:p>
                  </a:txBody>
                  <a:tcPr/>
                </a:tc>
                <a:tc hMerge="1">
                  <a:txBody>
                    <a:bodyPr/>
                    <a:lstStyle/>
                    <a:p>
                      <a:endParaRPr lang="en-GB" dirty="0"/>
                    </a:p>
                  </a:txBody>
                  <a:tcPr/>
                </a:tc>
                <a:tc hMerge="1">
                  <a:txBody>
                    <a:bodyPr/>
                    <a:lstStyle/>
                    <a:p>
                      <a:endParaRPr lang="en-GB" dirty="0"/>
                    </a:p>
                  </a:txBody>
                  <a:tcPr/>
                </a:tc>
                <a:tc>
                  <a:txBody>
                    <a:bodyPr/>
                    <a:lstStyle/>
                    <a:p>
                      <a:pPr algn="ctr"/>
                      <a:endParaRPr lang="en-GB" i="1" dirty="0"/>
                    </a:p>
                  </a:txBody>
                  <a:tcPr/>
                </a:tc>
                <a:tc>
                  <a:txBody>
                    <a:bodyPr/>
                    <a:lstStyle/>
                    <a:p>
                      <a:r>
                        <a:rPr lang="en-GB" i="1" dirty="0" smtClean="0"/>
                        <a:t>-£20 p/m</a:t>
                      </a:r>
                      <a:endParaRPr lang="en-GB" i="1" dirty="0"/>
                    </a:p>
                  </a:txBody>
                  <a:tcPr/>
                </a:tc>
              </a:tr>
              <a:tr h="370840">
                <a:tc gridSpan="3">
                  <a:txBody>
                    <a:bodyPr/>
                    <a:lstStyle/>
                    <a:p>
                      <a:r>
                        <a:rPr lang="en-GB" i="1" dirty="0" smtClean="0"/>
                        <a:t>Reduction in your take</a:t>
                      </a:r>
                      <a:r>
                        <a:rPr lang="en-GB" i="1" baseline="0" dirty="0" smtClean="0"/>
                        <a:t> home pay</a:t>
                      </a:r>
                      <a:endParaRPr lang="en-GB" i="1" dirty="0"/>
                    </a:p>
                  </a:txBody>
                  <a:tcPr/>
                </a:tc>
                <a:tc hMerge="1">
                  <a:txBody>
                    <a:bodyPr/>
                    <a:lstStyle/>
                    <a:p>
                      <a:endParaRPr lang="en-GB" dirty="0"/>
                    </a:p>
                  </a:txBody>
                  <a:tcPr/>
                </a:tc>
                <a:tc hMerge="1">
                  <a:txBody>
                    <a:bodyPr/>
                    <a:lstStyle/>
                    <a:p>
                      <a:endParaRPr lang="en-GB" dirty="0"/>
                    </a:p>
                  </a:txBody>
                  <a:tcPr/>
                </a:tc>
                <a:tc>
                  <a:txBody>
                    <a:bodyPr/>
                    <a:lstStyle/>
                    <a:p>
                      <a:pPr algn="ctr"/>
                      <a:r>
                        <a:rPr lang="en-GB" i="1" dirty="0" smtClean="0"/>
                        <a:t>=</a:t>
                      </a:r>
                      <a:endParaRPr lang="en-GB" i="1" dirty="0"/>
                    </a:p>
                  </a:txBody>
                  <a:tcPr/>
                </a:tc>
                <a:tc>
                  <a:txBody>
                    <a:bodyPr/>
                    <a:lstStyle/>
                    <a:p>
                      <a:r>
                        <a:rPr lang="en-GB" i="1" u="sng" dirty="0" smtClean="0"/>
                        <a:t>£80 p/m</a:t>
                      </a:r>
                      <a:endParaRPr lang="en-GB" i="1" u="sng" dirty="0"/>
                    </a:p>
                  </a:txBody>
                  <a:tcPr/>
                </a:tc>
              </a:tr>
            </a:tbl>
          </a:graphicData>
        </a:graphic>
      </p:graphicFrame>
      <p:sp>
        <p:nvSpPr>
          <p:cNvPr id="8" name="TextBox 7"/>
          <p:cNvSpPr txBox="1"/>
          <p:nvPr/>
        </p:nvSpPr>
        <p:spPr>
          <a:xfrm>
            <a:off x="457200" y="5964485"/>
            <a:ext cx="4608512" cy="288008"/>
          </a:xfrm>
          <a:prstGeom prst="rect">
            <a:avLst/>
          </a:prstGeom>
          <a:noFill/>
        </p:spPr>
        <p:txBody>
          <a:bodyPr wrap="square" lIns="0" tIns="0" rIns="0" bIns="0" rtlCol="0">
            <a:noAutofit/>
          </a:bodyPr>
          <a:lstStyle/>
          <a:p>
            <a:pPr algn="ctr"/>
            <a:r>
              <a:rPr lang="en-GB" sz="800" dirty="0" smtClean="0"/>
              <a:t>Illustration assumes that member is a basic rate tax payer with a </a:t>
            </a:r>
            <a:r>
              <a:rPr lang="en-GB" sz="800" dirty="0"/>
              <a:t>pensionable salary of  </a:t>
            </a:r>
            <a:r>
              <a:rPr lang="en-GB" sz="800" dirty="0" smtClean="0"/>
              <a:t>£</a:t>
            </a:r>
            <a:r>
              <a:rPr lang="en-GB" sz="800" dirty="0"/>
              <a:t>24,000 </a:t>
            </a:r>
            <a:r>
              <a:rPr lang="en-GB" sz="800" dirty="0" smtClean="0"/>
              <a:t>pa</a:t>
            </a:r>
          </a:p>
        </p:txBody>
      </p:sp>
    </p:spTree>
    <p:extLst>
      <p:ext uri="{BB962C8B-B14F-4D97-AF65-F5344CB8AC3E}">
        <p14:creationId xmlns:p14="http://schemas.microsoft.com/office/powerpoint/2010/main" val="119316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28CBE17-7112-4C14-9E07-005D71521CCF}" type="slidenum">
              <a:rPr lang="en-GB">
                <a:solidFill>
                  <a:srgbClr val="000000"/>
                </a:solidFill>
              </a:rPr>
              <a:pPr>
                <a:defRPr/>
              </a:pPr>
              <a:t>2</a:t>
            </a:fld>
            <a:endParaRPr lang="en-GB" dirty="0">
              <a:solidFill>
                <a:srgbClr val="000000"/>
              </a:solidFill>
            </a:endParaRPr>
          </a:p>
        </p:txBody>
      </p:sp>
      <p:sp>
        <p:nvSpPr>
          <p:cNvPr id="4099" name="Rectangle 2"/>
          <p:cNvSpPr>
            <a:spLocks noGrp="1" noChangeArrowheads="1"/>
          </p:cNvSpPr>
          <p:nvPr>
            <p:ph type="title"/>
          </p:nvPr>
        </p:nvSpPr>
        <p:spPr>
          <a:xfrm>
            <a:off x="684213" y="458788"/>
            <a:ext cx="7772400" cy="1143000"/>
          </a:xfrm>
        </p:spPr>
        <p:txBody>
          <a:bodyPr/>
          <a:lstStyle/>
          <a:p>
            <a:r>
              <a:rPr lang="en-GB" altLang="en-US" dirty="0" smtClean="0">
                <a:latin typeface="Arial" charset="0"/>
              </a:rPr>
              <a:t>Agenda</a:t>
            </a:r>
          </a:p>
        </p:txBody>
      </p:sp>
      <p:graphicFrame>
        <p:nvGraphicFramePr>
          <p:cNvPr id="5" name="Table 4"/>
          <p:cNvGraphicFramePr>
            <a:graphicFrameLocks noGrp="1"/>
          </p:cNvGraphicFramePr>
          <p:nvPr>
            <p:extLst>
              <p:ext uri="{D42A27DB-BD31-4B8C-83A1-F6EECF244321}">
                <p14:modId xmlns:p14="http://schemas.microsoft.com/office/powerpoint/2010/main" val="3344300028"/>
              </p:ext>
            </p:extLst>
          </p:nvPr>
        </p:nvGraphicFramePr>
        <p:xfrm>
          <a:off x="468313" y="1756247"/>
          <a:ext cx="8207378" cy="4039352"/>
        </p:xfrm>
        <a:graphic>
          <a:graphicData uri="http://schemas.openxmlformats.org/drawingml/2006/table">
            <a:tbl>
              <a:tblPr firstRow="1" firstCol="1" bandRow="1">
                <a:tableStyleId>{2D5ABB26-0587-4C30-8999-92F81FD0307C}</a:tableStyleId>
              </a:tblPr>
              <a:tblGrid>
                <a:gridCol w="5615859"/>
                <a:gridCol w="2591519"/>
              </a:tblGrid>
              <a:tr h="353059">
                <a:tc>
                  <a:txBody>
                    <a:bodyPr/>
                    <a:lstStyle/>
                    <a:p>
                      <a:pPr marL="342900" indent="-342900">
                        <a:lnSpc>
                          <a:spcPct val="115000"/>
                        </a:lnSpc>
                        <a:spcAft>
                          <a:spcPts val="1000"/>
                        </a:spcAft>
                        <a:buFont typeface="Arial" panose="020B0604020202020204" pitchFamily="34" charset="0"/>
                        <a:buChar char="•"/>
                      </a:pPr>
                      <a:r>
                        <a:rPr lang="en-GB" sz="2000" dirty="0" smtClean="0">
                          <a:effectLst/>
                          <a:latin typeface="Arial" panose="020B0604020202020204" pitchFamily="34" charset="0"/>
                          <a:cs typeface="Arial" panose="020B0604020202020204" pitchFamily="34" charset="0"/>
                        </a:rPr>
                        <a:t>Chairman’s introductory remarks</a:t>
                      </a:r>
                      <a:endParaRPr lang="en-GB" sz="2000" dirty="0">
                        <a:effectLst/>
                        <a:latin typeface="Arial" panose="020B060402020202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2000" dirty="0">
                          <a:effectLst/>
                          <a:latin typeface="Arial" panose="020B0604020202020204" pitchFamily="34" charset="0"/>
                          <a:cs typeface="Arial" panose="020B0604020202020204" pitchFamily="34" charset="0"/>
                        </a:rPr>
                        <a:t>Howard Jacobs</a:t>
                      </a:r>
                      <a:endParaRPr lang="en-GB" sz="2000" dirty="0">
                        <a:effectLst/>
                        <a:latin typeface="Arial" panose="020B0604020202020204" pitchFamily="34" charset="0"/>
                        <a:ea typeface="Calibri"/>
                        <a:cs typeface="Arial" panose="020B0604020202020204" pitchFamily="34" charset="0"/>
                      </a:endParaRPr>
                    </a:p>
                  </a:txBody>
                  <a:tcPr marL="68580" marR="68580" marT="0" marB="0"/>
                </a:tc>
              </a:tr>
              <a:tr h="367021">
                <a:tc>
                  <a:txBody>
                    <a:bodyPr/>
                    <a:lstStyle/>
                    <a:p>
                      <a:pPr marL="342900" indent="-342900">
                        <a:lnSpc>
                          <a:spcPct val="115000"/>
                        </a:lnSpc>
                        <a:spcAft>
                          <a:spcPts val="1000"/>
                        </a:spcAft>
                        <a:buFont typeface="Arial" panose="020B0604020202020204" pitchFamily="34" charset="0"/>
                        <a:buChar char="•"/>
                      </a:pPr>
                      <a:r>
                        <a:rPr lang="en-GB" sz="2000" dirty="0" smtClean="0">
                          <a:effectLst/>
                          <a:latin typeface="Arial" panose="020B0604020202020204" pitchFamily="34" charset="0"/>
                          <a:cs typeface="Arial" panose="020B0604020202020204" pitchFamily="34" charset="0"/>
                        </a:rPr>
                        <a:t>University Pension Arrangements</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Calibri"/>
                        <a:cs typeface="Arial" panose="020B0604020202020204" pitchFamily="34" charset="0"/>
                      </a:endParaRPr>
                    </a:p>
                  </a:txBody>
                  <a:tcPr marL="68580" marR="68580" marT="0" marB="0"/>
                </a:tc>
              </a:tr>
              <a:tr h="432048">
                <a:tc>
                  <a:txBody>
                    <a:bodyPr/>
                    <a:lstStyle/>
                    <a:p>
                      <a:pPr marL="342900" indent="-342900">
                        <a:lnSpc>
                          <a:spcPct val="115000"/>
                        </a:lnSpc>
                        <a:spcAft>
                          <a:spcPts val="1000"/>
                        </a:spcAft>
                        <a:buFont typeface="Arial" panose="020B0604020202020204" pitchFamily="34" charset="0"/>
                        <a:buChar char="•"/>
                      </a:pPr>
                      <a:r>
                        <a:rPr lang="en-GB" sz="2000" dirty="0">
                          <a:effectLst/>
                          <a:latin typeface="Arial" panose="020B0604020202020204" pitchFamily="34" charset="0"/>
                          <a:cs typeface="Arial" panose="020B0604020202020204" pitchFamily="34" charset="0"/>
                        </a:rPr>
                        <a:t>Responsible </a:t>
                      </a:r>
                      <a:r>
                        <a:rPr lang="en-GB" sz="2000" dirty="0" smtClean="0">
                          <a:effectLst/>
                          <a:latin typeface="Arial" panose="020B0604020202020204" pitchFamily="34" charset="0"/>
                          <a:cs typeface="Arial" panose="020B0604020202020204" pitchFamily="34" charset="0"/>
                        </a:rPr>
                        <a:t>investment</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Calibri"/>
                        <a:cs typeface="Arial" panose="020B0604020202020204" pitchFamily="34" charset="0"/>
                      </a:endParaRPr>
                    </a:p>
                  </a:txBody>
                  <a:tcPr marL="68580" marR="68580" marT="0" marB="0"/>
                </a:tc>
              </a:tr>
              <a:tr h="810034">
                <a:tc>
                  <a:txBody>
                    <a:bodyPr/>
                    <a:lstStyle/>
                    <a:p>
                      <a:pPr marL="342900" indent="-342900">
                        <a:lnSpc>
                          <a:spcPct val="115000"/>
                        </a:lnSpc>
                        <a:spcAft>
                          <a:spcPts val="1000"/>
                        </a:spcAft>
                        <a:buFont typeface="Arial" panose="020B0604020202020204" pitchFamily="34" charset="0"/>
                        <a:buChar char="•"/>
                      </a:pPr>
                      <a:endParaRPr lang="en-GB" sz="2000" dirty="0" smtClean="0">
                        <a:effectLst/>
                        <a:latin typeface="Arial" panose="020B0604020202020204" pitchFamily="34" charset="0"/>
                        <a:cs typeface="Arial" panose="020B0604020202020204" pitchFamily="34" charset="0"/>
                      </a:endParaRPr>
                    </a:p>
                    <a:p>
                      <a:pPr marL="342900" indent="-342900">
                        <a:lnSpc>
                          <a:spcPct val="115000"/>
                        </a:lnSpc>
                        <a:spcAft>
                          <a:spcPts val="1000"/>
                        </a:spcAft>
                        <a:buFont typeface="Arial" panose="020B0604020202020204" pitchFamily="34" charset="0"/>
                        <a:buChar char="•"/>
                      </a:pPr>
                      <a:r>
                        <a:rPr lang="en-GB" sz="2000" dirty="0" smtClean="0">
                          <a:effectLst/>
                          <a:latin typeface="Arial" panose="020B0604020202020204" pitchFamily="34" charset="0"/>
                          <a:cs typeface="Arial" panose="020B0604020202020204" pitchFamily="34" charset="0"/>
                        </a:rPr>
                        <a:t>CUACPS </a:t>
                      </a:r>
                      <a:r>
                        <a:rPr lang="en-GB" sz="2000" dirty="0">
                          <a:effectLst/>
                          <a:latin typeface="Arial" panose="020B0604020202020204" pitchFamily="34" charset="0"/>
                          <a:cs typeface="Arial" panose="020B0604020202020204" pitchFamily="34" charset="0"/>
                        </a:rPr>
                        <a:t>Summary Funding Statement</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en-GB" sz="2000" dirty="0">
                          <a:effectLst/>
                          <a:latin typeface="Arial" panose="020B0604020202020204" pitchFamily="34" charset="0"/>
                          <a:cs typeface="Arial" panose="020B0604020202020204" pitchFamily="34" charset="0"/>
                        </a:rPr>
                        <a:t> </a:t>
                      </a:r>
                      <a:endParaRPr lang="en-GB" sz="20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GB" sz="2000" dirty="0" smtClean="0">
                          <a:effectLst/>
                          <a:latin typeface="Arial" panose="020B0604020202020204" pitchFamily="34" charset="0"/>
                          <a:cs typeface="Arial" panose="020B0604020202020204" pitchFamily="34" charset="0"/>
                        </a:rPr>
                        <a:t>Sue </a:t>
                      </a:r>
                      <a:r>
                        <a:rPr lang="en-GB" sz="2000" dirty="0" err="1" smtClean="0">
                          <a:effectLst/>
                          <a:latin typeface="Arial" panose="020B0604020202020204" pitchFamily="34" charset="0"/>
                          <a:cs typeface="Arial" panose="020B0604020202020204" pitchFamily="34" charset="0"/>
                        </a:rPr>
                        <a:t>Curryer</a:t>
                      </a:r>
                      <a:endParaRPr lang="en-GB" sz="2000" dirty="0" smtClean="0">
                        <a:effectLst/>
                        <a:latin typeface="Arial" panose="020B0604020202020204" pitchFamily="34" charset="0"/>
                        <a:ea typeface="Calibri"/>
                        <a:cs typeface="Arial" panose="020B0604020202020204" pitchFamily="34" charset="0"/>
                      </a:endParaRPr>
                    </a:p>
                  </a:txBody>
                  <a:tcPr marL="68580" marR="68580" marT="0" marB="0"/>
                </a:tc>
              </a:tr>
              <a:tr h="738899">
                <a:tc>
                  <a:txBody>
                    <a:bodyPr/>
                    <a:lstStyle/>
                    <a:p>
                      <a:pPr marL="342900" indent="-342900">
                        <a:lnSpc>
                          <a:spcPct val="115000"/>
                        </a:lnSpc>
                        <a:spcAft>
                          <a:spcPts val="1000"/>
                        </a:spcAft>
                        <a:buFont typeface="Arial" panose="020B0604020202020204" pitchFamily="34" charset="0"/>
                        <a:buChar char="•"/>
                        <a:tabLst>
                          <a:tab pos="1084580" algn="l"/>
                        </a:tabLst>
                      </a:pPr>
                      <a:r>
                        <a:rPr lang="en-GB" sz="2000" dirty="0" smtClean="0">
                          <a:effectLst/>
                          <a:latin typeface="Arial" panose="020B0604020202020204" pitchFamily="34" charset="0"/>
                          <a:cs typeface="Arial" panose="020B0604020202020204" pitchFamily="34" charset="0"/>
                        </a:rPr>
                        <a:t>CUACPS overview</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endParaRPr lang="en-GB" sz="2000" dirty="0">
                        <a:effectLst/>
                        <a:latin typeface="Arial" panose="020B0604020202020204" pitchFamily="34" charset="0"/>
                        <a:ea typeface="Calibri"/>
                        <a:cs typeface="Arial" panose="020B0604020202020204" pitchFamily="34" charset="0"/>
                      </a:endParaRPr>
                    </a:p>
                  </a:txBody>
                  <a:tcPr marL="68580" marR="68580" marT="0" marB="0"/>
                </a:tc>
              </a:tr>
              <a:tr h="738899">
                <a:tc>
                  <a:txBody>
                    <a:bodyPr/>
                    <a:lstStyle/>
                    <a:p>
                      <a:pPr marL="342900" indent="-342900">
                        <a:lnSpc>
                          <a:spcPct val="115000"/>
                        </a:lnSpc>
                        <a:spcAft>
                          <a:spcPts val="1000"/>
                        </a:spcAft>
                        <a:buFont typeface="Arial" panose="020B0604020202020204" pitchFamily="34" charset="0"/>
                        <a:buChar char="•"/>
                        <a:tabLst>
                          <a:tab pos="1084580" algn="l"/>
                        </a:tabLst>
                      </a:pPr>
                      <a:r>
                        <a:rPr lang="en-GB" sz="2000" dirty="0" smtClean="0">
                          <a:effectLst/>
                          <a:latin typeface="Arial" panose="020B0604020202020204" pitchFamily="34" charset="0"/>
                          <a:cs typeface="Arial" panose="020B0604020202020204" pitchFamily="34" charset="0"/>
                        </a:rPr>
                        <a:t>CUADCPS (SEI Master Trust) overview</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en-GB" sz="2000" dirty="0">
                          <a:effectLst/>
                          <a:latin typeface="Arial" panose="020B0604020202020204" pitchFamily="34" charset="0"/>
                          <a:cs typeface="Arial" panose="020B0604020202020204" pitchFamily="34" charset="0"/>
                        </a:rPr>
                        <a:t>David </a:t>
                      </a:r>
                      <a:r>
                        <a:rPr lang="en-GB" sz="2000" dirty="0" smtClean="0">
                          <a:effectLst/>
                          <a:latin typeface="Arial" panose="020B0604020202020204" pitchFamily="34" charset="0"/>
                          <a:cs typeface="Arial" panose="020B0604020202020204" pitchFamily="34" charset="0"/>
                        </a:rPr>
                        <a:t>Snowdon, SEI</a:t>
                      </a:r>
                      <a:endParaRPr lang="en-GB" sz="2000" dirty="0">
                        <a:effectLst/>
                        <a:latin typeface="Arial" panose="020B0604020202020204" pitchFamily="34" charset="0"/>
                        <a:ea typeface="Calibri"/>
                        <a:cs typeface="Arial" panose="020B0604020202020204" pitchFamily="34" charset="0"/>
                      </a:endParaRPr>
                    </a:p>
                  </a:txBody>
                  <a:tcPr marL="68580" marR="68580" marT="0" marB="0"/>
                </a:tc>
              </a:tr>
              <a:tr h="581386">
                <a:tc>
                  <a:txBody>
                    <a:bodyPr/>
                    <a:lstStyle/>
                    <a:p>
                      <a:pPr marL="342900" indent="-342900">
                        <a:lnSpc>
                          <a:spcPct val="115000"/>
                        </a:lnSpc>
                        <a:spcAft>
                          <a:spcPts val="0"/>
                        </a:spcAft>
                        <a:buFont typeface="Arial" panose="020B0604020202020204" pitchFamily="34" charset="0"/>
                        <a:buChar char="•"/>
                      </a:pPr>
                      <a:r>
                        <a:rPr lang="en-GB" sz="2000" dirty="0">
                          <a:effectLst/>
                          <a:latin typeface="Arial" panose="020B0604020202020204" pitchFamily="34" charset="0"/>
                          <a:cs typeface="Arial" panose="020B0604020202020204" pitchFamily="34" charset="0"/>
                        </a:rPr>
                        <a:t>Round up and final Q&amp;A</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1000"/>
                        </a:spcAft>
                      </a:pPr>
                      <a:r>
                        <a:rPr lang="en-GB" sz="2000" dirty="0">
                          <a:effectLst/>
                          <a:latin typeface="Arial" panose="020B0604020202020204" pitchFamily="34" charset="0"/>
                          <a:cs typeface="Arial" panose="020B0604020202020204" pitchFamily="34" charset="0"/>
                        </a:rPr>
                        <a:t>All</a:t>
                      </a:r>
                      <a:endParaRPr lang="en-GB" sz="20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579338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313" y="1804649"/>
            <a:ext cx="3000375" cy="4248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690579"/>
            <a:ext cx="2847975"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3"/>
          <p:cNvSpPr>
            <a:spLocks noGrp="1" noChangeArrowheads="1"/>
          </p:cNvSpPr>
          <p:nvPr>
            <p:ph type="title"/>
          </p:nvPr>
        </p:nvSpPr>
        <p:spPr>
          <a:xfrm>
            <a:off x="457200" y="457200"/>
            <a:ext cx="8229600" cy="777875"/>
          </a:xfrm>
        </p:spPr>
        <p:txBody>
          <a:bodyPr/>
          <a:lstStyle/>
          <a:p>
            <a:r>
              <a:rPr lang="en-US" altLang="en-US" dirty="0" smtClean="0"/>
              <a:t>Your DC Master Trust annual benefit statement</a:t>
            </a:r>
          </a:p>
        </p:txBody>
      </p:sp>
      <p:grpSp>
        <p:nvGrpSpPr>
          <p:cNvPr id="5" name="Group 4"/>
          <p:cNvGrpSpPr/>
          <p:nvPr/>
        </p:nvGrpSpPr>
        <p:grpSpPr>
          <a:xfrm>
            <a:off x="468313" y="1570478"/>
            <a:ext cx="2811227" cy="4268723"/>
            <a:chOff x="468313" y="1570478"/>
            <a:chExt cx="2811227" cy="4268723"/>
          </a:xfrm>
        </p:grpSpPr>
        <p:grpSp>
          <p:nvGrpSpPr>
            <p:cNvPr id="7" name="Group 6"/>
            <p:cNvGrpSpPr/>
            <p:nvPr/>
          </p:nvGrpSpPr>
          <p:grpSpPr>
            <a:xfrm>
              <a:off x="468313" y="1570478"/>
              <a:ext cx="2811227" cy="4268723"/>
              <a:chOff x="251520" y="1581910"/>
              <a:chExt cx="2811227" cy="4268723"/>
            </a:xfrm>
          </p:grpSpPr>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81910"/>
                <a:ext cx="2808814" cy="4268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Isosceles Triangle 1"/>
              <p:cNvSpPr/>
              <p:nvPr/>
            </p:nvSpPr>
            <p:spPr>
              <a:xfrm flipV="1">
                <a:off x="1262547" y="1581910"/>
                <a:ext cx="1800200" cy="889214"/>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267744" y="1725637"/>
                <a:ext cx="717517" cy="132873"/>
              </a:xfrm>
              <a:prstGeom prst="rect">
                <a:avLst/>
              </a:prstGeom>
            </p:spPr>
          </p:pic>
        </p:grpSp>
        <p:sp>
          <p:nvSpPr>
            <p:cNvPr id="4" name="Rectangle 3"/>
            <p:cNvSpPr/>
            <p:nvPr/>
          </p:nvSpPr>
          <p:spPr>
            <a:xfrm>
              <a:off x="899592" y="2348880"/>
              <a:ext cx="7200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37122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814" y="2091680"/>
            <a:ext cx="4781550" cy="19907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60" y="1465670"/>
            <a:ext cx="3434821" cy="46557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70617" y="1487269"/>
            <a:ext cx="3582664" cy="12936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49276" y="620688"/>
            <a:ext cx="8412162" cy="581744"/>
          </a:xfrm>
        </p:spPr>
        <p:txBody>
          <a:bodyPr/>
          <a:lstStyle/>
          <a:p>
            <a:r>
              <a:rPr lang="en-GB" dirty="0" smtClean="0"/>
              <a:t>Where do the contributions show?</a:t>
            </a:r>
            <a:endParaRPr lang="en-GB" dirty="0"/>
          </a:p>
        </p:txBody>
      </p:sp>
      <p:sp>
        <p:nvSpPr>
          <p:cNvPr id="8" name="TextBox 7"/>
          <p:cNvSpPr txBox="1"/>
          <p:nvPr/>
        </p:nvSpPr>
        <p:spPr>
          <a:xfrm>
            <a:off x="6355589" y="1457733"/>
            <a:ext cx="2189286" cy="419122"/>
          </a:xfrm>
          <a:prstGeom prst="rect">
            <a:avLst/>
          </a:prstGeom>
          <a:noFill/>
          <a:ln>
            <a:solidFill>
              <a:schemeClr val="tx1"/>
            </a:solidFill>
          </a:ln>
        </p:spPr>
        <p:txBody>
          <a:bodyPr wrap="square" lIns="0" tIns="0" rIns="0" bIns="0" rtlCol="0" anchor="ctr">
            <a:noAutofit/>
          </a:bodyPr>
          <a:lstStyle/>
          <a:p>
            <a:pPr algn="ctr"/>
            <a:r>
              <a:rPr lang="en-GB" sz="1600" dirty="0" smtClean="0"/>
              <a:t>Your contributions</a:t>
            </a:r>
            <a:endParaRPr lang="en-GB" sz="800" dirty="0" smtClean="0"/>
          </a:p>
        </p:txBody>
      </p:sp>
      <p:sp>
        <p:nvSpPr>
          <p:cNvPr id="12" name="TextBox 11"/>
          <p:cNvSpPr txBox="1"/>
          <p:nvPr/>
        </p:nvSpPr>
        <p:spPr>
          <a:xfrm>
            <a:off x="6355589" y="5148870"/>
            <a:ext cx="2476893" cy="279967"/>
          </a:xfrm>
          <a:prstGeom prst="rect">
            <a:avLst/>
          </a:prstGeom>
          <a:noFill/>
          <a:ln>
            <a:solidFill>
              <a:schemeClr val="tx1"/>
            </a:solidFill>
          </a:ln>
        </p:spPr>
        <p:txBody>
          <a:bodyPr wrap="square" lIns="0" tIns="0" rIns="0" bIns="0" rtlCol="0" anchor="ctr">
            <a:noAutofit/>
          </a:bodyPr>
          <a:lstStyle/>
          <a:p>
            <a:pPr algn="ctr"/>
            <a:r>
              <a:rPr lang="en-GB" sz="1400" dirty="0" smtClean="0"/>
              <a:t>Total paid in since joining</a:t>
            </a:r>
            <a:endParaRPr lang="en-GB" sz="800" dirty="0" smtClean="0"/>
          </a:p>
        </p:txBody>
      </p:sp>
      <p:sp>
        <p:nvSpPr>
          <p:cNvPr id="13" name="TextBox 12"/>
          <p:cNvSpPr txBox="1"/>
          <p:nvPr/>
        </p:nvSpPr>
        <p:spPr>
          <a:xfrm>
            <a:off x="4283968" y="4365104"/>
            <a:ext cx="2952328" cy="453157"/>
          </a:xfrm>
          <a:prstGeom prst="rect">
            <a:avLst/>
          </a:prstGeom>
          <a:noFill/>
          <a:ln>
            <a:solidFill>
              <a:schemeClr val="tx1"/>
            </a:solidFill>
          </a:ln>
        </p:spPr>
        <p:txBody>
          <a:bodyPr wrap="square" lIns="0" tIns="0" rIns="0" bIns="0" rtlCol="0" anchor="ctr">
            <a:noAutofit/>
          </a:bodyPr>
          <a:lstStyle/>
          <a:p>
            <a:pPr algn="ctr"/>
            <a:r>
              <a:rPr lang="en-GB" sz="1400" dirty="0" smtClean="0"/>
              <a:t>University contributions</a:t>
            </a:r>
          </a:p>
        </p:txBody>
      </p:sp>
      <p:cxnSp>
        <p:nvCxnSpPr>
          <p:cNvPr id="10" name="Straight Arrow Connector 9"/>
          <p:cNvCxnSpPr>
            <a:stCxn id="8" idx="2"/>
            <a:endCxn id="17" idx="0"/>
          </p:cNvCxnSpPr>
          <p:nvPr/>
        </p:nvCxnSpPr>
        <p:spPr>
          <a:xfrm flipH="1">
            <a:off x="6470750" y="1876855"/>
            <a:ext cx="979482" cy="94750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0"/>
            <a:endCxn id="21" idx="4"/>
          </p:cNvCxnSpPr>
          <p:nvPr/>
        </p:nvCxnSpPr>
        <p:spPr>
          <a:xfrm flipV="1">
            <a:off x="7594036" y="4082405"/>
            <a:ext cx="468052" cy="106646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0"/>
            <a:endCxn id="23" idx="4"/>
          </p:cNvCxnSpPr>
          <p:nvPr/>
        </p:nvCxnSpPr>
        <p:spPr>
          <a:xfrm flipV="1">
            <a:off x="5760132" y="3300981"/>
            <a:ext cx="696606" cy="1064123"/>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94462" y="2824361"/>
            <a:ext cx="1152575"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p:cNvSpPr/>
          <p:nvPr/>
        </p:nvSpPr>
        <p:spPr>
          <a:xfrm>
            <a:off x="7594036" y="3366286"/>
            <a:ext cx="936104" cy="7161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Oval 22"/>
          <p:cNvSpPr/>
          <p:nvPr/>
        </p:nvSpPr>
        <p:spPr>
          <a:xfrm>
            <a:off x="5893203" y="3074237"/>
            <a:ext cx="1127069" cy="226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89066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1" y="1526939"/>
            <a:ext cx="3231518" cy="47960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739" y="2262150"/>
            <a:ext cx="4867275" cy="29051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t>What your benefits could be at your selected retirement age</a:t>
            </a:r>
            <a:endParaRPr lang="en-GB" dirty="0"/>
          </a:p>
        </p:txBody>
      </p:sp>
      <p:sp>
        <p:nvSpPr>
          <p:cNvPr id="3" name="Oval 2"/>
          <p:cNvSpPr/>
          <p:nvPr/>
        </p:nvSpPr>
        <p:spPr>
          <a:xfrm>
            <a:off x="7524328" y="2886472"/>
            <a:ext cx="1041448" cy="288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54551" y="2634595"/>
            <a:ext cx="911225" cy="202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613971" y="3427859"/>
            <a:ext cx="1008112" cy="3385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380312" y="4077072"/>
            <a:ext cx="1008112" cy="3385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380312" y="4828753"/>
            <a:ext cx="1008112" cy="3385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endCxn id="13" idx="4"/>
          </p:cNvCxnSpPr>
          <p:nvPr/>
        </p:nvCxnSpPr>
        <p:spPr>
          <a:xfrm flipV="1">
            <a:off x="7859795" y="5167275"/>
            <a:ext cx="24573" cy="206414"/>
          </a:xfrm>
          <a:prstGeom prst="line">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6221" y="2886472"/>
            <a:ext cx="3133651" cy="183867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8" name="Straight Connector 7"/>
          <p:cNvCxnSpPr>
            <a:stCxn id="27" idx="0"/>
          </p:cNvCxnSpPr>
          <p:nvPr/>
        </p:nvCxnSpPr>
        <p:spPr>
          <a:xfrm flipV="1">
            <a:off x="6258554" y="4415595"/>
            <a:ext cx="1714138" cy="958092"/>
          </a:xfrm>
          <a:prstGeom prst="line">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0" idx="0"/>
            <a:endCxn id="10" idx="4"/>
          </p:cNvCxnSpPr>
          <p:nvPr/>
        </p:nvCxnSpPr>
        <p:spPr>
          <a:xfrm flipV="1">
            <a:off x="4716463" y="3766381"/>
            <a:ext cx="2401564" cy="1607307"/>
          </a:xfrm>
          <a:prstGeom prst="line">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 idx="2"/>
          </p:cNvCxnSpPr>
          <p:nvPr/>
        </p:nvCxnSpPr>
        <p:spPr>
          <a:xfrm>
            <a:off x="5513701" y="2060848"/>
            <a:ext cx="2010627" cy="969826"/>
          </a:xfrm>
          <a:prstGeom prst="line">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9" idx="0"/>
          </p:cNvCxnSpPr>
          <p:nvPr/>
        </p:nvCxnSpPr>
        <p:spPr>
          <a:xfrm>
            <a:off x="7860720" y="2060848"/>
            <a:ext cx="249444" cy="573747"/>
          </a:xfrm>
          <a:prstGeom prst="line">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17202" y="5373688"/>
            <a:ext cx="1398522" cy="863599"/>
          </a:xfrm>
          <a:prstGeom prst="rect">
            <a:avLst/>
          </a:prstGeom>
          <a:noFill/>
          <a:ln>
            <a:solidFill>
              <a:schemeClr val="tx1"/>
            </a:solidFill>
          </a:ln>
        </p:spPr>
        <p:txBody>
          <a:bodyPr wrap="square" lIns="0" tIns="0" rIns="0" bIns="0" rtlCol="0" anchor="ctr">
            <a:noAutofit/>
          </a:bodyPr>
          <a:lstStyle/>
          <a:p>
            <a:pPr algn="ctr"/>
            <a:r>
              <a:rPr lang="en-GB" sz="1200" dirty="0" smtClean="0"/>
              <a:t>What you might get at your selected retirement age from an annuity.</a:t>
            </a:r>
          </a:p>
        </p:txBody>
      </p:sp>
      <p:sp>
        <p:nvSpPr>
          <p:cNvPr id="25" name="TextBox 24"/>
          <p:cNvSpPr txBox="1"/>
          <p:nvPr/>
        </p:nvSpPr>
        <p:spPr>
          <a:xfrm>
            <a:off x="4550207" y="1339478"/>
            <a:ext cx="1894001" cy="721370"/>
          </a:xfrm>
          <a:prstGeom prst="rect">
            <a:avLst/>
          </a:prstGeom>
          <a:noFill/>
          <a:ln>
            <a:solidFill>
              <a:schemeClr val="tx1"/>
            </a:solidFill>
          </a:ln>
        </p:spPr>
        <p:txBody>
          <a:bodyPr wrap="square" lIns="0" tIns="0" rIns="0" bIns="0" rtlCol="0" anchor="ctr">
            <a:noAutofit/>
          </a:bodyPr>
          <a:lstStyle/>
          <a:p>
            <a:pPr algn="ctr"/>
            <a:r>
              <a:rPr lang="en-GB" sz="1200" dirty="0" smtClean="0"/>
              <a:t>What your DC Account could be worth at your selected retirement age</a:t>
            </a:r>
          </a:p>
        </p:txBody>
      </p:sp>
      <p:sp>
        <p:nvSpPr>
          <p:cNvPr id="26" name="TextBox 25"/>
          <p:cNvSpPr txBox="1"/>
          <p:nvPr/>
        </p:nvSpPr>
        <p:spPr>
          <a:xfrm>
            <a:off x="6994754" y="1339478"/>
            <a:ext cx="1680934" cy="721370"/>
          </a:xfrm>
          <a:prstGeom prst="rect">
            <a:avLst/>
          </a:prstGeom>
          <a:noFill/>
          <a:ln>
            <a:solidFill>
              <a:schemeClr val="tx1"/>
            </a:solidFill>
          </a:ln>
        </p:spPr>
        <p:txBody>
          <a:bodyPr wrap="square" lIns="0" tIns="0" rIns="0" bIns="0" rtlCol="0" anchor="ctr">
            <a:noAutofit/>
          </a:bodyPr>
          <a:lstStyle/>
          <a:p>
            <a:pPr algn="ctr"/>
            <a:r>
              <a:rPr lang="en-GB" sz="1200" dirty="0" smtClean="0"/>
              <a:t>Your ‘selected’ retirement age (you can change this at any time)</a:t>
            </a:r>
          </a:p>
        </p:txBody>
      </p:sp>
      <p:sp>
        <p:nvSpPr>
          <p:cNvPr id="27" name="TextBox 26"/>
          <p:cNvSpPr txBox="1"/>
          <p:nvPr/>
        </p:nvSpPr>
        <p:spPr>
          <a:xfrm>
            <a:off x="5610482" y="5373687"/>
            <a:ext cx="1296144" cy="863599"/>
          </a:xfrm>
          <a:prstGeom prst="rect">
            <a:avLst/>
          </a:prstGeom>
          <a:noFill/>
          <a:ln>
            <a:solidFill>
              <a:schemeClr val="tx1"/>
            </a:solidFill>
          </a:ln>
        </p:spPr>
        <p:txBody>
          <a:bodyPr wrap="square" lIns="0" tIns="0" rIns="0" bIns="0" rtlCol="0" anchor="ctr">
            <a:noAutofit/>
          </a:bodyPr>
          <a:lstStyle/>
          <a:p>
            <a:pPr algn="ctr"/>
            <a:r>
              <a:rPr lang="en-GB" sz="1200" dirty="0" smtClean="0"/>
              <a:t>5% of your fund taken as an annual income</a:t>
            </a:r>
          </a:p>
        </p:txBody>
      </p:sp>
      <p:sp>
        <p:nvSpPr>
          <p:cNvPr id="28" name="TextBox 27"/>
          <p:cNvSpPr txBox="1"/>
          <p:nvPr/>
        </p:nvSpPr>
        <p:spPr>
          <a:xfrm>
            <a:off x="7071461" y="5388991"/>
            <a:ext cx="1600765" cy="805780"/>
          </a:xfrm>
          <a:prstGeom prst="rect">
            <a:avLst/>
          </a:prstGeom>
          <a:noFill/>
          <a:ln>
            <a:solidFill>
              <a:schemeClr val="tx1"/>
            </a:solidFill>
          </a:ln>
        </p:spPr>
        <p:txBody>
          <a:bodyPr wrap="square" lIns="0" tIns="0" rIns="0" bIns="0" rtlCol="0" anchor="ctr">
            <a:noAutofit/>
          </a:bodyPr>
          <a:lstStyle/>
          <a:p>
            <a:pPr algn="ctr"/>
            <a:r>
              <a:rPr lang="en-GB" sz="1200" dirty="0" smtClean="0"/>
              <a:t>Average life expectancy for someone born in the same year as you</a:t>
            </a:r>
          </a:p>
        </p:txBody>
      </p:sp>
    </p:spTree>
    <p:extLst>
      <p:ext uri="{BB962C8B-B14F-4D97-AF65-F5344CB8AC3E}">
        <p14:creationId xmlns:p14="http://schemas.microsoft.com/office/powerpoint/2010/main" val="106183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60" y="1465670"/>
            <a:ext cx="3434821" cy="46557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44538" y="3579854"/>
            <a:ext cx="3582664" cy="22081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290" y="1739122"/>
            <a:ext cx="5353569" cy="3673656"/>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49276" y="620688"/>
            <a:ext cx="8412162" cy="581744"/>
          </a:xfrm>
        </p:spPr>
        <p:txBody>
          <a:bodyPr/>
          <a:lstStyle/>
          <a:p>
            <a:r>
              <a:rPr lang="en-GB" dirty="0" smtClean="0"/>
              <a:t>How the contributions are being invested</a:t>
            </a:r>
            <a:endParaRPr lang="en-GB" dirty="0"/>
          </a:p>
        </p:txBody>
      </p:sp>
      <p:sp>
        <p:nvSpPr>
          <p:cNvPr id="8" name="TextBox 7"/>
          <p:cNvSpPr txBox="1"/>
          <p:nvPr/>
        </p:nvSpPr>
        <p:spPr>
          <a:xfrm>
            <a:off x="4725064" y="1302448"/>
            <a:ext cx="1440160" cy="419122"/>
          </a:xfrm>
          <a:prstGeom prst="rect">
            <a:avLst/>
          </a:prstGeom>
          <a:noFill/>
          <a:ln>
            <a:solidFill>
              <a:schemeClr val="tx1"/>
            </a:solidFill>
          </a:ln>
        </p:spPr>
        <p:txBody>
          <a:bodyPr wrap="square" lIns="0" tIns="0" rIns="0" bIns="0" rtlCol="0" anchor="ctr">
            <a:noAutofit/>
          </a:bodyPr>
          <a:lstStyle/>
          <a:p>
            <a:pPr algn="ctr"/>
            <a:r>
              <a:rPr lang="en-GB" sz="1600" dirty="0" smtClean="0"/>
              <a:t>Fund Names</a:t>
            </a:r>
            <a:endParaRPr lang="en-GB" sz="800" dirty="0" smtClean="0"/>
          </a:p>
        </p:txBody>
      </p:sp>
      <p:sp>
        <p:nvSpPr>
          <p:cNvPr id="12" name="TextBox 11"/>
          <p:cNvSpPr txBox="1"/>
          <p:nvPr/>
        </p:nvSpPr>
        <p:spPr>
          <a:xfrm>
            <a:off x="6444207" y="1348832"/>
            <a:ext cx="2476893" cy="279967"/>
          </a:xfrm>
          <a:prstGeom prst="rect">
            <a:avLst/>
          </a:prstGeom>
          <a:noFill/>
          <a:ln>
            <a:solidFill>
              <a:schemeClr val="tx1"/>
            </a:solidFill>
          </a:ln>
        </p:spPr>
        <p:txBody>
          <a:bodyPr wrap="square" lIns="0" tIns="0" rIns="0" bIns="0" rtlCol="0">
            <a:noAutofit/>
          </a:bodyPr>
          <a:lstStyle/>
          <a:p>
            <a:pPr algn="ctr"/>
            <a:r>
              <a:rPr lang="en-GB" sz="1400" dirty="0" smtClean="0"/>
              <a:t>Value invested in each Fund </a:t>
            </a:r>
            <a:endParaRPr lang="en-GB" sz="800" dirty="0" smtClean="0"/>
          </a:p>
        </p:txBody>
      </p:sp>
      <p:sp>
        <p:nvSpPr>
          <p:cNvPr id="13" name="TextBox 12"/>
          <p:cNvSpPr txBox="1"/>
          <p:nvPr/>
        </p:nvSpPr>
        <p:spPr>
          <a:xfrm>
            <a:off x="5406083" y="5557552"/>
            <a:ext cx="1440160" cy="453157"/>
          </a:xfrm>
          <a:prstGeom prst="rect">
            <a:avLst/>
          </a:prstGeom>
          <a:noFill/>
          <a:ln>
            <a:solidFill>
              <a:schemeClr val="tx1"/>
            </a:solidFill>
          </a:ln>
        </p:spPr>
        <p:txBody>
          <a:bodyPr wrap="square" lIns="0" tIns="0" rIns="0" bIns="0" rtlCol="0">
            <a:noAutofit/>
          </a:bodyPr>
          <a:lstStyle/>
          <a:p>
            <a:pPr algn="ctr"/>
            <a:r>
              <a:rPr lang="en-GB" sz="1400" dirty="0" smtClean="0"/>
              <a:t>Invested in the Default Strategy?</a:t>
            </a:r>
          </a:p>
        </p:txBody>
      </p:sp>
      <p:cxnSp>
        <p:nvCxnSpPr>
          <p:cNvPr id="10" name="Straight Arrow Connector 9"/>
          <p:cNvCxnSpPr>
            <a:stCxn id="8" idx="1"/>
          </p:cNvCxnSpPr>
          <p:nvPr/>
        </p:nvCxnSpPr>
        <p:spPr>
          <a:xfrm flipH="1">
            <a:off x="4499992" y="1512009"/>
            <a:ext cx="225072" cy="42253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1" idx="0"/>
          </p:cNvCxnSpPr>
          <p:nvPr/>
        </p:nvCxnSpPr>
        <p:spPr>
          <a:xfrm>
            <a:off x="7748596" y="1628799"/>
            <a:ext cx="704453" cy="2164723"/>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3" idx="4"/>
          </p:cNvCxnSpPr>
          <p:nvPr/>
        </p:nvCxnSpPr>
        <p:spPr>
          <a:xfrm flipV="1">
            <a:off x="6846243" y="4910689"/>
            <a:ext cx="1361393" cy="646697"/>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563887" y="1690254"/>
            <a:ext cx="1152575" cy="5866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p:cNvSpPr/>
          <p:nvPr/>
        </p:nvSpPr>
        <p:spPr>
          <a:xfrm>
            <a:off x="7984997" y="3793522"/>
            <a:ext cx="936104" cy="8596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Oval 22"/>
          <p:cNvSpPr/>
          <p:nvPr/>
        </p:nvSpPr>
        <p:spPr>
          <a:xfrm>
            <a:off x="7739584" y="4683945"/>
            <a:ext cx="936104" cy="226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5" name="Straight Arrow Connector 14"/>
          <p:cNvCxnSpPr/>
          <p:nvPr/>
        </p:nvCxnSpPr>
        <p:spPr>
          <a:xfrm flipH="1" flipV="1">
            <a:off x="4572000" y="3579854"/>
            <a:ext cx="834083" cy="197753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623647" y="3349206"/>
            <a:ext cx="1782435" cy="226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7619072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Default </a:t>
            </a:r>
            <a:r>
              <a:rPr lang="en-GB" kern="0" dirty="0" smtClean="0"/>
              <a:t>Lifestyle Strategy = </a:t>
            </a:r>
            <a:r>
              <a:rPr lang="en-GB" dirty="0" smtClean="0"/>
              <a:t>“Decide on my behalf”</a:t>
            </a:r>
            <a:endParaRPr lang="en-GB" dirty="0"/>
          </a:p>
        </p:txBody>
      </p:sp>
      <p:sp>
        <p:nvSpPr>
          <p:cNvPr id="21508" name="TextBox 4"/>
          <p:cNvSpPr txBox="1">
            <a:spLocks noChangeArrowheads="1"/>
          </p:cNvSpPr>
          <p:nvPr/>
        </p:nvSpPr>
        <p:spPr bwMode="auto">
          <a:xfrm>
            <a:off x="1489348" y="5157192"/>
            <a:ext cx="6165304" cy="830997"/>
          </a:xfrm>
          <a:prstGeom prst="rect">
            <a:avLst/>
          </a:prstGeom>
          <a:solidFill>
            <a:schemeClr val="accent5"/>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chemeClr val="bg1"/>
              </a:buClr>
              <a:buFont typeface="Arial" charset="0"/>
              <a:buChar char="•"/>
              <a:defRPr/>
            </a:pPr>
            <a:r>
              <a:rPr lang="en-GB" altLang="en-US" sz="1600" dirty="0">
                <a:solidFill>
                  <a:schemeClr val="bg1"/>
                </a:solidFill>
              </a:rPr>
              <a:t> Built around </a:t>
            </a:r>
            <a:r>
              <a:rPr lang="en-GB" altLang="en-US" sz="1600" dirty="0" smtClean="0">
                <a:solidFill>
                  <a:schemeClr val="bg1"/>
                </a:solidFill>
              </a:rPr>
              <a:t>selected </a:t>
            </a:r>
            <a:r>
              <a:rPr lang="en-GB" altLang="en-US" sz="1600" dirty="0">
                <a:solidFill>
                  <a:schemeClr val="bg1"/>
                </a:solidFill>
              </a:rPr>
              <a:t>retirement age (65 as default)</a:t>
            </a:r>
          </a:p>
          <a:p>
            <a:pPr algn="ctr" eaLnBrk="1" hangingPunct="1">
              <a:buClr>
                <a:schemeClr val="bg1"/>
              </a:buClr>
              <a:buFont typeface="Arial" charset="0"/>
              <a:buChar char="•"/>
              <a:defRPr/>
            </a:pPr>
            <a:r>
              <a:rPr lang="en-GB" altLang="en-US" sz="1600" dirty="0">
                <a:solidFill>
                  <a:schemeClr val="bg1"/>
                </a:solidFill>
              </a:rPr>
              <a:t> </a:t>
            </a:r>
            <a:r>
              <a:rPr lang="en-GB" altLang="en-US" sz="1600" dirty="0" smtClean="0">
                <a:solidFill>
                  <a:schemeClr val="bg1"/>
                </a:solidFill>
              </a:rPr>
              <a:t>Automatically </a:t>
            </a:r>
            <a:r>
              <a:rPr lang="en-GB" altLang="en-US" sz="1600" dirty="0">
                <a:solidFill>
                  <a:schemeClr val="bg1"/>
                </a:solidFill>
              </a:rPr>
              <a:t>s</a:t>
            </a:r>
            <a:r>
              <a:rPr lang="en-GB" altLang="en-US" sz="1600" dirty="0" smtClean="0">
                <a:solidFill>
                  <a:schemeClr val="bg1"/>
                </a:solidFill>
              </a:rPr>
              <a:t>witches </a:t>
            </a:r>
            <a:r>
              <a:rPr lang="en-GB" altLang="en-US" sz="1600" dirty="0">
                <a:solidFill>
                  <a:schemeClr val="bg1"/>
                </a:solidFill>
              </a:rPr>
              <a:t>into lower risk funds </a:t>
            </a:r>
            <a:r>
              <a:rPr lang="en-GB" altLang="en-US" sz="1600" dirty="0" smtClean="0">
                <a:solidFill>
                  <a:schemeClr val="bg1"/>
                </a:solidFill>
              </a:rPr>
              <a:t>as </a:t>
            </a:r>
            <a:r>
              <a:rPr lang="en-GB" altLang="en-US" sz="1600" dirty="0">
                <a:solidFill>
                  <a:schemeClr val="bg1"/>
                </a:solidFill>
              </a:rPr>
              <a:t>you get older</a:t>
            </a:r>
          </a:p>
          <a:p>
            <a:pPr algn="ctr" eaLnBrk="1" hangingPunct="1">
              <a:buClr>
                <a:schemeClr val="bg1"/>
              </a:buClr>
              <a:buFont typeface="Arial" charset="0"/>
              <a:buChar char="•"/>
              <a:defRPr/>
            </a:pPr>
            <a:r>
              <a:rPr lang="en-GB" altLang="en-US" sz="1600" dirty="0">
                <a:solidFill>
                  <a:schemeClr val="bg1"/>
                </a:solidFill>
              </a:rPr>
              <a:t> </a:t>
            </a:r>
            <a:r>
              <a:rPr lang="en-GB" altLang="en-US" sz="1600" dirty="0" smtClean="0">
                <a:solidFill>
                  <a:schemeClr val="bg1"/>
                </a:solidFill>
              </a:rPr>
              <a:t>Inform us if </a:t>
            </a:r>
            <a:r>
              <a:rPr lang="en-GB" altLang="en-US" sz="1600" dirty="0">
                <a:solidFill>
                  <a:schemeClr val="bg1"/>
                </a:solidFill>
              </a:rPr>
              <a:t>you decide to retire early/later</a:t>
            </a:r>
          </a:p>
        </p:txBody>
      </p:sp>
      <p:sp>
        <p:nvSpPr>
          <p:cNvPr id="5" name="Content Placeholder 19"/>
          <p:cNvSpPr txBox="1">
            <a:spLocks/>
          </p:cNvSpPr>
          <p:nvPr/>
        </p:nvSpPr>
        <p:spPr>
          <a:xfrm>
            <a:off x="376088" y="1455291"/>
            <a:ext cx="3835872" cy="3053829"/>
          </a:xfrm>
          <a:prstGeom prst="rect">
            <a:avLst/>
          </a:prstGeom>
        </p:spPr>
        <p:txBody>
          <a:bodyPr/>
          <a:lstStyle/>
          <a:p>
            <a:pPr marL="85725" indent="-85725" eaLnBrk="0" fontAlgn="auto" hangingPunct="0">
              <a:spcBef>
                <a:spcPct val="20000"/>
              </a:spcBef>
              <a:spcAft>
                <a:spcPts val="0"/>
              </a:spcAft>
              <a:buFontTx/>
              <a:buChar char="•"/>
              <a:defRPr/>
            </a:pPr>
            <a:r>
              <a:rPr lang="en-GB" sz="1600" kern="0" dirty="0" smtClean="0"/>
              <a:t>Where the 5</a:t>
            </a:r>
            <a:r>
              <a:rPr lang="en-GB" sz="1600" kern="0" dirty="0"/>
              <a:t>% employer contribution </a:t>
            </a:r>
            <a:r>
              <a:rPr lang="en-GB" sz="1600" kern="0" dirty="0" smtClean="0"/>
              <a:t>is automatically invested </a:t>
            </a:r>
            <a:r>
              <a:rPr lang="en-GB" sz="1600" kern="0" dirty="0"/>
              <a:t>when you </a:t>
            </a:r>
            <a:r>
              <a:rPr lang="en-GB" sz="1600" kern="0" dirty="0" smtClean="0"/>
              <a:t>join</a:t>
            </a:r>
          </a:p>
          <a:p>
            <a:pPr marL="85725" indent="-85725" eaLnBrk="0" fontAlgn="auto" hangingPunct="0">
              <a:spcBef>
                <a:spcPct val="20000"/>
              </a:spcBef>
              <a:spcAft>
                <a:spcPts val="0"/>
              </a:spcAft>
              <a:buFontTx/>
              <a:buChar char="•"/>
              <a:defRPr/>
            </a:pPr>
            <a:endParaRPr lang="en-GB" sz="1600" kern="0" dirty="0"/>
          </a:p>
          <a:p>
            <a:pPr marL="85725" indent="-85725" eaLnBrk="0" fontAlgn="auto" hangingPunct="0">
              <a:spcBef>
                <a:spcPct val="20000"/>
              </a:spcBef>
              <a:spcAft>
                <a:spcPts val="0"/>
              </a:spcAft>
              <a:buFontTx/>
              <a:buChar char="•"/>
              <a:defRPr/>
            </a:pPr>
            <a:r>
              <a:rPr lang="en-GB" sz="1600" kern="0" dirty="0" smtClean="0"/>
              <a:t>Where 99% of members are invested</a:t>
            </a:r>
          </a:p>
          <a:p>
            <a:pPr marL="85725" indent="-85725" eaLnBrk="0" fontAlgn="auto" hangingPunct="0">
              <a:spcBef>
                <a:spcPct val="20000"/>
              </a:spcBef>
              <a:spcAft>
                <a:spcPts val="0"/>
              </a:spcAft>
              <a:buFontTx/>
              <a:buChar char="•"/>
              <a:defRPr/>
            </a:pPr>
            <a:endParaRPr lang="en-GB" sz="1600" kern="0" dirty="0" smtClean="0"/>
          </a:p>
          <a:p>
            <a:pPr marL="85725" indent="-85725" eaLnBrk="0" fontAlgn="auto" hangingPunct="0">
              <a:spcBef>
                <a:spcPct val="20000"/>
              </a:spcBef>
              <a:spcAft>
                <a:spcPts val="0"/>
              </a:spcAft>
              <a:buFontTx/>
              <a:buChar char="•"/>
              <a:defRPr/>
            </a:pPr>
            <a:r>
              <a:rPr lang="en-GB" sz="1600" kern="0" dirty="0" smtClean="0"/>
              <a:t>Remain in </a:t>
            </a:r>
            <a:r>
              <a:rPr lang="en-GB" sz="1600" kern="0" dirty="0"/>
              <a:t>this strategy or switch </a:t>
            </a:r>
            <a:r>
              <a:rPr lang="en-GB" sz="1600" kern="0" dirty="0" smtClean="0"/>
              <a:t>into other funds at any time</a:t>
            </a:r>
            <a:endParaRPr lang="en-GB" sz="1600" kern="0" dirty="0"/>
          </a:p>
          <a:p>
            <a:pPr marL="85725" indent="-85725" eaLnBrk="0" fontAlgn="auto" hangingPunct="0">
              <a:spcBef>
                <a:spcPct val="20000"/>
              </a:spcBef>
              <a:spcAft>
                <a:spcPts val="0"/>
              </a:spcAft>
              <a:buFontTx/>
              <a:buChar char="•"/>
              <a:defRPr/>
            </a:pPr>
            <a:endParaRPr lang="en-GB" sz="1600" kern="0" dirty="0" smtClean="0"/>
          </a:p>
          <a:p>
            <a:pPr marL="85725" indent="-85725" eaLnBrk="0" fontAlgn="auto" hangingPunct="0">
              <a:spcBef>
                <a:spcPct val="20000"/>
              </a:spcBef>
              <a:spcAft>
                <a:spcPts val="0"/>
              </a:spcAft>
              <a:buFontTx/>
              <a:buChar char="•"/>
              <a:defRPr/>
            </a:pPr>
            <a:r>
              <a:rPr lang="en-GB" sz="1600" kern="0" dirty="0" smtClean="0"/>
              <a:t>Total investment management charge of 0.50</a:t>
            </a:r>
            <a:r>
              <a:rPr lang="en-GB" sz="1600" kern="0" dirty="0"/>
              <a:t>%</a:t>
            </a:r>
          </a:p>
          <a:p>
            <a:pPr eaLnBrk="0" fontAlgn="auto" hangingPunct="0">
              <a:spcBef>
                <a:spcPct val="20000"/>
              </a:spcBef>
              <a:spcAft>
                <a:spcPts val="0"/>
              </a:spcAft>
              <a:defRPr/>
            </a:pPr>
            <a:endParaRPr lang="en-GB" sz="1100" kern="0" dirty="0"/>
          </a:p>
          <a:p>
            <a:pPr marL="188913" indent="-188913" eaLnBrk="0" fontAlgn="auto" hangingPunct="0">
              <a:spcBef>
                <a:spcPct val="20000"/>
              </a:spcBef>
              <a:spcAft>
                <a:spcPts val="0"/>
              </a:spcAft>
              <a:buFontTx/>
              <a:buChar char="•"/>
              <a:defRPr/>
            </a:pPr>
            <a:endParaRPr lang="en-GB" sz="1200" kern="0" dirty="0">
              <a:latin typeface="+mn-lt"/>
              <a:cs typeface="+mn-cs"/>
            </a:endParaRPr>
          </a:p>
        </p:txBody>
      </p:sp>
      <p:graphicFrame>
        <p:nvGraphicFramePr>
          <p:cNvPr id="6" name="Chart 5"/>
          <p:cNvGraphicFramePr>
            <a:graphicFrameLocks/>
          </p:cNvGraphicFramePr>
          <p:nvPr>
            <p:extLst>
              <p:ext uri="{D42A27DB-BD31-4B8C-83A1-F6EECF244321}">
                <p14:modId xmlns:p14="http://schemas.microsoft.com/office/powerpoint/2010/main" val="1243836576"/>
              </p:ext>
            </p:extLst>
          </p:nvPr>
        </p:nvGraphicFramePr>
        <p:xfrm>
          <a:off x="4139952" y="1556792"/>
          <a:ext cx="4794523"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919902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673100" y="4492625"/>
            <a:ext cx="38433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Tx/>
              <a:buChar char="•"/>
            </a:pPr>
            <a:r>
              <a:rPr lang="en-US" altLang="en-US" sz="1200">
                <a:solidFill>
                  <a:srgbClr val="FFFFFF"/>
                </a:solidFill>
              </a:rPr>
              <a:t>SSgA Global Equity 50/50 Index Fund</a:t>
            </a:r>
          </a:p>
          <a:p>
            <a:pPr eaLnBrk="1" hangingPunct="1">
              <a:spcBef>
                <a:spcPct val="20000"/>
              </a:spcBef>
              <a:buFontTx/>
              <a:buChar char="•"/>
            </a:pPr>
            <a:r>
              <a:rPr lang="en-US" altLang="en-US" sz="1200">
                <a:solidFill>
                  <a:srgbClr val="FFFFFF"/>
                </a:solidFill>
              </a:rPr>
              <a:t>SEI Global Developed World Equity Fund</a:t>
            </a:r>
          </a:p>
          <a:p>
            <a:pPr eaLnBrk="1" hangingPunct="1">
              <a:spcBef>
                <a:spcPct val="20000"/>
              </a:spcBef>
              <a:buFontTx/>
              <a:buChar char="•"/>
            </a:pPr>
            <a:r>
              <a:rPr lang="en-US" altLang="en-US" sz="1200">
                <a:solidFill>
                  <a:srgbClr val="FFFFFF"/>
                </a:solidFill>
              </a:rPr>
              <a:t>SSgA UK Equity Index Fund</a:t>
            </a:r>
          </a:p>
          <a:p>
            <a:pPr eaLnBrk="1" hangingPunct="1">
              <a:spcBef>
                <a:spcPct val="20000"/>
              </a:spcBef>
              <a:buFontTx/>
              <a:buChar char="•"/>
            </a:pPr>
            <a:r>
              <a:rPr lang="en-US" altLang="en-US" sz="1200">
                <a:solidFill>
                  <a:srgbClr val="FFFFFF"/>
                </a:solidFill>
              </a:rPr>
              <a:t>SEI UK Equity Fund</a:t>
            </a:r>
          </a:p>
          <a:p>
            <a:pPr eaLnBrk="1" hangingPunct="1">
              <a:spcBef>
                <a:spcPct val="20000"/>
              </a:spcBef>
              <a:buFontTx/>
              <a:buChar char="•"/>
            </a:pPr>
            <a:r>
              <a:rPr lang="en-US" altLang="en-US" sz="1200">
                <a:solidFill>
                  <a:srgbClr val="FFFFFF"/>
                </a:solidFill>
              </a:rPr>
              <a:t>SEI Emerging Market Equity Fund</a:t>
            </a:r>
          </a:p>
        </p:txBody>
      </p:sp>
      <p:sp>
        <p:nvSpPr>
          <p:cNvPr id="19459" name="Text Box 9"/>
          <p:cNvSpPr txBox="1">
            <a:spLocks noChangeArrowheads="1"/>
          </p:cNvSpPr>
          <p:nvPr/>
        </p:nvSpPr>
        <p:spPr bwMode="auto">
          <a:xfrm>
            <a:off x="654050" y="3976688"/>
            <a:ext cx="780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buFontTx/>
              <a:buChar char="•"/>
            </a:pPr>
            <a:r>
              <a:rPr lang="en-GB" altLang="en-US">
                <a:solidFill>
                  <a:srgbClr val="FFFFFF"/>
                </a:solidFill>
              </a:rPr>
              <a:t>Build Your Own Portfolio (You do the work) </a:t>
            </a:r>
          </a:p>
        </p:txBody>
      </p:sp>
      <p:sp>
        <p:nvSpPr>
          <p:cNvPr id="19460" name="Text Box 11"/>
          <p:cNvSpPr txBox="1">
            <a:spLocks noChangeArrowheads="1"/>
          </p:cNvSpPr>
          <p:nvPr/>
        </p:nvSpPr>
        <p:spPr bwMode="auto">
          <a:xfrm>
            <a:off x="5715000" y="4495800"/>
            <a:ext cx="27432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10000"/>
              </a:spcBef>
              <a:buFontTx/>
              <a:buChar char="•"/>
            </a:pPr>
            <a:r>
              <a:rPr lang="en-US" altLang="en-US" sz="1200">
                <a:solidFill>
                  <a:srgbClr val="FFFFFF"/>
                </a:solidFill>
              </a:rPr>
              <a:t>SEI UK Core Fixed Interest</a:t>
            </a:r>
          </a:p>
          <a:p>
            <a:pPr eaLnBrk="1" hangingPunct="1">
              <a:spcBef>
                <a:spcPct val="20000"/>
              </a:spcBef>
              <a:buFontTx/>
              <a:buChar char="•"/>
            </a:pPr>
            <a:r>
              <a:rPr lang="en-US" altLang="en-US" sz="1200">
                <a:solidFill>
                  <a:srgbClr val="FFFFFF"/>
                </a:solidFill>
              </a:rPr>
              <a:t>SEI Index Linked Gilts Index Fund</a:t>
            </a:r>
          </a:p>
          <a:p>
            <a:pPr eaLnBrk="1" hangingPunct="1">
              <a:spcBef>
                <a:spcPct val="20000"/>
              </a:spcBef>
              <a:buFontTx/>
              <a:buChar char="•"/>
            </a:pPr>
            <a:r>
              <a:rPr lang="en-US" altLang="en-US" sz="1200">
                <a:solidFill>
                  <a:srgbClr val="FFFFFF"/>
                </a:solidFill>
              </a:rPr>
              <a:t>SEI Sterling Liquidity Fund</a:t>
            </a:r>
          </a:p>
        </p:txBody>
      </p:sp>
      <p:sp>
        <p:nvSpPr>
          <p:cNvPr id="19461" name="Line 16"/>
          <p:cNvSpPr>
            <a:spLocks noChangeShapeType="1"/>
          </p:cNvSpPr>
          <p:nvPr/>
        </p:nvSpPr>
        <p:spPr bwMode="auto">
          <a:xfrm>
            <a:off x="369888" y="2286000"/>
            <a:ext cx="4202112"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462" name="Line 19"/>
          <p:cNvSpPr>
            <a:spLocks noChangeShapeType="1"/>
          </p:cNvSpPr>
          <p:nvPr/>
        </p:nvSpPr>
        <p:spPr bwMode="auto">
          <a:xfrm>
            <a:off x="276225" y="4419600"/>
            <a:ext cx="8562975"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5" name="Rectangle 5"/>
          <p:cNvSpPr txBox="1">
            <a:spLocks noChangeArrowheads="1"/>
          </p:cNvSpPr>
          <p:nvPr/>
        </p:nvSpPr>
        <p:spPr>
          <a:xfrm>
            <a:off x="401638" y="514350"/>
            <a:ext cx="8229600" cy="704850"/>
          </a:xfrm>
          <a:prstGeom prst="rect">
            <a:avLst/>
          </a:prstGeom>
          <a:noFill/>
        </p:spPr>
        <p:txBody>
          <a:bodyPr anchor="b"/>
          <a:lstStyle/>
          <a:p>
            <a:pPr eaLnBrk="0" fontAlgn="auto" hangingPunct="0">
              <a:spcBef>
                <a:spcPts val="0"/>
              </a:spcBef>
              <a:spcAft>
                <a:spcPts val="0"/>
              </a:spcAft>
              <a:defRPr/>
            </a:pPr>
            <a:r>
              <a:rPr lang="en-US" sz="2400" kern="0" dirty="0" smtClean="0">
                <a:latin typeface="+mj-lt"/>
                <a:ea typeface="+mj-ea"/>
                <a:cs typeface="+mn-cs"/>
              </a:rPr>
              <a:t>Flexible </a:t>
            </a:r>
            <a:r>
              <a:rPr lang="en-US" sz="2400" kern="0" dirty="0">
                <a:latin typeface="+mj-lt"/>
                <a:ea typeface="+mj-ea"/>
                <a:cs typeface="+mn-cs"/>
              </a:rPr>
              <a:t>fund </a:t>
            </a:r>
            <a:r>
              <a:rPr lang="en-US" sz="2400" kern="0" dirty="0" smtClean="0">
                <a:latin typeface="+mj-lt"/>
                <a:ea typeface="+mj-ea"/>
                <a:cs typeface="+mn-cs"/>
              </a:rPr>
              <a:t>choices = </a:t>
            </a:r>
            <a:r>
              <a:rPr lang="en-GB" sz="2400" dirty="0" smtClean="0"/>
              <a:t>“I want to choose”</a:t>
            </a:r>
            <a:endParaRPr lang="en-US" sz="2400" kern="0" dirty="0">
              <a:latin typeface="+mj-lt"/>
              <a:ea typeface="+mj-ea"/>
              <a:cs typeface="+mn-cs"/>
            </a:endParaRPr>
          </a:p>
        </p:txBody>
      </p:sp>
      <p:sp>
        <p:nvSpPr>
          <p:cNvPr id="19465" name="TextBox 13"/>
          <p:cNvSpPr txBox="1">
            <a:spLocks noChangeArrowheads="1"/>
          </p:cNvSpPr>
          <p:nvPr/>
        </p:nvSpPr>
        <p:spPr bwMode="auto">
          <a:xfrm>
            <a:off x="250825" y="5516563"/>
            <a:ext cx="2492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200" i="1">
                <a:latin typeface="Calibri" pitchFamily="34" charset="0"/>
              </a:rPr>
              <a:t>* SSgA Funds have a bid/offer spread</a:t>
            </a:r>
            <a:endParaRPr lang="en-US" altLang="en-US" sz="1200" i="1">
              <a:latin typeface="Calibri" pitchFamily="34" charset="0"/>
            </a:endParaRPr>
          </a:p>
        </p:txBody>
      </p:sp>
      <p:graphicFrame>
        <p:nvGraphicFramePr>
          <p:cNvPr id="13" name="Table 12"/>
          <p:cNvGraphicFramePr>
            <a:graphicFrameLocks noGrp="1"/>
          </p:cNvGraphicFramePr>
          <p:nvPr/>
        </p:nvGraphicFramePr>
        <p:xfrm>
          <a:off x="457200" y="1628775"/>
          <a:ext cx="8229600" cy="3671889"/>
        </p:xfrm>
        <a:graphic>
          <a:graphicData uri="http://schemas.openxmlformats.org/drawingml/2006/table">
            <a:tbl>
              <a:tblPr/>
              <a:tblGrid>
                <a:gridCol w="2810048"/>
                <a:gridCol w="1586925"/>
                <a:gridCol w="1568256"/>
                <a:gridCol w="2264371"/>
              </a:tblGrid>
              <a:tr h="408460">
                <a:tc>
                  <a:txBody>
                    <a:bodyPr/>
                    <a:lstStyle/>
                    <a:p>
                      <a:pPr marL="290513" indent="-201613" algn="l">
                        <a:lnSpc>
                          <a:spcPts val="1330"/>
                        </a:lnSpc>
                        <a:spcAft>
                          <a:spcPts val="0"/>
                        </a:spcAft>
                      </a:pPr>
                      <a:r>
                        <a:rPr lang="en-US" sz="1600" b="1" spc="-5" dirty="0" smtClean="0">
                          <a:solidFill>
                            <a:srgbClr val="FFFFFF"/>
                          </a:solidFill>
                          <a:latin typeface="Calibri"/>
                          <a:ea typeface="Calibri"/>
                          <a:cs typeface="Times New Roman"/>
                        </a:rPr>
                        <a:t>Fund </a:t>
                      </a:r>
                      <a:r>
                        <a:rPr lang="en-US" sz="1600" b="1" spc="-5" dirty="0">
                          <a:solidFill>
                            <a:srgbClr val="FFFFFF"/>
                          </a:solidFill>
                          <a:latin typeface="Calibri"/>
                          <a:ea typeface="Calibri"/>
                          <a:cs typeface="Times New Roman"/>
                        </a:rPr>
                        <a:t>name</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4F81BC"/>
                    </a:solidFill>
                  </a:tcPr>
                </a:tc>
                <a:tc>
                  <a:txBody>
                    <a:bodyPr/>
                    <a:lstStyle/>
                    <a:p>
                      <a:pPr marL="0" indent="0" algn="ctr">
                        <a:lnSpc>
                          <a:spcPts val="1330"/>
                        </a:lnSpc>
                        <a:spcAft>
                          <a:spcPts val="0"/>
                        </a:spcAft>
                      </a:pPr>
                      <a:r>
                        <a:rPr lang="en-US" sz="1600" b="1" dirty="0" smtClean="0">
                          <a:solidFill>
                            <a:srgbClr val="FFFFFF"/>
                          </a:solidFill>
                          <a:latin typeface="Calibri"/>
                          <a:ea typeface="Calibri"/>
                          <a:cs typeface="Times New Roman"/>
                        </a:rPr>
                        <a:t> Asset</a:t>
                      </a:r>
                      <a:r>
                        <a:rPr lang="en-US" sz="1600" b="1" spc="-10" dirty="0" smtClean="0">
                          <a:solidFill>
                            <a:srgbClr val="FFFFFF"/>
                          </a:solidFill>
                          <a:latin typeface="Calibri"/>
                          <a:ea typeface="Calibri"/>
                          <a:cs typeface="Times New Roman"/>
                        </a:rPr>
                        <a:t> </a:t>
                      </a:r>
                      <a:r>
                        <a:rPr lang="en-US" sz="1600" b="1" spc="-5" dirty="0">
                          <a:solidFill>
                            <a:srgbClr val="FFFFFF"/>
                          </a:solidFill>
                          <a:latin typeface="Calibri"/>
                          <a:ea typeface="Calibri"/>
                          <a:cs typeface="Times New Roman"/>
                        </a:rPr>
                        <a:t>Class</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4F81BC"/>
                    </a:solidFill>
                  </a:tcPr>
                </a:tc>
                <a:tc>
                  <a:txBody>
                    <a:bodyPr/>
                    <a:lstStyle/>
                    <a:p>
                      <a:pPr marL="0" indent="0" algn="ctr">
                        <a:lnSpc>
                          <a:spcPts val="1330"/>
                        </a:lnSpc>
                        <a:spcAft>
                          <a:spcPts val="0"/>
                        </a:spcAft>
                      </a:pPr>
                      <a:r>
                        <a:rPr lang="en-US" sz="1600" b="1" spc="-5" dirty="0" smtClean="0">
                          <a:solidFill>
                            <a:srgbClr val="FFFFFF"/>
                          </a:solidFill>
                          <a:latin typeface="Calibri"/>
                          <a:ea typeface="Calibri"/>
                          <a:cs typeface="Times New Roman"/>
                        </a:rPr>
                        <a:t>Total Investment Charge</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4F81BC"/>
                    </a:solidFill>
                  </a:tcPr>
                </a:tc>
                <a:tc>
                  <a:txBody>
                    <a:bodyPr/>
                    <a:lstStyle/>
                    <a:p>
                      <a:pPr marL="296545" algn="l">
                        <a:lnSpc>
                          <a:spcPts val="1330"/>
                        </a:lnSpc>
                        <a:spcAft>
                          <a:spcPts val="0"/>
                        </a:spcAft>
                      </a:pPr>
                      <a:r>
                        <a:rPr lang="en-US" sz="1600" b="1" dirty="0" smtClean="0">
                          <a:solidFill>
                            <a:srgbClr val="FFFFFF"/>
                          </a:solidFill>
                          <a:latin typeface="Calibri"/>
                          <a:ea typeface="Calibri"/>
                          <a:cs typeface="Times New Roman"/>
                        </a:rPr>
                        <a:t>          Risk</a:t>
                      </a:r>
                      <a:r>
                        <a:rPr lang="en-US" sz="1600" b="1" spc="-15" dirty="0" smtClean="0">
                          <a:solidFill>
                            <a:srgbClr val="FFFFFF"/>
                          </a:solidFill>
                          <a:latin typeface="Calibri"/>
                          <a:ea typeface="Calibri"/>
                          <a:cs typeface="Times New Roman"/>
                        </a:rPr>
                        <a:t> </a:t>
                      </a:r>
                      <a:r>
                        <a:rPr lang="en-US" sz="1600" b="1" spc="-5" dirty="0">
                          <a:solidFill>
                            <a:srgbClr val="FFFFFF"/>
                          </a:solidFill>
                          <a:latin typeface="Calibri"/>
                          <a:ea typeface="Calibri"/>
                          <a:cs typeface="Times New Roman"/>
                        </a:rPr>
                        <a:t>level</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4F81BC"/>
                    </a:solidFill>
                  </a:tcPr>
                </a:tc>
              </a:tr>
              <a:tr h="407045">
                <a:tc>
                  <a:txBody>
                    <a:bodyPr/>
                    <a:lstStyle/>
                    <a:p>
                      <a:pPr marL="62865">
                        <a:lnSpc>
                          <a:spcPts val="1320"/>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spc="-5" dirty="0">
                          <a:latin typeface="Calibri"/>
                          <a:ea typeface="Calibri"/>
                          <a:cs typeface="Times New Roman"/>
                        </a:rPr>
                        <a:t>Sterling Liquidity</a:t>
                      </a:r>
                      <a:r>
                        <a:rPr lang="en-US" sz="1600" b="1" spc="-10" dirty="0">
                          <a:latin typeface="Calibri"/>
                          <a:ea typeface="Calibri"/>
                          <a:cs typeface="Times New Roman"/>
                        </a:rPr>
                        <a:t> </a:t>
                      </a:r>
                      <a:r>
                        <a:rPr lang="en-US" sz="1600" b="1" spc="-5" dirty="0">
                          <a:latin typeface="Calibri"/>
                          <a:ea typeface="Calibri"/>
                          <a:cs typeface="Times New Roman"/>
                        </a:rPr>
                        <a:t>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Money</a:t>
                      </a:r>
                      <a:r>
                        <a:rPr lang="en-US" sz="1600" spc="-10" dirty="0">
                          <a:latin typeface="Calibri"/>
                          <a:ea typeface="Calibri"/>
                          <a:cs typeface="Times New Roman"/>
                        </a:rPr>
                        <a:t> </a:t>
                      </a:r>
                      <a:r>
                        <a:rPr lang="en-US" sz="1600" spc="-5" dirty="0">
                          <a:latin typeface="Calibri"/>
                          <a:ea typeface="Calibri"/>
                          <a:cs typeface="Times New Roman"/>
                        </a:rPr>
                        <a:t>Market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a:latin typeface="Calibri"/>
                          <a:ea typeface="Calibri"/>
                          <a:cs typeface="Times New Roman"/>
                        </a:rPr>
                        <a:t>0.20%</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Conservative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76923B"/>
                    </a:solidFill>
                  </a:tcPr>
                </a:tc>
              </a:tr>
              <a:tr h="407045">
                <a:tc>
                  <a:txBody>
                    <a:bodyPr/>
                    <a:lstStyle/>
                    <a:p>
                      <a:pPr marL="62865">
                        <a:lnSpc>
                          <a:spcPts val="1320"/>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spc="-5" dirty="0">
                          <a:latin typeface="Calibri"/>
                          <a:ea typeface="Calibri"/>
                          <a:cs typeface="Times New Roman"/>
                        </a:rPr>
                        <a:t>Defensive 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Multi-asset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a:latin typeface="Calibri"/>
                          <a:ea typeface="Calibri"/>
                          <a:cs typeface="Times New Roman"/>
                        </a:rPr>
                        <a:t>0.68%</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Conservative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76923B"/>
                    </a:solidFill>
                  </a:tcPr>
                </a:tc>
              </a:tr>
              <a:tr h="408460">
                <a:tc>
                  <a:txBody>
                    <a:bodyPr/>
                    <a:lstStyle/>
                    <a:p>
                      <a:pPr marL="62865">
                        <a:lnSpc>
                          <a:spcPts val="1325"/>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dirty="0">
                          <a:latin typeface="Calibri"/>
                          <a:ea typeface="Calibri"/>
                          <a:cs typeface="Times New Roman"/>
                        </a:rPr>
                        <a:t>UK</a:t>
                      </a:r>
                      <a:r>
                        <a:rPr lang="en-US" sz="1600" b="1" spc="-15" dirty="0">
                          <a:latin typeface="Calibri"/>
                          <a:ea typeface="Calibri"/>
                          <a:cs typeface="Times New Roman"/>
                        </a:rPr>
                        <a:t> </a:t>
                      </a:r>
                      <a:r>
                        <a:rPr lang="en-US" sz="1600" b="1" spc="-5" dirty="0">
                          <a:latin typeface="Calibri"/>
                          <a:ea typeface="Calibri"/>
                          <a:cs typeface="Times New Roman"/>
                        </a:rPr>
                        <a:t>Core Fixed</a:t>
                      </a:r>
                      <a:r>
                        <a:rPr lang="en-US" sz="1600" b="1" spc="-15" dirty="0">
                          <a:latin typeface="Calibri"/>
                          <a:ea typeface="Calibri"/>
                          <a:cs typeface="Times New Roman"/>
                        </a:rPr>
                        <a:t> </a:t>
                      </a:r>
                      <a:r>
                        <a:rPr lang="en-US" sz="1600" b="1" spc="-5" dirty="0">
                          <a:latin typeface="Calibri"/>
                          <a:ea typeface="Calibri"/>
                          <a:cs typeface="Times New Roman"/>
                        </a:rPr>
                        <a:t>Interest</a:t>
                      </a:r>
                      <a:r>
                        <a:rPr lang="en-US" sz="1600" b="1" spc="-25" dirty="0">
                          <a:latin typeface="Calibri"/>
                          <a:ea typeface="Calibri"/>
                          <a:cs typeface="Times New Roman"/>
                        </a:rPr>
                        <a:t> </a:t>
                      </a:r>
                      <a:r>
                        <a:rPr lang="en-US" sz="1600" b="1" spc="-5" dirty="0">
                          <a:latin typeface="Calibri"/>
                          <a:ea typeface="Calibri"/>
                          <a:cs typeface="Times New Roman"/>
                        </a:rPr>
                        <a:t>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5"/>
                        </a:lnSpc>
                        <a:spcAft>
                          <a:spcPts val="0"/>
                        </a:spcAft>
                      </a:pPr>
                      <a:r>
                        <a:rPr lang="en-US" sz="1600" dirty="0">
                          <a:latin typeface="Calibri"/>
                          <a:ea typeface="Calibri"/>
                          <a:cs typeface="Times New Roman"/>
                        </a:rPr>
                        <a:t>UK </a:t>
                      </a:r>
                      <a:r>
                        <a:rPr lang="en-US" sz="1600" spc="-5" dirty="0">
                          <a:latin typeface="Calibri"/>
                          <a:ea typeface="Calibri"/>
                          <a:cs typeface="Times New Roman"/>
                        </a:rPr>
                        <a:t>bonds</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5"/>
                        </a:lnSpc>
                        <a:spcAft>
                          <a:spcPts val="0"/>
                        </a:spcAft>
                      </a:pPr>
                      <a:r>
                        <a:rPr lang="en-US" sz="1600" spc="-5" dirty="0">
                          <a:latin typeface="Calibri"/>
                          <a:ea typeface="Calibri"/>
                          <a:cs typeface="Times New Roman"/>
                        </a:rPr>
                        <a:t>0.50%</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5"/>
                        </a:lnSpc>
                        <a:spcAft>
                          <a:spcPts val="0"/>
                        </a:spcAft>
                      </a:pPr>
                      <a:r>
                        <a:rPr lang="en-US" sz="1600" spc="-5" dirty="0">
                          <a:latin typeface="Calibri"/>
                          <a:ea typeface="Calibri"/>
                          <a:cs typeface="Times New Roman"/>
                        </a:rPr>
                        <a:t>Conservative-Moderate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FFC000"/>
                    </a:solidFill>
                  </a:tcPr>
                </a:tc>
              </a:tr>
              <a:tr h="409872">
                <a:tc>
                  <a:txBody>
                    <a:bodyPr/>
                    <a:lstStyle/>
                    <a:p>
                      <a:pPr marL="62865">
                        <a:lnSpc>
                          <a:spcPts val="1335"/>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spc="-5" dirty="0">
                          <a:latin typeface="Calibri"/>
                          <a:ea typeface="Calibri"/>
                          <a:cs typeface="Times New Roman"/>
                        </a:rPr>
                        <a:t>Moderate</a:t>
                      </a:r>
                      <a:r>
                        <a:rPr lang="en-US" sz="1600" b="1" dirty="0">
                          <a:latin typeface="Calibri"/>
                          <a:ea typeface="Calibri"/>
                          <a:cs typeface="Times New Roman"/>
                        </a:rPr>
                        <a:t> </a:t>
                      </a:r>
                      <a:r>
                        <a:rPr lang="en-US" sz="1600" b="1" spc="-5" dirty="0">
                          <a:latin typeface="Calibri"/>
                          <a:ea typeface="Calibri"/>
                          <a:cs typeface="Times New Roman"/>
                        </a:rPr>
                        <a:t>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35"/>
                        </a:lnSpc>
                        <a:spcAft>
                          <a:spcPts val="0"/>
                        </a:spcAft>
                      </a:pPr>
                      <a:r>
                        <a:rPr lang="en-US" sz="1600" spc="-5" dirty="0">
                          <a:latin typeface="Calibri"/>
                          <a:ea typeface="Calibri"/>
                          <a:cs typeface="Times New Roman"/>
                        </a:rPr>
                        <a:t>Multi-asset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35"/>
                        </a:lnSpc>
                        <a:spcAft>
                          <a:spcPts val="0"/>
                        </a:spcAft>
                      </a:pPr>
                      <a:r>
                        <a:rPr lang="en-US" sz="1600" spc="-5" dirty="0">
                          <a:latin typeface="Calibri"/>
                          <a:ea typeface="Calibri"/>
                          <a:cs typeface="Times New Roman"/>
                        </a:rPr>
                        <a:t>0.73%</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35"/>
                        </a:lnSpc>
                        <a:spcAft>
                          <a:spcPts val="0"/>
                        </a:spcAft>
                      </a:pPr>
                      <a:r>
                        <a:rPr lang="en-US" sz="1600" spc="-5" dirty="0">
                          <a:latin typeface="Calibri"/>
                          <a:ea typeface="Calibri"/>
                          <a:cs typeface="Times New Roman"/>
                        </a:rPr>
                        <a:t>Conservative-Moderate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FFC000"/>
                    </a:solidFill>
                  </a:tcPr>
                </a:tc>
              </a:tr>
              <a:tr h="407045">
                <a:tc>
                  <a:txBody>
                    <a:bodyPr/>
                    <a:lstStyle/>
                    <a:p>
                      <a:pPr marL="62865">
                        <a:lnSpc>
                          <a:spcPts val="1320"/>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dirty="0">
                          <a:latin typeface="Calibri"/>
                          <a:ea typeface="Calibri"/>
                          <a:cs typeface="Times New Roman"/>
                        </a:rPr>
                        <a:t>Core</a:t>
                      </a:r>
                      <a:r>
                        <a:rPr lang="en-US" sz="1600" b="1" spc="-15" dirty="0">
                          <a:latin typeface="Calibri"/>
                          <a:ea typeface="Calibri"/>
                          <a:cs typeface="Times New Roman"/>
                        </a:rPr>
                        <a:t> </a:t>
                      </a:r>
                      <a:r>
                        <a:rPr lang="en-US" sz="1600" b="1" spc="-5" dirty="0">
                          <a:latin typeface="Calibri"/>
                          <a:ea typeface="Calibri"/>
                          <a:cs typeface="Times New Roman"/>
                        </a:rPr>
                        <a:t>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Multi-asset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a:latin typeface="Calibri"/>
                          <a:ea typeface="Calibri"/>
                          <a:cs typeface="Times New Roman"/>
                        </a:rPr>
                        <a:t>0.78%</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Moderate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E26C09"/>
                    </a:solidFill>
                  </a:tcPr>
                </a:tc>
              </a:tr>
              <a:tr h="407045">
                <a:tc>
                  <a:txBody>
                    <a:bodyPr/>
                    <a:lstStyle/>
                    <a:p>
                      <a:pPr marL="62865">
                        <a:lnSpc>
                          <a:spcPts val="1320"/>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spc="-5" dirty="0">
                          <a:latin typeface="Calibri"/>
                          <a:ea typeface="Calibri"/>
                          <a:cs typeface="Times New Roman"/>
                        </a:rPr>
                        <a:t>Growth 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Multi-asset</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a:latin typeface="Calibri"/>
                          <a:ea typeface="Calibri"/>
                          <a:cs typeface="Times New Roman"/>
                        </a:rPr>
                        <a:t>0.83%</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Moderate-Aggressive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C00000"/>
                    </a:solidFill>
                  </a:tcPr>
                </a:tc>
              </a:tr>
              <a:tr h="407045">
                <a:tc>
                  <a:txBody>
                    <a:bodyPr/>
                    <a:lstStyle/>
                    <a:p>
                      <a:pPr marL="62865">
                        <a:lnSpc>
                          <a:spcPts val="1320"/>
                        </a:lnSpc>
                        <a:spcAft>
                          <a:spcPts val="0"/>
                        </a:spcAft>
                      </a:pPr>
                      <a:r>
                        <a:rPr lang="en-US" sz="1600" b="1" spc="-5" dirty="0">
                          <a:latin typeface="Calibri"/>
                          <a:ea typeface="Calibri"/>
                          <a:cs typeface="Times New Roman"/>
                        </a:rPr>
                        <a:t>SEI</a:t>
                      </a:r>
                      <a:r>
                        <a:rPr lang="en-US" sz="1600" b="1" spc="5" dirty="0">
                          <a:latin typeface="Calibri"/>
                          <a:ea typeface="Calibri"/>
                          <a:cs typeface="Times New Roman"/>
                        </a:rPr>
                        <a:t> </a:t>
                      </a:r>
                      <a:r>
                        <a:rPr lang="en-US" sz="1600" b="1" spc="-5" dirty="0">
                          <a:latin typeface="Calibri"/>
                          <a:ea typeface="Calibri"/>
                          <a:cs typeface="Times New Roman"/>
                        </a:rPr>
                        <a:t>Aggressive Fund</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20"/>
                        </a:lnSpc>
                        <a:spcAft>
                          <a:spcPts val="0"/>
                        </a:spcAft>
                      </a:pPr>
                      <a:r>
                        <a:rPr lang="en-US" sz="1600" spc="-5" dirty="0">
                          <a:latin typeface="Calibri"/>
                          <a:ea typeface="Calibri"/>
                          <a:cs typeface="Times New Roman"/>
                        </a:rPr>
                        <a:t>Equities</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20"/>
                        </a:lnSpc>
                        <a:spcAft>
                          <a:spcPts val="0"/>
                        </a:spcAft>
                      </a:pPr>
                      <a:r>
                        <a:rPr lang="en-US" sz="1600" spc="-5" dirty="0">
                          <a:latin typeface="Calibri"/>
                          <a:ea typeface="Calibri"/>
                          <a:cs typeface="Times New Roman"/>
                        </a:rPr>
                        <a:t>0.88%</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20"/>
                        </a:lnSpc>
                        <a:spcAft>
                          <a:spcPts val="0"/>
                        </a:spcAft>
                      </a:pPr>
                      <a:r>
                        <a:rPr lang="en-US" sz="1600" spc="-5" dirty="0">
                          <a:solidFill>
                            <a:srgbClr val="FFFFFF"/>
                          </a:solidFill>
                          <a:latin typeface="Calibri"/>
                          <a:ea typeface="Calibri"/>
                          <a:cs typeface="Times New Roman"/>
                        </a:rPr>
                        <a:t>Aggressive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FF0000"/>
                    </a:solidFill>
                  </a:tcPr>
                </a:tc>
              </a:tr>
              <a:tr h="409872">
                <a:tc>
                  <a:txBody>
                    <a:bodyPr/>
                    <a:lstStyle/>
                    <a:p>
                      <a:pPr marL="62865">
                        <a:lnSpc>
                          <a:spcPts val="1335"/>
                        </a:lnSpc>
                        <a:spcAft>
                          <a:spcPts val="0"/>
                        </a:spcAft>
                      </a:pPr>
                      <a:r>
                        <a:rPr lang="en-US" sz="1600" b="1" spc="-5" dirty="0">
                          <a:latin typeface="Calibri"/>
                          <a:ea typeface="Calibri"/>
                          <a:cs typeface="Times New Roman"/>
                        </a:rPr>
                        <a:t>SSgA</a:t>
                      </a:r>
                      <a:r>
                        <a:rPr lang="en-US" sz="1600" b="1" spc="5" dirty="0">
                          <a:latin typeface="Calibri"/>
                          <a:ea typeface="Calibri"/>
                          <a:cs typeface="Times New Roman"/>
                        </a:rPr>
                        <a:t> </a:t>
                      </a:r>
                      <a:r>
                        <a:rPr lang="en-US" sz="1600" b="1" spc="-5" dirty="0">
                          <a:latin typeface="Calibri"/>
                          <a:ea typeface="Calibri"/>
                          <a:cs typeface="Times New Roman"/>
                        </a:rPr>
                        <a:t>Global</a:t>
                      </a:r>
                      <a:r>
                        <a:rPr lang="en-US" sz="1600" b="1" dirty="0">
                          <a:latin typeface="Calibri"/>
                          <a:ea typeface="Calibri"/>
                          <a:cs typeface="Times New Roman"/>
                        </a:rPr>
                        <a:t> </a:t>
                      </a:r>
                      <a:r>
                        <a:rPr lang="en-US" sz="1600" b="1" spc="-5" dirty="0">
                          <a:latin typeface="Calibri"/>
                          <a:ea typeface="Calibri"/>
                          <a:cs typeface="Times New Roman"/>
                        </a:rPr>
                        <a:t>Equity</a:t>
                      </a:r>
                      <a:r>
                        <a:rPr lang="en-US" sz="1600" b="1" spc="-10" dirty="0">
                          <a:latin typeface="Calibri"/>
                          <a:ea typeface="Calibri"/>
                          <a:cs typeface="Times New Roman"/>
                        </a:rPr>
                        <a:t> </a:t>
                      </a:r>
                      <a:r>
                        <a:rPr lang="en-US" sz="1600" b="1" spc="-5" dirty="0">
                          <a:latin typeface="Calibri"/>
                          <a:ea typeface="Calibri"/>
                          <a:cs typeface="Times New Roman"/>
                        </a:rPr>
                        <a:t>50:50</a:t>
                      </a:r>
                      <a:r>
                        <a:rPr lang="en-US" sz="1600" b="1" spc="-10" dirty="0">
                          <a:latin typeface="Calibri"/>
                          <a:ea typeface="Calibri"/>
                          <a:cs typeface="Times New Roman"/>
                        </a:rPr>
                        <a:t> </a:t>
                      </a:r>
                      <a:r>
                        <a:rPr lang="en-US" sz="1600" b="1" spc="-5" dirty="0">
                          <a:latin typeface="Calibri"/>
                          <a:ea typeface="Calibri"/>
                          <a:cs typeface="Times New Roman"/>
                        </a:rPr>
                        <a:t>Index</a:t>
                      </a:r>
                      <a:endParaRPr lang="en-US" sz="1600" dirty="0">
                        <a:latin typeface="Calibri"/>
                        <a:ea typeface="Calibri"/>
                        <a:cs typeface="Times New Roman"/>
                      </a:endParaRPr>
                    </a:p>
                  </a:txBody>
                  <a:tcPr marL="0" marR="0" marT="0" marB="0" anchor="ctr">
                    <a:lnL w="12700" cap="flat" cmpd="sng" algn="ctr">
                      <a:solidFill>
                        <a:srgbClr val="4F81BC"/>
                      </a:solidFill>
                      <a:prstDash val="solid"/>
                      <a:round/>
                      <a:headEnd type="none" w="med" len="med"/>
                      <a:tailEnd type="none" w="med" len="med"/>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70485" algn="ctr">
                        <a:lnSpc>
                          <a:spcPts val="1335"/>
                        </a:lnSpc>
                        <a:spcAft>
                          <a:spcPts val="0"/>
                        </a:spcAft>
                      </a:pPr>
                      <a:r>
                        <a:rPr lang="en-US" sz="1600" spc="-5" dirty="0">
                          <a:latin typeface="Calibri"/>
                          <a:ea typeface="Calibri"/>
                          <a:cs typeface="Times New Roman"/>
                        </a:rPr>
                        <a:t>Equities</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197485" algn="ctr">
                        <a:lnSpc>
                          <a:spcPts val="1335"/>
                        </a:lnSpc>
                        <a:spcAft>
                          <a:spcPts val="0"/>
                        </a:spcAft>
                      </a:pPr>
                      <a:r>
                        <a:rPr lang="en-US" sz="1600" spc="-5" dirty="0">
                          <a:latin typeface="Calibri"/>
                          <a:ea typeface="Calibri"/>
                          <a:cs typeface="Times New Roman"/>
                        </a:rPr>
                        <a:t>0.12%</a:t>
                      </a:r>
                      <a:endParaRPr lang="en-US" sz="1600" dirty="0">
                        <a:latin typeface="Calibri"/>
                        <a:ea typeface="Calibri"/>
                        <a:cs typeface="Times New Roman"/>
                      </a:endParaRPr>
                    </a:p>
                  </a:txBody>
                  <a:tcPr marL="0" marR="0" marT="0" marB="0" anchor="ctr">
                    <a:lnL>
                      <a:noFill/>
                    </a:lnL>
                    <a:lnR>
                      <a:noFill/>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tcPr>
                </a:tc>
                <a:tc>
                  <a:txBody>
                    <a:bodyPr/>
                    <a:lstStyle/>
                    <a:p>
                      <a:pPr marL="67945" algn="ctr">
                        <a:lnSpc>
                          <a:spcPts val="1335"/>
                        </a:lnSpc>
                        <a:spcAft>
                          <a:spcPts val="0"/>
                        </a:spcAft>
                      </a:pPr>
                      <a:r>
                        <a:rPr lang="en-US" sz="1600" spc="-5" dirty="0">
                          <a:solidFill>
                            <a:srgbClr val="FFFFFF"/>
                          </a:solidFill>
                          <a:latin typeface="Calibri"/>
                          <a:ea typeface="Calibri"/>
                          <a:cs typeface="Times New Roman"/>
                        </a:rPr>
                        <a:t>Aggressive</a:t>
                      </a:r>
                      <a:endParaRPr lang="en-US" sz="1600" dirty="0">
                        <a:latin typeface="Calibri"/>
                        <a:ea typeface="Calibri"/>
                        <a:cs typeface="Times New Roman"/>
                      </a:endParaRPr>
                    </a:p>
                  </a:txBody>
                  <a:tcPr marL="0" marR="0" marT="0" marB="0" anchor="ctr">
                    <a:lnL>
                      <a:noFill/>
                    </a:lnL>
                    <a:lnR w="12700" cap="flat" cmpd="sng" algn="ctr">
                      <a:solidFill>
                        <a:srgbClr val="4F81BC"/>
                      </a:solidFill>
                      <a:prstDash val="solid"/>
                      <a:round/>
                      <a:headEnd type="none" w="med" len="med"/>
                      <a:tailEnd type="none" w="med" len="med"/>
                    </a:lnR>
                    <a:lnT w="12700" cap="flat" cmpd="sng" algn="ctr">
                      <a:solidFill>
                        <a:srgbClr val="4F81BC"/>
                      </a:solidFill>
                      <a:prstDash val="solid"/>
                      <a:round/>
                      <a:headEnd type="none" w="med" len="med"/>
                      <a:tailEnd type="none" w="med" len="med"/>
                    </a:lnT>
                    <a:lnB w="12700" cap="flat" cmpd="sng" algn="ctr">
                      <a:solidFill>
                        <a:srgbClr val="4F81BC"/>
                      </a:solidFill>
                      <a:prstDash val="solid"/>
                      <a:round/>
                      <a:headEnd type="none" w="med" len="med"/>
                      <a:tailEnd type="none" w="med" len="med"/>
                    </a:lnB>
                    <a:solidFill>
                      <a:srgbClr val="FF0000"/>
                    </a:solidFill>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951933"/>
            <a:ext cx="3887664" cy="2269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592" name="TextBox 5"/>
          <p:cNvSpPr txBox="1">
            <a:spLocks noChangeArrowheads="1"/>
          </p:cNvSpPr>
          <p:nvPr/>
        </p:nvSpPr>
        <p:spPr bwMode="auto">
          <a:xfrm>
            <a:off x="374865" y="1412776"/>
            <a:ext cx="868319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spcBef>
                <a:spcPts val="600"/>
              </a:spcBef>
              <a:buFont typeface="Arial" panose="020B0604020202020204" pitchFamily="34" charset="0"/>
              <a:buChar char="•"/>
            </a:pPr>
            <a:r>
              <a:rPr lang="en-GB" altLang="en-US" sz="1600" dirty="0" smtClean="0"/>
              <a:t>All the information from your statement and a lot more at: </a:t>
            </a:r>
            <a:r>
              <a:rPr lang="en-GB" altLang="en-US" sz="1600" u="sng" dirty="0" smtClean="0">
                <a:solidFill>
                  <a:srgbClr val="0070C0"/>
                </a:solidFill>
              </a:rPr>
              <a:t>hartlinkonline.co.uk/</a:t>
            </a:r>
            <a:r>
              <a:rPr lang="en-GB" altLang="en-US" sz="1600" u="sng" dirty="0" err="1" smtClean="0">
                <a:solidFill>
                  <a:srgbClr val="0070C0"/>
                </a:solidFill>
              </a:rPr>
              <a:t>sei</a:t>
            </a:r>
            <a:endParaRPr lang="en-GB" altLang="en-US" sz="1600" u="sng" dirty="0" smtClean="0">
              <a:solidFill>
                <a:srgbClr val="0070C0"/>
              </a:solidFill>
            </a:endParaRPr>
          </a:p>
          <a:p>
            <a:pPr marL="285750" indent="-285750" eaLnBrk="1" hangingPunct="1">
              <a:spcBef>
                <a:spcPts val="600"/>
              </a:spcBef>
              <a:buFont typeface="Arial" panose="020B0604020202020204" pitchFamily="34" charset="0"/>
              <a:buChar char="•"/>
            </a:pPr>
            <a:r>
              <a:rPr lang="en-GB" altLang="en-US" sz="1600" dirty="0"/>
              <a:t>‘What if’ tools, factsheets and newsletters</a:t>
            </a:r>
          </a:p>
          <a:p>
            <a:pPr marL="285750" indent="-285750" eaLnBrk="1" hangingPunct="1">
              <a:spcBef>
                <a:spcPts val="600"/>
              </a:spcBef>
              <a:buFont typeface="Arial" panose="020B0604020202020204" pitchFamily="34" charset="0"/>
              <a:buChar char="•"/>
            </a:pPr>
            <a:r>
              <a:rPr lang="en-GB" altLang="en-US" sz="1600" dirty="0" smtClean="0"/>
              <a:t>‘Online valuations, projections and fund switching </a:t>
            </a:r>
          </a:p>
          <a:p>
            <a:pPr marL="285750" indent="-285750" eaLnBrk="1" hangingPunct="1">
              <a:spcBef>
                <a:spcPts val="600"/>
              </a:spcBef>
              <a:buFont typeface="Arial" panose="020B0604020202020204" pitchFamily="34" charset="0"/>
              <a:buChar char="•"/>
            </a:pPr>
            <a:endParaRPr lang="en-GB" altLang="en-US" sz="1600" dirty="0" smtClean="0"/>
          </a:p>
          <a:p>
            <a:pPr marL="285750" indent="-285750" eaLnBrk="1" hangingPunct="1">
              <a:spcBef>
                <a:spcPts val="600"/>
              </a:spcBef>
              <a:buFont typeface="Arial" panose="020B0604020202020204" pitchFamily="34" charset="0"/>
              <a:buChar char="•"/>
            </a:pPr>
            <a:r>
              <a:rPr lang="en-GB" altLang="en-US" sz="1600" dirty="0" smtClean="0"/>
              <a:t>SEI Master Trust Member helpdesk: T: 0800 0113540   E: </a:t>
            </a:r>
            <a:r>
              <a:rPr lang="en-GB" altLang="en-US" sz="1600" u="sng" dirty="0" smtClean="0">
                <a:solidFill>
                  <a:srgbClr val="0070C0"/>
                </a:solidFill>
              </a:rPr>
              <a:t>seic@capita.co.uk</a:t>
            </a:r>
          </a:p>
          <a:p>
            <a:pPr eaLnBrk="1" hangingPunct="1"/>
            <a:r>
              <a:rPr lang="en-GB" altLang="en-US" sz="1600" dirty="0"/>
              <a:t>	</a:t>
            </a:r>
            <a:endParaRPr lang="en-GB" altLang="en-US" sz="1600" dirty="0" smtClean="0"/>
          </a:p>
          <a:p>
            <a:pPr eaLnBrk="1" hangingPunct="1"/>
            <a:endParaRPr lang="en-GB" altLang="en-US" sz="1600" dirty="0" smtClean="0"/>
          </a:p>
          <a:p>
            <a:pPr eaLnBrk="1" hangingPunct="1"/>
            <a:endParaRPr lang="en-GB" altLang="en-US" sz="1600" i="1" dirty="0"/>
          </a:p>
        </p:txBody>
      </p:sp>
      <p:sp>
        <p:nvSpPr>
          <p:cNvPr id="24579" name="Title 1"/>
          <p:cNvSpPr>
            <a:spLocks noGrp="1"/>
          </p:cNvSpPr>
          <p:nvPr>
            <p:ph type="title"/>
          </p:nvPr>
        </p:nvSpPr>
        <p:spPr/>
        <p:txBody>
          <a:bodyPr/>
          <a:lstStyle/>
          <a:p>
            <a:pPr eaLnBrk="1" hangingPunct="1"/>
            <a:r>
              <a:rPr lang="en-GB" altLang="en-US" dirty="0" smtClean="0"/>
              <a:t>Where can I get more information?</a:t>
            </a:r>
          </a:p>
        </p:txBody>
      </p:sp>
      <p:pic>
        <p:nvPicPr>
          <p:cNvPr id="245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717031"/>
            <a:ext cx="3543792" cy="23990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13" y="3585729"/>
            <a:ext cx="3345380" cy="23990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4" name="Footer Placeholder 3"/>
          <p:cNvSpPr>
            <a:spLocks noGrp="1"/>
          </p:cNvSpPr>
          <p:nvPr>
            <p:ph type="ftr" sz="quarter" idx="10"/>
          </p:nvPr>
        </p:nvSpPr>
        <p:spPr/>
        <p:txBody>
          <a:bodyPr/>
          <a:lstStyle/>
          <a:p>
            <a:pPr>
              <a:defRPr/>
            </a:pPr>
            <a:r>
              <a:rPr lang="en-US" smtClean="0"/>
              <a:t>Draft v1.0 for Review</a:t>
            </a:r>
            <a:endParaRPr lang="en-US"/>
          </a:p>
        </p:txBody>
      </p:sp>
      <p:sp>
        <p:nvSpPr>
          <p:cNvPr id="5" name="Slide Number Placeholder 4"/>
          <p:cNvSpPr>
            <a:spLocks noGrp="1"/>
          </p:cNvSpPr>
          <p:nvPr>
            <p:ph type="sldNum" sz="quarter" idx="11"/>
          </p:nvPr>
        </p:nvSpPr>
        <p:spPr/>
        <p:txBody>
          <a:bodyPr/>
          <a:lstStyle/>
          <a:p>
            <a:pPr>
              <a:defRPr/>
            </a:pPr>
            <a:r>
              <a:rPr lang="en-US" smtClean="0"/>
              <a:t>page </a:t>
            </a:r>
            <a:fld id="{CC87DF18-0E8B-4543-B69E-95716AD617D9}" type="slidenum">
              <a:rPr lang="en-US" smtClean="0"/>
              <a:pPr>
                <a:defRPr/>
              </a:pPr>
              <a:t>27</a:t>
            </a:fld>
            <a:endParaRPr lang="en-US"/>
          </a:p>
        </p:txBody>
      </p:sp>
    </p:spTree>
    <p:extLst>
      <p:ext uri="{BB962C8B-B14F-4D97-AF65-F5344CB8AC3E}">
        <p14:creationId xmlns:p14="http://schemas.microsoft.com/office/powerpoint/2010/main" val="3331544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63" y="457199"/>
            <a:ext cx="8229600" cy="777875"/>
          </a:xfrm>
        </p:spPr>
        <p:txBody>
          <a:bodyPr/>
          <a:lstStyle/>
          <a:p>
            <a:r>
              <a:rPr lang="en-US" dirty="0" smtClean="0"/>
              <a:t>Important information</a:t>
            </a:r>
            <a:endParaRPr lang="en-US" dirty="0"/>
          </a:p>
        </p:txBody>
      </p:sp>
      <p:sp>
        <p:nvSpPr>
          <p:cNvPr id="9" name="Text Placeholder 5"/>
          <p:cNvSpPr>
            <a:spLocks noGrp="1"/>
          </p:cNvSpPr>
          <p:nvPr>
            <p:ph type="body" sz="quarter" idx="11"/>
          </p:nvPr>
        </p:nvSpPr>
        <p:spPr>
          <a:xfrm>
            <a:off x="468313" y="1340768"/>
            <a:ext cx="8207376" cy="4730046"/>
          </a:xfrm>
        </p:spPr>
        <p:txBody>
          <a:bodyPr/>
          <a:lstStyle/>
          <a:p>
            <a:pPr lvl="0">
              <a:defRPr/>
            </a:pPr>
            <a:r>
              <a:rPr lang="en-GB" sz="1000" b="0" dirty="0">
                <a:latin typeface="Arial" pitchFamily="34" charset="0"/>
                <a:cs typeface="Arial" pitchFamily="34" charset="0"/>
              </a:rPr>
              <a:t>This </a:t>
            </a:r>
            <a:r>
              <a:rPr lang="en-GB" sz="1000" b="0" dirty="0" smtClean="0">
                <a:latin typeface="Arial" pitchFamily="34" charset="0"/>
                <a:cs typeface="Arial" pitchFamily="34" charset="0"/>
              </a:rPr>
              <a:t>information is </a:t>
            </a:r>
            <a:r>
              <a:rPr lang="en-GB" sz="1000" b="0" dirty="0">
                <a:latin typeface="Arial" pitchFamily="34" charset="0"/>
                <a:cs typeface="Arial" pitchFamily="34" charset="0"/>
              </a:rPr>
              <a:t>being </a:t>
            </a:r>
            <a:r>
              <a:rPr lang="en-GB" sz="1000" b="0" dirty="0" smtClean="0">
                <a:latin typeface="Arial" pitchFamily="34" charset="0"/>
                <a:cs typeface="Arial" pitchFamily="34" charset="0"/>
              </a:rPr>
              <a:t>provided on behalf of SEI </a:t>
            </a:r>
            <a:r>
              <a:rPr lang="en-GB" sz="1000" b="0" dirty="0">
                <a:latin typeface="Arial" pitchFamily="34" charset="0"/>
                <a:cs typeface="Arial" pitchFamily="34" charset="0"/>
              </a:rPr>
              <a:t>Trustees Limited (the “Trustee”) in your capacity as a member of the SEI Master Trust, an occupational pension </a:t>
            </a:r>
            <a:r>
              <a:rPr lang="en-GB" sz="1000" b="0" dirty="0" smtClean="0">
                <a:latin typeface="Arial" pitchFamily="34" charset="0"/>
                <a:cs typeface="Arial" pitchFamily="34" charset="0"/>
              </a:rPr>
              <a:t>scheme (the </a:t>
            </a:r>
            <a:r>
              <a:rPr lang="en-GB" sz="1000" b="0" dirty="0">
                <a:latin typeface="Arial" pitchFamily="34" charset="0"/>
                <a:cs typeface="Arial" pitchFamily="34" charset="0"/>
              </a:rPr>
              <a:t>“Scheme”). </a:t>
            </a:r>
            <a:endParaRPr lang="en-GB" sz="1000" b="0" dirty="0" smtClean="0">
              <a:latin typeface="Arial" pitchFamily="34" charset="0"/>
              <a:cs typeface="Arial" pitchFamily="34" charset="0"/>
            </a:endParaRPr>
          </a:p>
          <a:p>
            <a:pPr lvl="0">
              <a:defRPr/>
            </a:pPr>
            <a:endParaRPr lang="en-GB" sz="1000" b="0" dirty="0">
              <a:latin typeface="Arial" pitchFamily="34" charset="0"/>
              <a:cs typeface="Arial" pitchFamily="34" charset="0"/>
            </a:endParaRPr>
          </a:p>
          <a:p>
            <a:pPr lvl="0">
              <a:defRPr/>
            </a:pPr>
            <a:r>
              <a:rPr lang="en-GB" sz="1000" b="0" dirty="0" smtClean="0">
                <a:latin typeface="Arial" pitchFamily="34" charset="0"/>
                <a:cs typeface="Arial" pitchFamily="34" charset="0"/>
              </a:rPr>
              <a:t>This </a:t>
            </a:r>
            <a:r>
              <a:rPr lang="en-GB" sz="1000" b="0" dirty="0">
                <a:latin typeface="Arial" pitchFamily="34" charset="0"/>
                <a:cs typeface="Arial" pitchFamily="34" charset="0"/>
              </a:rPr>
              <a:t>document is not intended to constitute an offer to buy or sell, or a solicitation of an offer to buy or sell any particular product. Please note, </a:t>
            </a:r>
            <a:r>
              <a:rPr lang="en-GB" sz="1000" b="0" dirty="0" smtClean="0">
                <a:latin typeface="Arial" pitchFamily="34" charset="0"/>
                <a:cs typeface="Arial" pitchFamily="34" charset="0"/>
              </a:rPr>
              <a:t>in addition</a:t>
            </a:r>
            <a:r>
              <a:rPr lang="en-GB" sz="1000" b="0" dirty="0">
                <a:latin typeface="Arial" pitchFamily="34" charset="0"/>
                <a:cs typeface="Arial" pitchFamily="34" charset="0"/>
              </a:rPr>
              <a:t>, that any investment products described in this document are only available in relation to your and/or your employer’s contributions to the Scheme – you </a:t>
            </a:r>
            <a:r>
              <a:rPr lang="en-GB" sz="1000" b="0" dirty="0" smtClean="0">
                <a:latin typeface="Arial" pitchFamily="34" charset="0"/>
                <a:cs typeface="Arial" pitchFamily="34" charset="0"/>
              </a:rPr>
              <a:t>may not </a:t>
            </a:r>
            <a:r>
              <a:rPr lang="en-GB" sz="1000" b="0" dirty="0">
                <a:latin typeface="Arial" pitchFamily="34" charset="0"/>
                <a:cs typeface="Arial" pitchFamily="34" charset="0"/>
              </a:rPr>
              <a:t>be able to invest in these products directly.</a:t>
            </a:r>
          </a:p>
          <a:p>
            <a:pPr lvl="0">
              <a:defRPr/>
            </a:pPr>
            <a:r>
              <a:rPr lang="en-GB" sz="1000" b="0" dirty="0">
                <a:latin typeface="Arial" pitchFamily="34" charset="0"/>
                <a:cs typeface="Arial" pitchFamily="34" charset="0"/>
              </a:rPr>
              <a:t>The information in this document is for general information purposes only and does not constitute investment advice. You should read all the investment </a:t>
            </a:r>
            <a:r>
              <a:rPr lang="en-GB" sz="1000" b="0" dirty="0" smtClean="0">
                <a:latin typeface="Arial" pitchFamily="34" charset="0"/>
                <a:cs typeface="Arial" pitchFamily="34" charset="0"/>
              </a:rPr>
              <a:t>information and </a:t>
            </a:r>
            <a:r>
              <a:rPr lang="en-GB" sz="1000" b="0" dirty="0">
                <a:latin typeface="Arial" pitchFamily="34" charset="0"/>
                <a:cs typeface="Arial" pitchFamily="34" charset="0"/>
              </a:rPr>
              <a:t>details on the funds before making investment choices. If you are in any doubt about how to invest, you should seek independent advice before making any </a:t>
            </a:r>
            <a:r>
              <a:rPr lang="en-GB" sz="1000" b="0" dirty="0" smtClean="0">
                <a:latin typeface="Arial" pitchFamily="34" charset="0"/>
                <a:cs typeface="Arial" pitchFamily="34" charset="0"/>
              </a:rPr>
              <a:t>decisions. Neither </a:t>
            </a:r>
            <a:r>
              <a:rPr lang="en-GB" sz="1000" b="0" dirty="0">
                <a:latin typeface="Arial" pitchFamily="34" charset="0"/>
                <a:cs typeface="Arial" pitchFamily="34" charset="0"/>
              </a:rPr>
              <a:t>this document nor any part of its contents may be reproduced or redistributed without the written consent of the </a:t>
            </a:r>
            <a:r>
              <a:rPr lang="en-GB" sz="1000" b="0" dirty="0" smtClean="0">
                <a:latin typeface="Arial" pitchFamily="34" charset="0"/>
                <a:cs typeface="Arial" pitchFamily="34" charset="0"/>
              </a:rPr>
              <a:t>Trustee. </a:t>
            </a:r>
          </a:p>
          <a:p>
            <a:pPr lvl="0">
              <a:defRPr/>
            </a:pPr>
            <a:r>
              <a:rPr lang="en-GB" sz="1000" b="0" dirty="0" smtClean="0">
                <a:latin typeface="Arial" pitchFamily="34" charset="0"/>
                <a:cs typeface="Arial" pitchFamily="34" charset="0"/>
              </a:rPr>
              <a:t>Past </a:t>
            </a:r>
            <a:r>
              <a:rPr lang="en-GB" sz="1000" b="0" dirty="0">
                <a:latin typeface="Arial" pitchFamily="34" charset="0"/>
                <a:cs typeface="Arial" pitchFamily="34" charset="0"/>
              </a:rPr>
              <a:t>performance is not a guarantee of future performance. Investment in the range of the SEI Master Trust’s funds is intended as a long-term investment. The value </a:t>
            </a:r>
            <a:r>
              <a:rPr lang="en-GB" sz="1000" b="0" dirty="0" smtClean="0">
                <a:latin typeface="Arial" pitchFamily="34" charset="0"/>
                <a:cs typeface="Arial" pitchFamily="34" charset="0"/>
              </a:rPr>
              <a:t>of an </a:t>
            </a:r>
            <a:r>
              <a:rPr lang="en-GB" sz="1000" b="0" dirty="0">
                <a:latin typeface="Arial" pitchFamily="34" charset="0"/>
                <a:cs typeface="Arial" pitchFamily="34" charset="0"/>
              </a:rPr>
              <a:t>investment and any income from it can go down as well as up. Investors may not get back the original amount invested</a:t>
            </a:r>
            <a:r>
              <a:rPr lang="en-GB" sz="1000" b="0" dirty="0" smtClean="0">
                <a:latin typeface="Arial" pitchFamily="34" charset="0"/>
                <a:cs typeface="Arial" pitchFamily="34" charset="0"/>
              </a:rPr>
              <a:t>.</a:t>
            </a:r>
          </a:p>
          <a:p>
            <a:pPr lvl="0">
              <a:defRPr/>
            </a:pPr>
            <a:endParaRPr lang="en-GB" sz="1000" b="0" dirty="0">
              <a:latin typeface="Arial" pitchFamily="34" charset="0"/>
              <a:cs typeface="Arial" pitchFamily="34" charset="0"/>
            </a:endParaRPr>
          </a:p>
          <a:p>
            <a:pPr lvl="0">
              <a:defRPr/>
            </a:pPr>
            <a:r>
              <a:rPr lang="en-GB" sz="1000" b="0" dirty="0" smtClean="0">
                <a:latin typeface="Arial" pitchFamily="34" charset="0"/>
                <a:cs typeface="Arial" pitchFamily="34" charset="0"/>
              </a:rPr>
              <a:t>SEI Trustees Limited, </a:t>
            </a:r>
            <a:r>
              <a:rPr lang="en-GB" sz="1000" b="0" dirty="0">
                <a:latin typeface="Arial" pitchFamily="34" charset="0"/>
                <a:cs typeface="Arial" pitchFamily="34" charset="0"/>
              </a:rPr>
              <a:t>1st floor, Alphabeta, 14-18 Finsbury Square, London EC2A 1BR, United Kingdom +44 (0)203 810 8000. </a:t>
            </a:r>
            <a:endParaRPr lang="en-US" sz="1000" b="0" dirty="0" smtClean="0">
              <a:latin typeface="Arial" pitchFamily="34" charset="0"/>
              <a:cs typeface="Arial" pitchFamily="34" charset="0"/>
            </a:endParaRPr>
          </a:p>
        </p:txBody>
      </p:sp>
    </p:spTree>
    <p:extLst>
      <p:ext uri="{BB962C8B-B14F-4D97-AF65-F5344CB8AC3E}">
        <p14:creationId xmlns:p14="http://schemas.microsoft.com/office/powerpoint/2010/main" val="211105753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ctrTitle"/>
          </p:nvPr>
        </p:nvSpPr>
        <p:spPr>
          <a:xfrm>
            <a:off x="304800" y="4846638"/>
            <a:ext cx="4419600" cy="538162"/>
          </a:xfrm>
        </p:spPr>
        <p:txBody>
          <a:bodyPr/>
          <a:lstStyle/>
          <a:p>
            <a:pPr eaLnBrk="1" hangingPunct="1"/>
            <a:r>
              <a:rPr lang="en-GB" altLang="en-US" smtClean="0"/>
              <a:t>Appendix</a:t>
            </a:r>
          </a:p>
        </p:txBody>
      </p:sp>
      <p:sp>
        <p:nvSpPr>
          <p:cNvPr id="31747" name="Text Placeholder 4"/>
          <p:cNvSpPr>
            <a:spLocks noGrp="1"/>
          </p:cNvSpPr>
          <p:nvPr>
            <p:ph type="body" sz="quarter" idx="11"/>
          </p:nvPr>
        </p:nvSpPr>
        <p:spPr>
          <a:xfrm>
            <a:off x="304800" y="5578475"/>
            <a:ext cx="4419600" cy="1279525"/>
          </a:xfrm>
        </p:spPr>
        <p:txBody>
          <a:bodyPr/>
          <a:lstStyle/>
          <a:p>
            <a:pPr eaLnBrk="1" hangingPunct="1">
              <a:spcBef>
                <a:spcPct val="0"/>
              </a:spcBef>
            </a:pPr>
            <a:r>
              <a:rPr lang="en-GB" altLang="en-US" smtClean="0"/>
              <a:t>Performance of funds underlying the default strategy</a:t>
            </a:r>
          </a:p>
        </p:txBody>
      </p:sp>
    </p:spTree>
    <p:extLst>
      <p:ext uri="{BB962C8B-B14F-4D97-AF65-F5344CB8AC3E}">
        <p14:creationId xmlns:p14="http://schemas.microsoft.com/office/powerpoint/2010/main" val="73547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z="2000" dirty="0" smtClean="0">
                <a:latin typeface="Arial" charset="0"/>
                <a:cs typeface="Arial" charset="0"/>
              </a:rPr>
              <a:t>University Pension Arrangements - overview</a:t>
            </a:r>
          </a:p>
        </p:txBody>
      </p:sp>
      <p:graphicFrame>
        <p:nvGraphicFramePr>
          <p:cNvPr id="7" name="Content Placeholder 6"/>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93EB6A6A-4CA2-453D-997F-595DF4F6F671}" type="slidenum">
              <a:rPr lang="en-GB" smtClean="0">
                <a:solidFill>
                  <a:srgbClr val="000000"/>
                </a:solidFill>
              </a:rPr>
              <a:pPr>
                <a:defRPr/>
              </a:pPr>
              <a:t>3</a:t>
            </a:fld>
            <a:endParaRPr lang="en-GB" dirty="0">
              <a:solidFill>
                <a:srgbClr val="000000"/>
              </a:solidFill>
            </a:endParaRPr>
          </a:p>
        </p:txBody>
      </p:sp>
    </p:spTree>
    <p:extLst>
      <p:ext uri="{BB962C8B-B14F-4D97-AF65-F5344CB8AC3E}">
        <p14:creationId xmlns:p14="http://schemas.microsoft.com/office/powerpoint/2010/main" val="1474330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p:cNvSpPr>
          <p:nvPr/>
        </p:nvSpPr>
        <p:spPr bwMode="gray">
          <a:xfrm>
            <a:off x="250825" y="457200"/>
            <a:ext cx="8229600" cy="777875"/>
          </a:xfrm>
          <a:prstGeom prst="rect">
            <a:avLst/>
          </a:prstGeom>
          <a:noFill/>
          <a:ln w="9525">
            <a:noFill/>
            <a:miter lim="800000"/>
            <a:headEnd/>
            <a:tailEnd/>
          </a:ln>
        </p:spPr>
        <p:txBody>
          <a:bodyPr lIns="0" tIns="0" rIns="0" anchor="b"/>
          <a:lstStyle/>
          <a:p>
            <a:r>
              <a:rPr lang="en-US" sz="2400" dirty="0"/>
              <a:t>Fund Performance</a:t>
            </a:r>
          </a:p>
        </p:txBody>
      </p:sp>
      <p:graphicFrame>
        <p:nvGraphicFramePr>
          <p:cNvPr id="7" name="Group 113"/>
          <p:cNvGraphicFramePr>
            <a:graphicFrameLocks noGrp="1"/>
          </p:cNvGraphicFramePr>
          <p:nvPr>
            <p:extLst>
              <p:ext uri="{D42A27DB-BD31-4B8C-83A1-F6EECF244321}">
                <p14:modId xmlns:p14="http://schemas.microsoft.com/office/powerpoint/2010/main" val="402893864"/>
              </p:ext>
            </p:extLst>
          </p:nvPr>
        </p:nvGraphicFramePr>
        <p:xfrm>
          <a:off x="258462" y="3581400"/>
          <a:ext cx="5664200" cy="784860"/>
        </p:xfrm>
        <a:graphic>
          <a:graphicData uri="http://schemas.openxmlformats.org/drawingml/2006/table">
            <a:tbl>
              <a:tblPr/>
              <a:tblGrid>
                <a:gridCol w="2667000"/>
                <a:gridCol w="609600"/>
                <a:gridCol w="609600"/>
                <a:gridCol w="571500"/>
                <a:gridCol w="584200"/>
                <a:gridCol w="622300"/>
              </a:tblGrid>
              <a:tr h="1905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rgbClr val="173B6B"/>
                          </a:solidFill>
                          <a:effectLst/>
                          <a:latin typeface="Arial" charset="0"/>
                          <a:cs typeface="Arial" charset="0"/>
                        </a:rPr>
                        <a:t>Fixed Income Return</a:t>
                      </a:r>
                    </a:p>
                  </a:txBody>
                  <a:tcPr marL="0" marR="0" marT="0" marB="0" horzOverflow="overflow">
                    <a:lnL w="12700"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r>
              <a:tr h="1524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3 Months</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1 Year</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3 Year</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SEI GMF UK Core Fixed Interest GBP Inst</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-3.14%</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10.96%</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8.54%</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270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BofA Merrill Lynch Sterling Broad Market Index (GBP)</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-3.36%</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10.61%</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8.20%</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rgbClr val="000000"/>
                        </a:solidFill>
                        <a:effectLst/>
                        <a:latin typeface="Arial" charset="0"/>
                        <a:cs typeface="Arial" charset="0"/>
                      </a:endParaRP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accent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accent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accent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bl>
          </a:graphicData>
        </a:graphic>
      </p:graphicFrame>
      <p:graphicFrame>
        <p:nvGraphicFramePr>
          <p:cNvPr id="8" name="Group 113"/>
          <p:cNvGraphicFramePr>
            <a:graphicFrameLocks noGrp="1"/>
          </p:cNvGraphicFramePr>
          <p:nvPr>
            <p:extLst>
              <p:ext uri="{D42A27DB-BD31-4B8C-83A1-F6EECF244321}">
                <p14:modId xmlns:p14="http://schemas.microsoft.com/office/powerpoint/2010/main" val="879734409"/>
              </p:ext>
            </p:extLst>
          </p:nvPr>
        </p:nvGraphicFramePr>
        <p:xfrm>
          <a:off x="258463" y="4475480"/>
          <a:ext cx="5664199" cy="883920"/>
        </p:xfrm>
        <a:graphic>
          <a:graphicData uri="http://schemas.openxmlformats.org/drawingml/2006/table">
            <a:tbl>
              <a:tblPr/>
              <a:tblGrid>
                <a:gridCol w="2558832"/>
                <a:gridCol w="717769"/>
                <a:gridCol w="609599"/>
                <a:gridCol w="571499"/>
                <a:gridCol w="584200"/>
                <a:gridCol w="622300"/>
              </a:tblGrid>
              <a:tr h="182036">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rgbClr val="173B6B"/>
                          </a:solidFill>
                          <a:effectLst/>
                          <a:latin typeface="Arial" charset="0"/>
                          <a:cs typeface="Arial" charset="0"/>
                        </a:rPr>
                        <a:t>Cash and Equivalents  Return</a:t>
                      </a:r>
                    </a:p>
                  </a:txBody>
                  <a:tcPr marL="0" marR="0" marT="0" marB="0" horzOverflow="overflow">
                    <a:lnL w="12700"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r>
              <a:tr h="130025">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Arial" charset="0"/>
                        <a:cs typeface="Arial" charset="0"/>
                      </a:endParaRPr>
                    </a:p>
                  </a:txBody>
                  <a:tcPr marL="0" marR="0" marT="0" marB="0" horzOverflow="overflow">
                    <a:lnL w="12700"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cs typeface="Arial" charset="0"/>
                        </a:rPr>
                        <a:t>3 Months</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cs typeface="Arial" charset="0"/>
                        </a:rPr>
                        <a:t>1 Year</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cs typeface="Arial" charset="0"/>
                        </a:rPr>
                        <a:t>3 Year</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r h="143028">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SEI GMF Sterling Liquidity Fund - GBP Inst</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0.05%</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0.40%</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0.38%</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208041">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BofA Merrill Lynch British Pound LIBID 1-Month Average (GBP)</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0.04%</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0.30%</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0.35%</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1919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rgbClr val="000000"/>
                        </a:solidFill>
                        <a:effectLst/>
                        <a:latin typeface="Arial" charset="0"/>
                        <a:cs typeface="Arial" charset="0"/>
                      </a:endParaRP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b"/>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b"/>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b"/>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bl>
          </a:graphicData>
        </a:graphic>
      </p:graphicFrame>
      <p:sp>
        <p:nvSpPr>
          <p:cNvPr id="9" name="TextBox 5"/>
          <p:cNvSpPr txBox="1">
            <a:spLocks noChangeArrowheads="1"/>
          </p:cNvSpPr>
          <p:nvPr/>
        </p:nvSpPr>
        <p:spPr bwMode="auto">
          <a:xfrm>
            <a:off x="6346824" y="5531570"/>
            <a:ext cx="2545655" cy="369332"/>
          </a:xfrm>
          <a:prstGeom prst="rect">
            <a:avLst/>
          </a:prstGeom>
          <a:noFill/>
          <a:ln w="9525">
            <a:noFill/>
            <a:miter lim="800000"/>
            <a:headEnd/>
            <a:tailEnd/>
          </a:ln>
        </p:spPr>
        <p:txBody>
          <a:bodyPr wrap="square">
            <a:spAutoFit/>
          </a:bodyPr>
          <a:lstStyle/>
          <a:p>
            <a:r>
              <a:rPr lang="en-US" sz="900" i="1" dirty="0">
                <a:solidFill>
                  <a:srgbClr val="000000"/>
                </a:solidFill>
              </a:rPr>
              <a:t>Performance </a:t>
            </a:r>
            <a:r>
              <a:rPr lang="en-US" sz="900" i="1" dirty="0" smtClean="0">
                <a:solidFill>
                  <a:srgbClr val="000000"/>
                </a:solidFill>
              </a:rPr>
              <a:t>shown </a:t>
            </a:r>
            <a:r>
              <a:rPr lang="en-US" sz="900" i="1" dirty="0">
                <a:solidFill>
                  <a:srgbClr val="000000"/>
                </a:solidFill>
              </a:rPr>
              <a:t>is gross of fees</a:t>
            </a:r>
            <a:r>
              <a:rPr lang="en-US" sz="900" i="1" dirty="0" smtClean="0">
                <a:solidFill>
                  <a:srgbClr val="000000"/>
                </a:solidFill>
              </a:rPr>
              <a:t>.</a:t>
            </a:r>
          </a:p>
          <a:p>
            <a:r>
              <a:rPr lang="en-US" sz="900" i="1" dirty="0" smtClean="0">
                <a:solidFill>
                  <a:srgbClr val="000000"/>
                </a:solidFill>
              </a:rPr>
              <a:t>Performance shown to 31 December 2016 </a:t>
            </a:r>
            <a:endParaRPr lang="en-US" sz="900" i="1" dirty="0">
              <a:solidFill>
                <a:srgbClr val="000000"/>
              </a:solidFill>
            </a:endParaRPr>
          </a:p>
        </p:txBody>
      </p:sp>
      <p:graphicFrame>
        <p:nvGraphicFramePr>
          <p:cNvPr id="10" name="Group 113"/>
          <p:cNvGraphicFramePr>
            <a:graphicFrameLocks noGrp="1"/>
          </p:cNvGraphicFramePr>
          <p:nvPr>
            <p:extLst>
              <p:ext uri="{D42A27DB-BD31-4B8C-83A1-F6EECF244321}">
                <p14:modId xmlns:p14="http://schemas.microsoft.com/office/powerpoint/2010/main" val="3342282072"/>
              </p:ext>
            </p:extLst>
          </p:nvPr>
        </p:nvGraphicFramePr>
        <p:xfrm>
          <a:off x="238225" y="5415280"/>
          <a:ext cx="5664200" cy="924560"/>
        </p:xfrm>
        <a:graphic>
          <a:graphicData uri="http://schemas.openxmlformats.org/drawingml/2006/table">
            <a:tbl>
              <a:tblPr/>
              <a:tblGrid>
                <a:gridCol w="3251200"/>
                <a:gridCol w="25400"/>
                <a:gridCol w="609600"/>
                <a:gridCol w="571500"/>
                <a:gridCol w="584200"/>
                <a:gridCol w="622300"/>
              </a:tblGrid>
              <a:tr h="1905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400" b="1" i="0" u="none" strike="noStrike" kern="1200" cap="none" normalizeH="0" baseline="0" dirty="0" smtClean="0">
                          <a:ln>
                            <a:noFill/>
                          </a:ln>
                          <a:solidFill>
                            <a:srgbClr val="173B6B"/>
                          </a:solidFill>
                          <a:effectLst/>
                          <a:latin typeface="Arial" charset="0"/>
                          <a:ea typeface="+mn-ea"/>
                          <a:cs typeface="Arial" charset="0"/>
                        </a:rPr>
                        <a:t>Other Return</a:t>
                      </a:r>
                    </a:p>
                  </a:txBody>
                  <a:tcPr marL="0" marR="0" marT="0" marB="0" horzOverflow="overflow">
                    <a:lnL w="12700"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r>
              <a:tr h="1524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3 Months</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1 Year</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3 Year</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r h="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State Street Global Equity (50:50) Index Fund</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 latinLnBrk="0" hangingPunct="1">
                        <a:lnSpc>
                          <a:spcPct val="100000"/>
                        </a:lnSpc>
                        <a:spcBef>
                          <a:spcPts val="600"/>
                        </a:spcBef>
                        <a:spcAft>
                          <a:spcPct val="0"/>
                        </a:spcAft>
                        <a:buClrTx/>
                        <a:buSzTx/>
                        <a:buFontTx/>
                        <a:buNone/>
                        <a:tabLst/>
                      </a:pPr>
                      <a:r>
                        <a:rPr lang="en-US" sz="1000" b="0" i="0" u="none" strike="noStrike" kern="1200" dirty="0" smtClean="0">
                          <a:solidFill>
                            <a:schemeClr val="tx1"/>
                          </a:solidFill>
                          <a:effectLst/>
                          <a:latin typeface="Arial"/>
                          <a:ea typeface="+mn-ea"/>
                          <a:cs typeface="+mn-cs"/>
                        </a:rPr>
                        <a:t>4.83%</a:t>
                      </a: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 latinLnBrk="0" hangingPunct="1">
                        <a:lnSpc>
                          <a:spcPct val="100000"/>
                        </a:lnSpc>
                        <a:spcBef>
                          <a:spcPts val="600"/>
                        </a:spcBef>
                        <a:spcAft>
                          <a:spcPct val="0"/>
                        </a:spcAft>
                        <a:buClrTx/>
                        <a:buSzTx/>
                        <a:buFontTx/>
                        <a:buNone/>
                        <a:tabLst/>
                      </a:pPr>
                      <a:r>
                        <a:rPr lang="en-US" sz="1000" b="0" i="0" u="none" strike="noStrike" kern="1200" dirty="0" smtClean="0">
                          <a:solidFill>
                            <a:schemeClr val="tx1"/>
                          </a:solidFill>
                          <a:effectLst/>
                          <a:latin typeface="Arial"/>
                          <a:ea typeface="+mn-ea"/>
                          <a:cs typeface="+mn-cs"/>
                        </a:rPr>
                        <a:t>21.67%</a:t>
                      </a: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 latinLnBrk="0" hangingPunct="1">
                        <a:lnSpc>
                          <a:spcPct val="100000"/>
                        </a:lnSpc>
                        <a:spcBef>
                          <a:spcPts val="600"/>
                        </a:spcBef>
                        <a:spcAft>
                          <a:spcPct val="0"/>
                        </a:spcAft>
                        <a:buClrTx/>
                        <a:buSzTx/>
                        <a:buFontTx/>
                        <a:buNone/>
                        <a:tabLst/>
                      </a:pPr>
                      <a:r>
                        <a:rPr lang="en-US" sz="1000" b="0" i="0" u="none" strike="noStrike" kern="1200" dirty="0" smtClean="0">
                          <a:solidFill>
                            <a:schemeClr val="tx1"/>
                          </a:solidFill>
                          <a:effectLst/>
                          <a:latin typeface="Arial"/>
                          <a:ea typeface="+mn-ea"/>
                          <a:cs typeface="+mn-cs"/>
                        </a:rPr>
                        <a:t>9.56%</a:t>
                      </a:r>
                    </a:p>
                  </a:txBody>
                  <a:tcPr marL="0" marR="0" marT="0" marB="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270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Blended Benchmark</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4.85%</a:t>
                      </a: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21.67%</a:t>
                      </a: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9.53%</a:t>
                      </a:r>
                    </a:p>
                  </a:txBody>
                  <a:tcPr marL="0" marR="0" marT="0" marB="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rgbClr val="FF0000"/>
                        </a:solidFill>
                        <a:effectLst/>
                        <a:latin typeface="Arial" charset="0"/>
                        <a:cs typeface="Arial" charset="0"/>
                      </a:endParaRP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rgbClr val="000000"/>
                        </a:solidFill>
                        <a:effectLst/>
                        <a:latin typeface="Arial" charset="0"/>
                        <a:cs typeface="Arial" charset="0"/>
                      </a:endParaRP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bl>
          </a:graphicData>
        </a:graphic>
      </p:graphicFrame>
      <p:graphicFrame>
        <p:nvGraphicFramePr>
          <p:cNvPr id="11" name="Group 113"/>
          <p:cNvGraphicFramePr>
            <a:graphicFrameLocks noGrp="1"/>
          </p:cNvGraphicFramePr>
          <p:nvPr>
            <p:extLst>
              <p:ext uri="{D42A27DB-BD31-4B8C-83A1-F6EECF244321}">
                <p14:modId xmlns:p14="http://schemas.microsoft.com/office/powerpoint/2010/main" val="1882914548"/>
              </p:ext>
            </p:extLst>
          </p:nvPr>
        </p:nvGraphicFramePr>
        <p:xfrm>
          <a:off x="275255" y="1295400"/>
          <a:ext cx="5694363" cy="2037080"/>
        </p:xfrm>
        <a:graphic>
          <a:graphicData uri="http://schemas.openxmlformats.org/drawingml/2006/table">
            <a:tbl>
              <a:tblPr/>
              <a:tblGrid>
                <a:gridCol w="2697163"/>
                <a:gridCol w="609600"/>
                <a:gridCol w="609600"/>
                <a:gridCol w="571500"/>
                <a:gridCol w="541337"/>
                <a:gridCol w="665163"/>
              </a:tblGrid>
              <a:tr h="1905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rgbClr val="173B6B"/>
                          </a:solidFill>
                          <a:effectLst/>
                          <a:latin typeface="Arial" charset="0"/>
                          <a:cs typeface="Arial" charset="0"/>
                        </a:rPr>
                        <a:t>Asset Allocation Funds Return</a:t>
                      </a:r>
                    </a:p>
                  </a:txBody>
                  <a:tcPr marL="0" marR="0" marT="0" marB="0" horzOverflow="overflow">
                    <a:lnL w="12700"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9525" cap="flat" cmpd="sng" algn="ctr">
                      <a:solidFill>
                        <a:schemeClr val="tx1">
                          <a:alpha val="0"/>
                        </a:schemeClr>
                      </a:solidFill>
                      <a:prstDash val="solid"/>
                      <a:round/>
                      <a:headEnd type="none" w="med" len="med"/>
                      <a:tailEnd type="none" w="med" len="med"/>
                    </a:lnB>
                    <a:lnTlToBr>
                      <a:noFill/>
                    </a:lnTlToBr>
                    <a:lnBlToTr>
                      <a:noFill/>
                    </a:lnBlToTr>
                    <a:solidFill>
                      <a:srgbClr val="000000">
                        <a:alpha val="0"/>
                      </a:srgbClr>
                    </a:solidFill>
                  </a:tcPr>
                </a:tc>
              </a:tr>
              <a:tr h="16764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Arial" charset="0"/>
                        <a:cs typeface="Arial" charset="0"/>
                      </a:endParaRPr>
                    </a:p>
                  </a:txBody>
                  <a:tcPr marL="0" marR="0" marT="0" marB="0" horzOverflow="overflow">
                    <a:lnL w="12700"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cs typeface="Arial" charset="0"/>
                        </a:rPr>
                        <a:t>3 Months</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cs typeface="Arial" charset="0"/>
                        </a:rPr>
                        <a:t>1 Year</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cs typeface="Arial" charset="0"/>
                        </a:rPr>
                        <a:t>3 Years</a:t>
                      </a:r>
                    </a:p>
                  </a:txBody>
                  <a:tcPr marL="0" marR="0" marT="0" marB="0" horzOverflow="overflow">
                    <a:lnL w="9525" cap="flat" cmpd="sng" algn="ctr">
                      <a:solidFill>
                        <a:schemeClr val="tx1">
                          <a:alpha val="0"/>
                        </a:schemeClr>
                      </a:solidFill>
                      <a:prstDash val="solid"/>
                      <a:round/>
                      <a:headEnd type="none" w="med" len="med"/>
                      <a:tailEnd type="none" w="med" len="med"/>
                    </a:lnL>
                    <a:lnR w="9525" cap="flat" cmpd="sng" algn="ctr">
                      <a:solidFill>
                        <a:schemeClr val="tx1">
                          <a:alpha val="0"/>
                        </a:schemeClr>
                      </a:solidFill>
                      <a:prstDash val="solid"/>
                      <a:round/>
                      <a:headEnd type="none" w="med" len="med"/>
                      <a:tailEnd type="none" w="med" len="med"/>
                    </a:lnR>
                    <a:lnT w="9525" cap="flat" cmpd="sng" algn="ctr">
                      <a:solidFill>
                        <a:schemeClr val="tx1">
                          <a:alpha val="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r h="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SEI GAF Aggressive Fund - GBP Inst</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ctr"/>
                      <a:r>
                        <a:rPr lang="en-GB" sz="900" b="0" i="0" u="none" strike="noStrike" noProof="0" dirty="0" smtClean="0">
                          <a:solidFill>
                            <a:schemeClr val="tx1"/>
                          </a:solidFill>
                          <a:latin typeface="Arial"/>
                        </a:rPr>
                        <a:t>6.43%</a:t>
                      </a:r>
                      <a:endParaRPr lang="en-GB" sz="900" b="0" i="0" u="none" strike="noStrike" noProof="0" dirty="0">
                        <a:solidFill>
                          <a:schemeClr val="tx1"/>
                        </a:solidFill>
                        <a:latin typeface="Arial"/>
                      </a:endParaRPr>
                    </a:p>
                  </a:txBody>
                  <a:tcPr marL="0" marR="0" marT="0" marB="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ctr"/>
                      <a:r>
                        <a:rPr lang="en-GB" sz="900" b="0" i="0" u="none" strike="noStrike" noProof="0" dirty="0" smtClean="0">
                          <a:solidFill>
                            <a:schemeClr val="tx1"/>
                          </a:solidFill>
                          <a:latin typeface="Arial"/>
                        </a:rPr>
                        <a:t>24.88%</a:t>
                      </a:r>
                      <a:endParaRPr lang="en-GB" sz="900" b="0" i="0" u="none" strike="noStrike" noProof="0" dirty="0">
                        <a:solidFill>
                          <a:schemeClr val="tx1"/>
                        </a:solidFill>
                        <a:latin typeface="Arial"/>
                      </a:endParaRPr>
                    </a:p>
                  </a:txBody>
                  <a:tcPr marL="0" marR="0" marT="0" marB="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12.57%</a:t>
                      </a: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270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Aggressive Strategic Portfolio Benchmark</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ctr"/>
                      <a:r>
                        <a:rPr lang="en-GB" sz="800" b="0" i="1" u="none" strike="noStrike" noProof="0" dirty="0" smtClean="0">
                          <a:solidFill>
                            <a:schemeClr val="tx1"/>
                          </a:solidFill>
                          <a:latin typeface="Arial"/>
                        </a:rPr>
                        <a:t>5.44%</a:t>
                      </a:r>
                      <a:endParaRPr lang="en-GB" sz="800" b="0" i="1" u="none" strike="noStrike" noProof="0" dirty="0">
                        <a:solidFill>
                          <a:schemeClr val="tx1"/>
                        </a:solidFill>
                        <a:latin typeface="Arial"/>
                      </a:endParaRPr>
                    </a:p>
                  </a:txBody>
                  <a:tcPr marL="0" marR="0" marT="0" marB="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ctr"/>
                      <a:r>
                        <a:rPr lang="en-GB" sz="800" b="0" i="1" u="none" strike="noStrike" noProof="0" dirty="0" smtClean="0">
                          <a:solidFill>
                            <a:schemeClr val="tx1"/>
                          </a:solidFill>
                          <a:latin typeface="Arial"/>
                        </a:rPr>
                        <a:t>24.17%</a:t>
                      </a:r>
                      <a:endParaRPr lang="en-GB" sz="800" b="0" i="1" u="none" strike="noStrike" noProof="0" dirty="0">
                        <a:solidFill>
                          <a:schemeClr val="tx1"/>
                        </a:solidFill>
                        <a:latin typeface="Arial"/>
                      </a:endParaRPr>
                    </a:p>
                  </a:txBody>
                  <a:tcPr marL="0" marR="0" marT="0" marB="0"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11.34%</a:t>
                      </a: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rgbClr val="FF0000"/>
                        </a:solidFill>
                        <a:effectLst/>
                        <a:latin typeface="Arial" charset="0"/>
                        <a:cs typeface="Arial" charset="0"/>
                      </a:endParaRP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GB" sz="900" b="1" i="1" u="none" strike="noStrike" cap="none" normalizeH="0" baseline="0" noProof="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GB" sz="900" b="1" i="1" u="none" strike="noStrike" cap="none" normalizeH="0" baseline="0" noProof="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SEI GAF Core Fund - GBP Inst</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b"/>
                      <a:r>
                        <a:rPr lang="en-GB" sz="1000" b="0" i="0" u="none" strike="noStrike" dirty="0" smtClean="0">
                          <a:effectLst/>
                          <a:latin typeface="Arial"/>
                        </a:rPr>
                        <a:t>2.95%</a:t>
                      </a:r>
                      <a:endParaRPr lang="en-GB" sz="1000" b="0" i="0" u="none" strike="noStrike" dirty="0">
                        <a:effectLst/>
                        <a:latin typeface="Arial"/>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b"/>
                      <a:r>
                        <a:rPr lang="en-GB" sz="1000" b="0" i="0" u="none" strike="noStrike" dirty="0" smtClean="0">
                          <a:effectLst/>
                          <a:latin typeface="Arial"/>
                        </a:rPr>
                        <a:t>17.59%</a:t>
                      </a:r>
                      <a:endParaRPr lang="en-GB" sz="1000" b="0" i="0" u="none" strike="noStrike" dirty="0">
                        <a:effectLst/>
                        <a:latin typeface="Arial"/>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b"/>
                      <a:r>
                        <a:rPr lang="en-GB" sz="1000" b="0" i="0" u="none" strike="noStrike" dirty="0" smtClean="0">
                          <a:effectLst/>
                          <a:latin typeface="Arial"/>
                        </a:rPr>
                        <a:t>8.58%</a:t>
                      </a:r>
                      <a:endParaRPr lang="en-GB" sz="1000" b="0" i="0" u="none" strike="noStrike" dirty="0">
                        <a:effectLst/>
                        <a:latin typeface="Arial"/>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8128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Core Strategic Portfolio Benchmark</a:t>
                      </a: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b"/>
                      <a:r>
                        <a:rPr lang="en-GB" sz="800" b="0" i="1" u="none" strike="noStrike" kern="1200" dirty="0" smtClean="0">
                          <a:solidFill>
                            <a:schemeClr val="tx1"/>
                          </a:solidFill>
                          <a:latin typeface="+mn-lt"/>
                          <a:ea typeface="+mn-ea"/>
                          <a:cs typeface="+mn-cs"/>
                        </a:rPr>
                        <a:t>2.09%</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b"/>
                      <a:r>
                        <a:rPr lang="en-GB" sz="800" b="0" i="1" u="none" strike="noStrike" kern="1200" dirty="0" smtClean="0">
                          <a:solidFill>
                            <a:schemeClr val="tx1"/>
                          </a:solidFill>
                          <a:latin typeface="+mn-lt"/>
                          <a:ea typeface="+mn-ea"/>
                          <a:cs typeface="+mn-cs"/>
                        </a:rPr>
                        <a:t>14.75%</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algn="ctr" fontAlgn="b"/>
                      <a:r>
                        <a:rPr lang="en-GB" sz="800" b="0" i="1" u="none" strike="noStrike" kern="1200" dirty="0" smtClean="0">
                          <a:solidFill>
                            <a:schemeClr val="tx1"/>
                          </a:solidFill>
                          <a:latin typeface="+mn-lt"/>
                          <a:ea typeface="+mn-ea"/>
                          <a:cs typeface="+mn-cs"/>
                        </a:rPr>
                        <a:t>7.98%</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rgbClr val="FF0000"/>
                        </a:solidFill>
                        <a:effectLst/>
                        <a:latin typeface="Arial" charset="0"/>
                        <a:cs typeface="Arial" charset="0"/>
                      </a:endParaRP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GB" sz="900" b="1" i="1" u="none" strike="noStrike" cap="none" normalizeH="0" baseline="0" noProof="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GB" sz="900" b="1" i="1" u="none" strike="noStrike" cap="none" normalizeH="0" baseline="0" noProof="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SEI GAF Moderate Fund - GBP Inst</a:t>
                      </a:r>
                    </a:p>
                  </a:txBody>
                  <a:tcPr marL="0" marR="0" marT="0" marB="0" anchor="b"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1.30%</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14.20%</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7.14%</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270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Moderate Strategic Portfolio Benchmark</a:t>
                      </a:r>
                    </a:p>
                  </a:txBody>
                  <a:tcPr marL="0" marR="0" marT="0" marB="0" anchor="b"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0.72%</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10.24%</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6.63%</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tx1"/>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 latinLnBrk="0" hangingPunct="1">
                        <a:lnSpc>
                          <a:spcPct val="100000"/>
                        </a:lnSpc>
                        <a:spcBef>
                          <a:spcPts val="600"/>
                        </a:spcBef>
                        <a:spcAft>
                          <a:spcPct val="0"/>
                        </a:spcAft>
                        <a:buClrTx/>
                        <a:buSzTx/>
                        <a:buFontTx/>
                        <a:buNone/>
                        <a:tabLst/>
                      </a:pPr>
                      <a:endParaRPr lang="en-GB" sz="800" b="0" i="1" u="none" strike="noStrike" kern="1200" noProof="0" dirty="0" smtClean="0">
                        <a:solidFill>
                          <a:schemeClr val="tx1"/>
                        </a:solidFill>
                        <a:latin typeface="+mn-lt"/>
                        <a:ea typeface="+mn-ea"/>
                        <a:cs typeface="+mn-cs"/>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 latinLnBrk="0" hangingPunct="1">
                        <a:lnSpc>
                          <a:spcPct val="100000"/>
                        </a:lnSpc>
                        <a:spcBef>
                          <a:spcPts val="600"/>
                        </a:spcBef>
                        <a:spcAft>
                          <a:spcPct val="0"/>
                        </a:spcAft>
                        <a:buClrTx/>
                        <a:buSzTx/>
                        <a:buFontTx/>
                        <a:buNone/>
                        <a:tabLst/>
                      </a:pPr>
                      <a:endParaRPr lang="en-GB" sz="800" b="0" i="1" u="none" strike="noStrike" kern="1200" noProof="0" dirty="0" smtClean="0">
                        <a:solidFill>
                          <a:schemeClr val="tx1"/>
                        </a:solidFill>
                        <a:latin typeface="+mn-lt"/>
                        <a:ea typeface="+mn-ea"/>
                        <a:cs typeface="+mn-cs"/>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 latinLnBrk="0" hangingPunct="1">
                        <a:lnSpc>
                          <a:spcPct val="100000"/>
                        </a:lnSpc>
                        <a:spcBef>
                          <a:spcPts val="600"/>
                        </a:spcBef>
                        <a:spcAft>
                          <a:spcPct val="0"/>
                        </a:spcAft>
                        <a:buClrTx/>
                        <a:buSzTx/>
                        <a:buFontTx/>
                        <a:buNone/>
                        <a:tabLst/>
                      </a:pPr>
                      <a:endParaRPr lang="en-US" sz="800" b="0" i="1" u="none" strike="noStrike" kern="1200" dirty="0" smtClean="0">
                        <a:solidFill>
                          <a:schemeClr val="tx1"/>
                        </a:solidFill>
                        <a:latin typeface="+mn-lt"/>
                        <a:ea typeface="+mn-ea"/>
                        <a:cs typeface="+mn-cs"/>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SEI GAF Defensive Fund - GBP Inst</a:t>
                      </a:r>
                    </a:p>
                  </a:txBody>
                  <a:tcPr marL="0" marR="0" marT="0" marB="0" anchor="b"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-0.05%</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5.45%</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1000" b="0" i="0" u="none" strike="noStrike" kern="1200" dirty="0" smtClean="0">
                          <a:solidFill>
                            <a:schemeClr val="tx1"/>
                          </a:solidFill>
                          <a:effectLst/>
                          <a:latin typeface="Arial"/>
                          <a:ea typeface="+mn-ea"/>
                          <a:cs typeface="+mn-cs"/>
                        </a:rPr>
                        <a:t>2.95%</a:t>
                      </a:r>
                      <a:endParaRPr lang="en-GB" sz="1000" b="0" i="0" u="none" strike="noStrike" kern="1200" dirty="0">
                        <a:solidFill>
                          <a:schemeClr val="tx1"/>
                        </a:solidFill>
                        <a:effectLst/>
                        <a:latin typeface="Arial"/>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270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charset="0"/>
                          <a:cs typeface="Arial" charset="0"/>
                        </a:rPr>
                        <a:t>Defensive Strategic Portfolio Benchmark</a:t>
                      </a:r>
                    </a:p>
                  </a:txBody>
                  <a:tcPr marL="0" marR="0" marT="0" marB="0" anchor="b"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0.02%</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4.78%</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c>
                  <a:txBody>
                    <a:bodyPr/>
                    <a:lstStyle/>
                    <a:p>
                      <a:pPr marL="0" algn="ctr" defTabSz="914400" rtl="0" eaLnBrk="1" fontAlgn="b" latinLnBrk="0" hangingPunct="1"/>
                      <a:r>
                        <a:rPr lang="en-GB" sz="800" b="0" i="1" u="none" strike="noStrike" kern="1200" dirty="0" smtClean="0">
                          <a:solidFill>
                            <a:schemeClr val="tx1"/>
                          </a:solidFill>
                          <a:latin typeface="+mn-lt"/>
                          <a:ea typeface="+mn-ea"/>
                          <a:cs typeface="+mn-cs"/>
                        </a:rPr>
                        <a:t>3.76%</a:t>
                      </a:r>
                      <a:endParaRPr lang="en-GB" sz="800" b="0" i="1" u="none" strike="noStrike" kern="1200" dirty="0">
                        <a:solidFill>
                          <a:schemeClr val="tx1"/>
                        </a:solidFill>
                        <a:latin typeface="+mn-lt"/>
                        <a:ea typeface="+mn-ea"/>
                        <a:cs typeface="+mn-cs"/>
                      </a:endParaRPr>
                    </a:p>
                  </a:txBody>
                  <a:tcPr marL="0" marR="0" marT="0" marB="0" anchor="b">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lnTlToBr>
                      <a:noFill/>
                    </a:lnTlToBr>
                    <a:lnBlToTr>
                      <a:noFill/>
                    </a:lnBlToTr>
                    <a:solidFill>
                      <a:srgbClr val="000000">
                        <a:alpha val="0"/>
                      </a:srgbClr>
                    </a:solidFill>
                  </a:tcPr>
                </a:tc>
              </a:tr>
              <a:tr h="1397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0" i="1" u="none" strike="noStrike" cap="none" normalizeH="0" baseline="0" dirty="0" smtClean="0">
                        <a:ln>
                          <a:noFill/>
                        </a:ln>
                        <a:solidFill>
                          <a:srgbClr val="000000"/>
                        </a:solidFill>
                        <a:effectLst/>
                        <a:latin typeface="Arial" charset="0"/>
                        <a:cs typeface="Arial" charset="0"/>
                      </a:endParaRPr>
                    </a:p>
                  </a:txBody>
                  <a:tcPr marL="0" marR="0" marT="0" marB="0" horzOverflow="overflow">
                    <a:lnL w="12700"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00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GB" sz="900" b="1" i="1" u="none" strike="noStrike" cap="none" normalizeH="0" baseline="0" noProof="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GB" sz="900" b="1" i="1" u="none" strike="noStrike" cap="none" normalizeH="0" baseline="0" noProof="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800" b="1" i="1" u="none" strike="noStrike" cap="none" normalizeH="0" baseline="0" dirty="0" smtClean="0">
                        <a:ln>
                          <a:noFill/>
                        </a:ln>
                        <a:solidFill>
                          <a:srgbClr val="FF0000"/>
                        </a:solidFill>
                        <a:effectLst/>
                        <a:latin typeface="Arial" charset="0"/>
                        <a:cs typeface="Arial" charset="0"/>
                      </a:endParaRPr>
                    </a:p>
                  </a:txBody>
                  <a:tcPr marL="0" marR="0" marT="0" marB="0" horzOverflow="overflow">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0"/>
                      </a:srgbClr>
                    </a:solidFill>
                  </a:tcPr>
                </a:tc>
              </a:tr>
            </a:tbl>
          </a:graphicData>
        </a:graphic>
      </p:graphicFrame>
    </p:spTree>
    <p:extLst>
      <p:ext uri="{BB962C8B-B14F-4D97-AF65-F5344CB8AC3E}">
        <p14:creationId xmlns:p14="http://schemas.microsoft.com/office/powerpoint/2010/main" val="570147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eaLnBrk="1" hangingPunct="1"/>
            <a:r>
              <a:rPr lang="en-GB" altLang="en-US" smtClean="0"/>
              <a:t>Strategic Portfolio Benchmarks</a:t>
            </a:r>
          </a:p>
        </p:txBody>
      </p:sp>
      <p:graphicFrame>
        <p:nvGraphicFramePr>
          <p:cNvPr id="2" name="Table 1"/>
          <p:cNvGraphicFramePr>
            <a:graphicFrameLocks noGrp="1"/>
          </p:cNvGraphicFramePr>
          <p:nvPr>
            <p:extLst>
              <p:ext uri="{D42A27DB-BD31-4B8C-83A1-F6EECF244321}">
                <p14:modId xmlns:p14="http://schemas.microsoft.com/office/powerpoint/2010/main" val="3653092672"/>
              </p:ext>
            </p:extLst>
          </p:nvPr>
        </p:nvGraphicFramePr>
        <p:xfrm>
          <a:off x="457200" y="1390650"/>
          <a:ext cx="8347075" cy="4949830"/>
        </p:xfrm>
        <a:graphic>
          <a:graphicData uri="http://schemas.openxmlformats.org/drawingml/2006/table">
            <a:tbl>
              <a:tblPr firstRow="1" bandRow="1">
                <a:tableStyleId>{5C22544A-7EE6-4342-B048-85BDC9FD1C3A}</a:tableStyleId>
              </a:tblPr>
              <a:tblGrid>
                <a:gridCol w="1976483"/>
                <a:gridCol w="1976483"/>
                <a:gridCol w="457129"/>
                <a:gridCol w="1968490"/>
                <a:gridCol w="1968490"/>
              </a:tblGrid>
              <a:tr h="295120">
                <a:tc>
                  <a:txBody>
                    <a:bodyPr/>
                    <a:lstStyle/>
                    <a:p>
                      <a:r>
                        <a:rPr lang="en-GB" sz="900" dirty="0" smtClean="0"/>
                        <a:t>SGAF AGGRESSIVE FUND</a:t>
                      </a:r>
                    </a:p>
                    <a:p>
                      <a:endParaRPr lang="en-US" sz="800" dirty="0"/>
                    </a:p>
                  </a:txBody>
                  <a:tcPr marL="71989" marR="0" marT="36005" marB="0"/>
                </a:tc>
                <a:tc>
                  <a:txBody>
                    <a:bodyPr/>
                    <a:lstStyle/>
                    <a:p>
                      <a:endParaRPr lang="en-US" sz="800" dirty="0"/>
                    </a:p>
                  </a:txBody>
                  <a:tcPr marL="71989" marR="0" marT="36005" marB="0"/>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SGAF MODERATE FUND</a:t>
                      </a:r>
                    </a:p>
                    <a:p>
                      <a:endParaRPr lang="en-US" sz="800" dirty="0"/>
                    </a:p>
                  </a:txBody>
                  <a:tcPr marL="71989" marR="0" marT="36005" marB="0"/>
                </a:tc>
                <a:tc>
                  <a:txBody>
                    <a:bodyPr/>
                    <a:lstStyle/>
                    <a:p>
                      <a:endParaRPr lang="en-US" sz="800" dirty="0"/>
                    </a:p>
                  </a:txBody>
                  <a:tcPr marL="71989" marR="0" marT="36005" marB="0"/>
                </a:tc>
              </a:tr>
              <a:tr h="216029">
                <a:tc>
                  <a:txBody>
                    <a:bodyPr/>
                    <a:lstStyle/>
                    <a:p>
                      <a:r>
                        <a:rPr lang="en-GB" sz="800" b="1" dirty="0" smtClean="0"/>
                        <a:t>Until 31/12/2015</a:t>
                      </a:r>
                      <a:endParaRPr lang="en-US" sz="800" b="1" dirty="0"/>
                    </a:p>
                  </a:txBody>
                  <a:tcPr marL="71989" marR="0" marT="36005" marB="0"/>
                </a:tc>
                <a:tc>
                  <a:txBody>
                    <a:bodyPr/>
                    <a:lstStyle/>
                    <a:p>
                      <a:r>
                        <a:rPr lang="en-GB" sz="800" b="1" dirty="0" smtClean="0"/>
                        <a:t>From 1/1/2016</a:t>
                      </a:r>
                    </a:p>
                  </a:txBody>
                  <a:tcPr marL="71989" marR="0" marT="36005" marB="0"/>
                </a:tc>
                <a:tc>
                  <a:txBody>
                    <a:bodyPr/>
                    <a:lstStyle/>
                    <a:p>
                      <a:endParaRPr lang="en-US" sz="800" dirty="0"/>
                    </a:p>
                  </a:txBody>
                  <a:tcPr marL="71989" marR="0" marT="36005" marB="0">
                    <a:solidFill>
                      <a:schemeClr val="bg2"/>
                    </a:solidFill>
                  </a:tcPr>
                </a:tc>
                <a:tc>
                  <a:txBody>
                    <a:bodyPr/>
                    <a:lstStyle/>
                    <a:p>
                      <a:r>
                        <a:rPr lang="en-GB" sz="800" b="1" dirty="0" smtClean="0"/>
                        <a:t>Until 31/12/2015</a:t>
                      </a:r>
                      <a:endParaRPr lang="en-US" sz="800" b="1" dirty="0"/>
                    </a:p>
                  </a:txBody>
                  <a:tcPr marL="71989" marR="0" marT="36005" marB="0"/>
                </a:tc>
                <a:tc>
                  <a:txBody>
                    <a:bodyPr/>
                    <a:lstStyle/>
                    <a:p>
                      <a:r>
                        <a:rPr lang="en-GB" sz="800" b="1" dirty="0" smtClean="0"/>
                        <a:t>From 1/1/2016</a:t>
                      </a:r>
                    </a:p>
                  </a:txBody>
                  <a:tcPr marL="71989" marR="0" marT="36005" marB="0"/>
                </a:tc>
              </a:tr>
              <a:tr h="279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38% FTSE All Share Index</a:t>
                      </a:r>
                    </a:p>
                    <a:p>
                      <a:endParaRPr lang="en-US" sz="800" dirty="0"/>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40% FTSE All Share Index</a:t>
                      </a:r>
                    </a:p>
                  </a:txBody>
                  <a:tcPr marL="71989" marR="0" marT="36005" marB="0"/>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20% FTSE All Share Index</a:t>
                      </a:r>
                    </a:p>
                    <a:p>
                      <a:endParaRPr lang="en-US" sz="800" dirty="0"/>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10% FTSE All Share Index</a:t>
                      </a:r>
                    </a:p>
                  </a:txBody>
                  <a:tcPr marL="71989" marR="0" marT="36005" marB="0"/>
                </a:tc>
              </a:tr>
              <a:tr h="279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62% MSCI World Index (Net)</a:t>
                      </a:r>
                    </a:p>
                    <a:p>
                      <a:endParaRPr lang="en-US" sz="800" dirty="0"/>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60% MSCI ACWI IMI</a:t>
                      </a:r>
                    </a:p>
                  </a:txBody>
                  <a:tcPr marL="71989" marR="0" marT="36005" marB="0"/>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23% MSCI World Index (Net)</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20% MSCI ACWI IMI</a:t>
                      </a:r>
                    </a:p>
                  </a:txBody>
                  <a:tcPr marL="71989" marR="0" marT="36005" marB="0"/>
                </a:tc>
              </a:tr>
              <a:tr h="279878">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18% </a:t>
                      </a:r>
                      <a:r>
                        <a:rPr lang="en-GB" sz="800" b="0" dirty="0" err="1" smtClean="0"/>
                        <a:t>BofA</a:t>
                      </a:r>
                      <a:r>
                        <a:rPr lang="en-GB" sz="800" b="0" dirty="0" smtClean="0"/>
                        <a:t> ML Sterling Broad Market Index</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25% </a:t>
                      </a:r>
                      <a:r>
                        <a:rPr lang="en-GB" sz="800" b="0" dirty="0" smtClean="0"/>
                        <a:t>Barclays Sterling Aggregate Index</a:t>
                      </a:r>
                    </a:p>
                  </a:txBody>
                  <a:tcPr marL="71989" marR="0" marT="36005" marB="0"/>
                </a:tc>
              </a:tr>
              <a:tr h="279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chemeClr val="bg1"/>
                          </a:solidFill>
                        </a:rPr>
                        <a:t>SGAF </a:t>
                      </a:r>
                      <a:r>
                        <a:rPr lang="en-GB" sz="900" b="1" kern="1200" dirty="0" smtClean="0">
                          <a:solidFill>
                            <a:schemeClr val="bg1"/>
                          </a:solidFill>
                          <a:latin typeface="+mn-lt"/>
                          <a:ea typeface="+mn-ea"/>
                          <a:cs typeface="+mn-cs"/>
                        </a:rPr>
                        <a:t>GROWTH</a:t>
                      </a:r>
                      <a:r>
                        <a:rPr lang="en-GB" sz="900" b="1" dirty="0" smtClean="0">
                          <a:solidFill>
                            <a:schemeClr val="bg1"/>
                          </a:solidFill>
                        </a:rPr>
                        <a:t> FUND</a:t>
                      </a:r>
                    </a:p>
                  </a:txBody>
                  <a:tcPr marL="71989" marR="0" marT="36005" marB="0">
                    <a:solidFill>
                      <a:srgbClr val="173B6B"/>
                    </a:solidFill>
                  </a:tcPr>
                </a:tc>
                <a:tc>
                  <a:txBody>
                    <a:bodyPr/>
                    <a:lstStyle/>
                    <a:p>
                      <a:endParaRPr lang="en-US" sz="800" dirty="0"/>
                    </a:p>
                  </a:txBody>
                  <a:tcPr marL="71989" marR="0" marT="36005" marB="0">
                    <a:solidFill>
                      <a:srgbClr val="173B6B"/>
                    </a:solidFill>
                  </a:tcPr>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30% Barclays Global Aggregate (GBP Hedged)</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45% Barclays Global Treasury 1-3 </a:t>
                      </a:r>
                      <a:r>
                        <a:rPr lang="en-GB" sz="800" b="0" dirty="0" err="1" smtClean="0"/>
                        <a:t>yrs</a:t>
                      </a:r>
                      <a:r>
                        <a:rPr lang="en-GB" sz="800" b="0" dirty="0" smtClean="0"/>
                        <a:t> (GBP Hedged)</a:t>
                      </a:r>
                    </a:p>
                  </a:txBody>
                  <a:tcPr marL="71989" marR="0" marT="36005" marB="0"/>
                </a:tc>
              </a:tr>
              <a:tr h="279878">
                <a:tc>
                  <a:txBody>
                    <a:bodyPr/>
                    <a:lstStyle/>
                    <a:p>
                      <a:r>
                        <a:rPr lang="en-GB" sz="800" b="1" dirty="0" smtClean="0"/>
                        <a:t>Until 31/12/2015</a:t>
                      </a:r>
                      <a:endParaRPr lang="en-US" sz="800" b="1" dirty="0"/>
                    </a:p>
                  </a:txBody>
                  <a:tcPr marL="71989" marR="0" marT="36005" marB="0"/>
                </a:tc>
                <a:tc>
                  <a:txBody>
                    <a:bodyPr/>
                    <a:lstStyle/>
                    <a:p>
                      <a:r>
                        <a:rPr lang="en-GB" sz="800" b="1" dirty="0" smtClean="0"/>
                        <a:t>From 1/1/2016</a:t>
                      </a:r>
                    </a:p>
                  </a:txBody>
                  <a:tcPr marL="71989" marR="0" marT="36005" marB="0"/>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9% </a:t>
                      </a:r>
                      <a:r>
                        <a:rPr lang="en-GB" sz="800" b="0" dirty="0" err="1" smtClean="0"/>
                        <a:t>BofA</a:t>
                      </a:r>
                      <a:r>
                        <a:rPr lang="en-GB" sz="800" b="0" dirty="0" smtClean="0"/>
                        <a:t> ML LIBID 3 Month Average Coupon</a:t>
                      </a:r>
                    </a:p>
                  </a:txBody>
                  <a:tcPr marL="71989" marR="0" marT="36005" marB="0"/>
                </a:tc>
                <a:tc>
                  <a:txBody>
                    <a:bodyPr/>
                    <a:lstStyle/>
                    <a:p>
                      <a:endParaRPr lang="en-US" sz="800" dirty="0"/>
                    </a:p>
                  </a:txBody>
                  <a:tcPr marL="71989" marR="0" marT="36005" marB="0"/>
                </a:tc>
              </a:tr>
              <a:tr h="216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37% FTSE All Share Index</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30% FTSE All Share Index</a:t>
                      </a:r>
                    </a:p>
                  </a:txBody>
                  <a:tcPr marL="71989" marR="0" marT="36005" marB="0"/>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r>
              <a:tr h="216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45% MSCI World Index (Net)</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55% MSCI ACWI IMI</a:t>
                      </a:r>
                    </a:p>
                  </a:txBody>
                  <a:tcPr marL="71989" marR="0" marT="36005" marB="0"/>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chemeClr val="bg1"/>
                          </a:solidFill>
                        </a:rPr>
                        <a:t>SGAF DEFENSIVE FUND</a:t>
                      </a:r>
                    </a:p>
                  </a:txBody>
                  <a:tcPr marL="71989" marR="0" marT="36005" marB="0">
                    <a:solidFill>
                      <a:srgbClr val="173B6B"/>
                    </a:solidFill>
                  </a:tcPr>
                </a:tc>
                <a:tc>
                  <a:txBody>
                    <a:bodyPr/>
                    <a:lstStyle/>
                    <a:p>
                      <a:endParaRPr lang="en-US" sz="800" dirty="0">
                        <a:solidFill>
                          <a:schemeClr val="bg1"/>
                        </a:solidFill>
                      </a:endParaRPr>
                    </a:p>
                  </a:txBody>
                  <a:tcPr marL="71989" marR="0" marT="36005" marB="0">
                    <a:solidFill>
                      <a:srgbClr val="173B6B"/>
                    </a:solidFill>
                  </a:tcPr>
                </a:tc>
              </a:tr>
              <a:tr h="216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2% </a:t>
                      </a:r>
                      <a:r>
                        <a:rPr lang="en-GB" sz="800" b="0" dirty="0" err="1" smtClean="0"/>
                        <a:t>BofA</a:t>
                      </a:r>
                      <a:r>
                        <a:rPr lang="en-GB" sz="800" b="0" dirty="0" smtClean="0"/>
                        <a:t> ML Sterling Broad Market Index</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10% </a:t>
                      </a:r>
                      <a:r>
                        <a:rPr lang="en-GB" sz="800" b="0" dirty="0" smtClean="0"/>
                        <a:t>Barclays Sterling Aggregate Index</a:t>
                      </a:r>
                    </a:p>
                  </a:txBody>
                  <a:tcPr marL="71989" marR="0" marT="36005" marB="0"/>
                </a:tc>
                <a:tc>
                  <a:txBody>
                    <a:bodyPr/>
                    <a:lstStyle/>
                    <a:p>
                      <a:endParaRPr lang="en-US" sz="800" dirty="0"/>
                    </a:p>
                  </a:txBody>
                  <a:tcPr marL="71989" marR="0" marT="36005" marB="0">
                    <a:solidFill>
                      <a:schemeClr val="bg2"/>
                    </a:solidFill>
                  </a:tcPr>
                </a:tc>
                <a:tc>
                  <a:txBody>
                    <a:bodyPr/>
                    <a:lstStyle/>
                    <a:p>
                      <a:r>
                        <a:rPr lang="en-GB" sz="800" b="1" dirty="0" smtClean="0"/>
                        <a:t>Until 31/12/2015</a:t>
                      </a:r>
                      <a:endParaRPr lang="en-US" sz="800" b="1" dirty="0"/>
                    </a:p>
                  </a:txBody>
                  <a:tcPr marL="71989" marR="0" marT="36005" marB="0"/>
                </a:tc>
                <a:tc>
                  <a:txBody>
                    <a:bodyPr/>
                    <a:lstStyle/>
                    <a:p>
                      <a:r>
                        <a:rPr lang="en-GB" sz="800" b="1" dirty="0" smtClean="0"/>
                        <a:t>From 1/1/2016</a:t>
                      </a:r>
                    </a:p>
                  </a:txBody>
                  <a:tcPr marL="71989" marR="0" marT="36005" marB="0"/>
                </a:tc>
              </a:tr>
              <a:tr h="279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16% Barclays Global Aggregate (GBP Hedged)</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 Barclays Global Treasury 1-3 </a:t>
                      </a:r>
                      <a:r>
                        <a:rPr lang="en-GB" sz="800" b="0" dirty="0" err="1" smtClean="0"/>
                        <a:t>yrs</a:t>
                      </a:r>
                      <a:r>
                        <a:rPr lang="en-GB" sz="800" b="0" dirty="0" smtClean="0"/>
                        <a:t> (GBP Hedged)</a:t>
                      </a:r>
                    </a:p>
                  </a:txBody>
                  <a:tcPr marL="71989" marR="0" marT="36005" marB="0"/>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10% MSCI World Index (Net)</a:t>
                      </a:r>
                    </a:p>
                    <a:p>
                      <a:endParaRPr lang="en-US" sz="800" dirty="0"/>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10% MSCI AC World Index (Net)</a:t>
                      </a:r>
                    </a:p>
                  </a:txBody>
                  <a:tcPr marL="71989" marR="0" marT="36005" marB="0"/>
                </a:tc>
              </a:tr>
              <a:tr h="279878">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16% </a:t>
                      </a:r>
                      <a:r>
                        <a:rPr lang="en-GB" sz="800" b="0" dirty="0" err="1" smtClean="0"/>
                        <a:t>BofA</a:t>
                      </a:r>
                      <a:r>
                        <a:rPr lang="en-GB" sz="800" b="0" dirty="0" smtClean="0"/>
                        <a:t> ML Sterling Broad Market Index</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15% Barclays Sterling aggregate Index</a:t>
                      </a:r>
                    </a:p>
                  </a:txBody>
                  <a:tcPr marL="71989" marR="0" marT="36005" marB="0"/>
                </a:tc>
              </a:tr>
              <a:tr h="279878">
                <a:tc>
                  <a:txBody>
                    <a:bodyPr/>
                    <a:lstStyle/>
                    <a:p>
                      <a:r>
                        <a:rPr lang="en-GB" sz="900" b="1" dirty="0" smtClean="0">
                          <a:solidFill>
                            <a:schemeClr val="bg1"/>
                          </a:solidFill>
                        </a:rPr>
                        <a:t>SGAF CORE FUND</a:t>
                      </a:r>
                    </a:p>
                  </a:txBody>
                  <a:tcPr marL="71989" marR="0" marT="36005" marB="0">
                    <a:solidFill>
                      <a:srgbClr val="173B6B"/>
                    </a:solidFill>
                  </a:tcPr>
                </a:tc>
                <a:tc>
                  <a:txBody>
                    <a:bodyPr/>
                    <a:lstStyle/>
                    <a:p>
                      <a:endParaRPr lang="en-US" sz="800" dirty="0">
                        <a:solidFill>
                          <a:schemeClr val="bg1"/>
                        </a:solidFill>
                      </a:endParaRPr>
                    </a:p>
                  </a:txBody>
                  <a:tcPr marL="71989" marR="0" marT="36005" marB="0">
                    <a:solidFill>
                      <a:srgbClr val="173B6B"/>
                    </a:solidFill>
                  </a:tcPr>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24% Barclays Global Aggregate (GBP Hedged)</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50% Barclays Global Treasury 1-3 </a:t>
                      </a:r>
                      <a:r>
                        <a:rPr lang="en-GB" sz="800" b="0" dirty="0" err="1" smtClean="0"/>
                        <a:t>yrs</a:t>
                      </a:r>
                      <a:r>
                        <a:rPr lang="en-GB" sz="800" b="0" dirty="0" smtClean="0"/>
                        <a:t> (GBP Hedged)</a:t>
                      </a:r>
                    </a:p>
                  </a:txBody>
                  <a:tcPr marL="71989" marR="0" marT="36005" marB="0"/>
                </a:tc>
              </a:tr>
              <a:tr h="279878">
                <a:tc>
                  <a:txBody>
                    <a:bodyPr/>
                    <a:lstStyle/>
                    <a:p>
                      <a:r>
                        <a:rPr lang="en-GB" sz="800" b="1" dirty="0" smtClean="0"/>
                        <a:t>Until 31/12/2015</a:t>
                      </a:r>
                      <a:endParaRPr lang="en-US" sz="800" b="1" dirty="0"/>
                    </a:p>
                  </a:txBody>
                  <a:tcPr marL="71989" marR="0" marT="36005" marB="0"/>
                </a:tc>
                <a:tc>
                  <a:txBody>
                    <a:bodyPr/>
                    <a:lstStyle/>
                    <a:p>
                      <a:r>
                        <a:rPr lang="en-GB" sz="800" b="1" dirty="0" smtClean="0"/>
                        <a:t>From 1/1/2016</a:t>
                      </a:r>
                    </a:p>
                  </a:txBody>
                  <a:tcPr marL="71989" marR="0" marT="36005" marB="0"/>
                </a:tc>
                <a:tc>
                  <a:txBody>
                    <a:bodyPr/>
                    <a:lstStyle/>
                    <a:p>
                      <a:endParaRPr lang="en-US" sz="800" dirty="0"/>
                    </a:p>
                  </a:txBody>
                  <a:tcPr marL="71989" marR="0" marT="36005" marB="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50% </a:t>
                      </a:r>
                      <a:r>
                        <a:rPr lang="en-GB" sz="800" b="0" dirty="0" err="1" smtClean="0"/>
                        <a:t>BofA</a:t>
                      </a:r>
                      <a:r>
                        <a:rPr lang="en-GB" sz="800" b="0" dirty="0" smtClean="0"/>
                        <a:t> ML LIBID 3 Month Average Coupon</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25% </a:t>
                      </a:r>
                      <a:r>
                        <a:rPr lang="en-GB" sz="800" b="0" dirty="0" err="1" smtClean="0"/>
                        <a:t>BofA</a:t>
                      </a:r>
                      <a:r>
                        <a:rPr lang="en-GB" sz="800" b="0" dirty="0" smtClean="0"/>
                        <a:t> ML LIBID 3 Month Average Coupon</a:t>
                      </a:r>
                    </a:p>
                  </a:txBody>
                  <a:tcPr marL="71989" marR="0" marT="36005" marB="0"/>
                </a:tc>
              </a:tr>
              <a:tr h="216029">
                <a:tc>
                  <a:txBody>
                    <a:bodyPr/>
                    <a:lstStyle/>
                    <a:p>
                      <a:r>
                        <a:rPr lang="en-GB" sz="800" b="0" dirty="0" smtClean="0"/>
                        <a:t>26% FTSE All Share Index</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15% FTSE All Share Index</a:t>
                      </a:r>
                    </a:p>
                  </a:txBody>
                  <a:tcPr marL="71989" marR="0" marT="36005" marB="0"/>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r>
              <a:tr h="216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26% MSCI World Index (Net)</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35% MSCI ACWI IMI</a:t>
                      </a:r>
                    </a:p>
                  </a:txBody>
                  <a:tcPr marL="71989" marR="0" marT="36005" marB="0"/>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r>
              <a:tr h="279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14% </a:t>
                      </a:r>
                      <a:r>
                        <a:rPr lang="en-GB" sz="800" b="0" dirty="0" err="1" smtClean="0"/>
                        <a:t>BofA</a:t>
                      </a:r>
                      <a:r>
                        <a:rPr lang="en-GB" sz="800" b="0" dirty="0" smtClean="0"/>
                        <a:t> ML Sterling Broad Market Index</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20% </a:t>
                      </a:r>
                      <a:r>
                        <a:rPr lang="en-GB" sz="800" b="0" dirty="0" smtClean="0"/>
                        <a:t>Barclays Sterling Aggregate Index</a:t>
                      </a:r>
                    </a:p>
                  </a:txBody>
                  <a:tcPr marL="71989" marR="0" marT="36005" marB="0"/>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r>
              <a:tr h="279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27% Barclays Global Aggregate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(GBP Hedged)</a:t>
                      </a:r>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t>30% Barclays Global Treasury 1-3 </a:t>
                      </a:r>
                      <a:r>
                        <a:rPr lang="en-GB" sz="800" b="0" dirty="0" err="1" smtClean="0"/>
                        <a:t>yrs</a:t>
                      </a:r>
                      <a:r>
                        <a:rPr lang="en-GB" sz="800" b="0" dirty="0" smtClean="0"/>
                        <a:t> (GBP Hedged)</a:t>
                      </a:r>
                    </a:p>
                  </a:txBody>
                  <a:tcPr marL="71989" marR="0" marT="36005" marB="0"/>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r>
              <a:tr h="279878">
                <a:tc>
                  <a:txBody>
                    <a:bodyPr/>
                    <a:lstStyle/>
                    <a:p>
                      <a:r>
                        <a:rPr lang="en-GB" sz="800" dirty="0" smtClean="0"/>
                        <a:t>7</a:t>
                      </a:r>
                      <a:r>
                        <a:rPr lang="en-GB" sz="800" b="0" dirty="0" smtClean="0"/>
                        <a:t>% </a:t>
                      </a:r>
                      <a:r>
                        <a:rPr lang="en-GB" sz="800" b="0" dirty="0" err="1" smtClean="0"/>
                        <a:t>BofA</a:t>
                      </a:r>
                      <a:r>
                        <a:rPr lang="en-GB" sz="800" b="0" dirty="0" smtClean="0"/>
                        <a:t> ML LIBID 3 Month Average Coupon</a:t>
                      </a:r>
                      <a:endParaRPr lang="en-US" sz="800" dirty="0"/>
                    </a:p>
                  </a:txBody>
                  <a:tcPr marL="71989" marR="0" marT="3600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a:txBody>
                  <a:tcPr marL="71989" marR="0" marT="36005" marB="0"/>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c>
                  <a:txBody>
                    <a:bodyPr/>
                    <a:lstStyle/>
                    <a:p>
                      <a:endParaRPr lang="en-US" sz="800" dirty="0"/>
                    </a:p>
                  </a:txBody>
                  <a:tcPr marL="71989" marR="0" marT="36005" marB="0">
                    <a:solidFill>
                      <a:schemeClr val="bg2"/>
                    </a:solidFill>
                  </a:tcPr>
                </a:tc>
              </a:tr>
            </a:tbl>
          </a:graphicData>
        </a:graphic>
      </p:graphicFrame>
    </p:spTree>
    <p:extLst>
      <p:ext uri="{BB962C8B-B14F-4D97-AF65-F5344CB8AC3E}">
        <p14:creationId xmlns:p14="http://schemas.microsoft.com/office/powerpoint/2010/main" val="85781784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GB" altLang="en-US" smtClean="0"/>
              <a:t>Example: SEI Core Fund</a:t>
            </a:r>
          </a:p>
        </p:txBody>
      </p:sp>
      <p:sp>
        <p:nvSpPr>
          <p:cNvPr id="21507" name="Text Placeholder 5"/>
          <p:cNvSpPr>
            <a:spLocks noGrp="1"/>
          </p:cNvSpPr>
          <p:nvPr>
            <p:ph type="body" sz="quarter" idx="12"/>
          </p:nvPr>
        </p:nvSpPr>
        <p:spPr>
          <a:xfrm>
            <a:off x="457200" y="5832475"/>
            <a:ext cx="8229600" cy="549275"/>
          </a:xfrm>
        </p:spPr>
        <p:txBody>
          <a:bodyPr/>
          <a:lstStyle/>
          <a:p>
            <a:pPr eaLnBrk="1" hangingPunct="1">
              <a:spcBef>
                <a:spcPct val="0"/>
              </a:spcBef>
            </a:pPr>
            <a:r>
              <a:rPr lang="en-GB" altLang="en-US" smtClean="0"/>
              <a:t>Holdings information as at 30 June 2016</a:t>
            </a:r>
          </a:p>
          <a:p>
            <a:pPr eaLnBrk="1" hangingPunct="1">
              <a:spcBef>
                <a:spcPct val="0"/>
              </a:spcBef>
            </a:pPr>
            <a:r>
              <a:rPr lang="en-GB" altLang="en-US" smtClean="0"/>
              <a:t>For illustrative purposes only</a:t>
            </a:r>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247775"/>
            <a:ext cx="8632825" cy="477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320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Diagram 3"/>
          <p:cNvGrpSpPr>
            <a:grpSpLocks noChangeAspect="1"/>
          </p:cNvGrpSpPr>
          <p:nvPr/>
        </p:nvGrpSpPr>
        <p:grpSpPr bwMode="auto">
          <a:xfrm>
            <a:off x="685800" y="1652588"/>
            <a:ext cx="7875588" cy="4587875"/>
            <a:chOff x="468" y="864"/>
            <a:chExt cx="5373" cy="2889"/>
          </a:xfrm>
        </p:grpSpPr>
        <p:sp>
          <p:nvSpPr>
            <p:cNvPr id="16396" name="AutoShape 5"/>
            <p:cNvSpPr>
              <a:spLocks noChangeArrowheads="1"/>
            </p:cNvSpPr>
            <p:nvPr/>
          </p:nvSpPr>
          <p:spPr bwMode="auto">
            <a:xfrm>
              <a:off x="2529" y="3430"/>
              <a:ext cx="1090" cy="323"/>
            </a:xfrm>
            <a:prstGeom prst="roundRect">
              <a:avLst>
                <a:gd name="adj" fmla="val 0"/>
              </a:avLst>
            </a:prstGeom>
            <a:solidFill>
              <a:schemeClr val="hlink"/>
            </a:solidFill>
            <a:ln w="9525" algn="ctr">
              <a:solidFill>
                <a:schemeClr val="hlink"/>
              </a:solidFill>
              <a:round/>
              <a:headEnd/>
              <a:tailEnd/>
            </a:ln>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1400" b="1">
                  <a:solidFill>
                    <a:schemeClr val="bg1"/>
                  </a:solidFill>
                </a:rPr>
                <a:t>Greater value for Fiduciaries</a:t>
              </a:r>
            </a:p>
          </p:txBody>
        </p:sp>
        <p:sp>
          <p:nvSpPr>
            <p:cNvPr id="16397" name="AutoShape 6"/>
            <p:cNvSpPr>
              <a:spLocks noChangeArrowheads="1"/>
            </p:cNvSpPr>
            <p:nvPr/>
          </p:nvSpPr>
          <p:spPr bwMode="auto">
            <a:xfrm>
              <a:off x="2494" y="2350"/>
              <a:ext cx="1116" cy="354"/>
            </a:xfrm>
            <a:prstGeom prst="roundRect">
              <a:avLst>
                <a:gd name="adj" fmla="val 0"/>
              </a:avLst>
            </a:prstGeom>
            <a:solidFill>
              <a:schemeClr val="hlink"/>
            </a:solidFill>
            <a:ln w="9525" algn="ctr">
              <a:solidFill>
                <a:schemeClr val="hlink"/>
              </a:solidFill>
              <a:round/>
              <a:headEnd/>
              <a:tailEnd/>
            </a:ln>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1400" b="1">
                  <a:solidFill>
                    <a:schemeClr val="bg1"/>
                  </a:solidFill>
                </a:rPr>
                <a:t>Risk reduction</a:t>
              </a:r>
            </a:p>
          </p:txBody>
        </p:sp>
        <p:sp>
          <p:nvSpPr>
            <p:cNvPr id="16398" name="AutoShape 7"/>
            <p:cNvSpPr>
              <a:spLocks noChangeArrowheads="1"/>
            </p:cNvSpPr>
            <p:nvPr/>
          </p:nvSpPr>
          <p:spPr bwMode="auto">
            <a:xfrm>
              <a:off x="2516" y="2964"/>
              <a:ext cx="1116" cy="289"/>
            </a:xfrm>
            <a:prstGeom prst="roundRect">
              <a:avLst>
                <a:gd name="adj" fmla="val 0"/>
              </a:avLst>
            </a:prstGeom>
            <a:solidFill>
              <a:schemeClr val="hlink"/>
            </a:solidFill>
            <a:ln w="9525" algn="ctr">
              <a:solidFill>
                <a:schemeClr val="hlink"/>
              </a:solidFill>
              <a:round/>
              <a:headEnd/>
              <a:tailEnd/>
            </a:ln>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1400" b="1">
                  <a:solidFill>
                    <a:schemeClr val="bg1"/>
                  </a:solidFill>
                </a:rPr>
                <a:t>Better company management</a:t>
              </a:r>
            </a:p>
          </p:txBody>
        </p:sp>
        <p:grpSp>
          <p:nvGrpSpPr>
            <p:cNvPr id="16399" name="Group 9"/>
            <p:cNvGrpSpPr>
              <a:grpSpLocks/>
            </p:cNvGrpSpPr>
            <p:nvPr/>
          </p:nvGrpSpPr>
          <p:grpSpPr bwMode="auto">
            <a:xfrm>
              <a:off x="468" y="1248"/>
              <a:ext cx="1433" cy="871"/>
              <a:chOff x="611" y="1253"/>
              <a:chExt cx="1433" cy="871"/>
            </a:xfrm>
          </p:grpSpPr>
          <p:sp>
            <p:nvSpPr>
              <p:cNvPr id="16409" name="AutoShape 10"/>
              <p:cNvSpPr>
                <a:spLocks noChangeArrowheads="1"/>
              </p:cNvSpPr>
              <p:nvPr/>
            </p:nvSpPr>
            <p:spPr bwMode="auto">
              <a:xfrm>
                <a:off x="611" y="1489"/>
                <a:ext cx="1433" cy="635"/>
              </a:xfrm>
              <a:prstGeom prst="roundRect">
                <a:avLst>
                  <a:gd name="adj" fmla="val 0"/>
                </a:avLst>
              </a:prstGeom>
              <a:solidFill>
                <a:srgbClr val="13BFB1"/>
              </a:solidFill>
              <a:ln w="9525" algn="ctr">
                <a:solidFill>
                  <a:srgbClr val="13BFB1"/>
                </a:solidFill>
                <a:round/>
                <a:headEnd/>
                <a:tailEnd/>
              </a:ln>
            </p:spPr>
            <p:txBody>
              <a:bodyPr lIns="90000" tIns="90000" rIns="90000" bIns="90000"/>
              <a:lstStyle>
                <a:lvl1pPr marL="177800" indent="-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chemeClr val="tx1"/>
                  </a:buClr>
                  <a:buFont typeface="Wingdings" pitchFamily="2" charset="2"/>
                  <a:buChar char="§"/>
                </a:pPr>
                <a:r>
                  <a:rPr lang="en-GB" altLang="en-US" sz="1200"/>
                  <a:t>Sustained and </a:t>
                </a:r>
                <a:r>
                  <a:rPr lang="en-US" altLang="en-US" sz="1200"/>
                  <a:t>constructive </a:t>
                </a:r>
                <a:r>
                  <a:rPr lang="en-GB" altLang="en-US" sz="1200"/>
                  <a:t>dialogue </a:t>
                </a:r>
              </a:p>
              <a:p>
                <a:pPr eaLnBrk="1" hangingPunct="1">
                  <a:spcBef>
                    <a:spcPct val="50000"/>
                  </a:spcBef>
                  <a:buClr>
                    <a:schemeClr val="tx1"/>
                  </a:buClr>
                  <a:buFont typeface="Wingdings" pitchFamily="2" charset="2"/>
                  <a:buChar char="§"/>
                </a:pPr>
                <a:r>
                  <a:rPr lang="en-GB" altLang="en-US" sz="1200"/>
                  <a:t>Rigorous in-house Research</a:t>
                </a:r>
              </a:p>
            </p:txBody>
          </p:sp>
          <p:sp>
            <p:nvSpPr>
              <p:cNvPr id="9241" name="Rectangle 30"/>
              <p:cNvSpPr>
                <a:spLocks noChangeArrowheads="1"/>
              </p:cNvSpPr>
              <p:nvPr/>
            </p:nvSpPr>
            <p:spPr bwMode="auto">
              <a:xfrm>
                <a:off x="611" y="1253"/>
                <a:ext cx="1433" cy="215"/>
              </a:xfrm>
              <a:prstGeom prst="rect">
                <a:avLst/>
              </a:prstGeom>
              <a:solidFill>
                <a:schemeClr val="accent6"/>
              </a:solidFill>
              <a:ln w="9525" algn="ctr">
                <a:solidFill>
                  <a:schemeClr val="accent1"/>
                </a:solidFill>
                <a:miter lim="800000"/>
                <a:headEnd/>
                <a:tailEnd/>
              </a:ln>
            </p:spPr>
            <p:txBody>
              <a:bodyPr lIns="84694" tIns="42346" rIns="84694" bIns="42346" anchor="ctr"/>
              <a:lstStyle>
                <a:lvl1pPr defTabSz="846138" eaLnBrk="0" hangingPunct="0">
                  <a:defRPr>
                    <a:solidFill>
                      <a:schemeClr val="tx1"/>
                    </a:solidFill>
                    <a:latin typeface="Arial" pitchFamily="34" charset="0"/>
                    <a:cs typeface="Arial" pitchFamily="34" charset="0"/>
                  </a:defRPr>
                </a:lvl1pPr>
                <a:lvl2pPr marL="742950" indent="-285750" defTabSz="846138" eaLnBrk="0" hangingPunct="0">
                  <a:defRPr>
                    <a:solidFill>
                      <a:schemeClr val="tx1"/>
                    </a:solidFill>
                    <a:latin typeface="Arial" pitchFamily="34" charset="0"/>
                    <a:cs typeface="Arial" pitchFamily="34" charset="0"/>
                  </a:defRPr>
                </a:lvl2pPr>
                <a:lvl3pPr marL="1143000" indent="-228600" defTabSz="846138" eaLnBrk="0" hangingPunct="0">
                  <a:defRPr>
                    <a:solidFill>
                      <a:schemeClr val="tx1"/>
                    </a:solidFill>
                    <a:latin typeface="Arial" pitchFamily="34" charset="0"/>
                    <a:cs typeface="Arial" pitchFamily="34" charset="0"/>
                  </a:defRPr>
                </a:lvl3pPr>
                <a:lvl4pPr marL="1600200" indent="-228600" defTabSz="846138" eaLnBrk="0" hangingPunct="0">
                  <a:defRPr>
                    <a:solidFill>
                      <a:schemeClr val="tx1"/>
                    </a:solidFill>
                    <a:latin typeface="Arial" pitchFamily="34" charset="0"/>
                    <a:cs typeface="Arial" pitchFamily="34" charset="0"/>
                  </a:defRPr>
                </a:lvl4pPr>
                <a:lvl5pPr marL="2057400" indent="-228600" defTabSz="846138" eaLnBrk="0" hangingPunct="0">
                  <a:defRPr>
                    <a:solidFill>
                      <a:schemeClr val="tx1"/>
                    </a:solidFill>
                    <a:latin typeface="Arial" pitchFamily="34" charset="0"/>
                    <a:cs typeface="Arial" pitchFamily="34" charset="0"/>
                  </a:defRPr>
                </a:lvl5pPr>
                <a:lvl6pPr marL="2514600" indent="-228600" defTabSz="8461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461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461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4613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120000"/>
                  </a:spcBef>
                  <a:spcAft>
                    <a:spcPct val="100000"/>
                  </a:spcAft>
                  <a:buClr>
                    <a:schemeClr val="tx1"/>
                  </a:buClr>
                  <a:buFont typeface="Wingdings" pitchFamily="2" charset="2"/>
                  <a:buNone/>
                  <a:defRPr/>
                </a:pPr>
                <a:r>
                  <a:rPr lang="en-GB" altLang="en-US" sz="1400" b="1" dirty="0" smtClean="0">
                    <a:solidFill>
                      <a:schemeClr val="bg1"/>
                    </a:solidFill>
                  </a:rPr>
                  <a:t>Active Engagement</a:t>
                </a:r>
              </a:p>
            </p:txBody>
          </p:sp>
        </p:grpSp>
        <p:grpSp>
          <p:nvGrpSpPr>
            <p:cNvPr id="16400" name="Group 12"/>
            <p:cNvGrpSpPr>
              <a:grpSpLocks/>
            </p:cNvGrpSpPr>
            <p:nvPr/>
          </p:nvGrpSpPr>
          <p:grpSpPr bwMode="auto">
            <a:xfrm>
              <a:off x="4408" y="1253"/>
              <a:ext cx="1433" cy="1189"/>
              <a:chOff x="3868" y="1253"/>
              <a:chExt cx="1433" cy="1189"/>
            </a:xfrm>
          </p:grpSpPr>
          <p:sp>
            <p:nvSpPr>
              <p:cNvPr id="16407" name="AutoShape 13"/>
              <p:cNvSpPr>
                <a:spLocks noChangeArrowheads="1"/>
              </p:cNvSpPr>
              <p:nvPr/>
            </p:nvSpPr>
            <p:spPr bwMode="auto">
              <a:xfrm>
                <a:off x="3868" y="1489"/>
                <a:ext cx="1433" cy="953"/>
              </a:xfrm>
              <a:prstGeom prst="roundRect">
                <a:avLst>
                  <a:gd name="adj" fmla="val 0"/>
                </a:avLst>
              </a:prstGeom>
              <a:solidFill>
                <a:srgbClr val="13BFB1"/>
              </a:solidFill>
              <a:ln w="9525" algn="ctr">
                <a:solidFill>
                  <a:srgbClr val="13BFB1"/>
                </a:solidFill>
                <a:round/>
                <a:headEnd/>
                <a:tailEnd/>
              </a:ln>
            </p:spPr>
            <p:txBody>
              <a:bodyPr lIns="90000" tIns="90000" rIns="90000" bIns="90000"/>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chemeClr val="tx1"/>
                  </a:buClr>
                  <a:buFont typeface="Wingdings" pitchFamily="2" charset="2"/>
                  <a:buChar char="§"/>
                </a:pPr>
                <a:r>
                  <a:rPr lang="en-GB" altLang="en-US" sz="1400"/>
                  <a:t>Global capability</a:t>
                </a:r>
              </a:p>
              <a:p>
                <a:pPr eaLnBrk="1" hangingPunct="1">
                  <a:spcBef>
                    <a:spcPct val="50000"/>
                  </a:spcBef>
                  <a:buClr>
                    <a:schemeClr val="tx1"/>
                  </a:buClr>
                  <a:buFont typeface="Wingdings" pitchFamily="2" charset="2"/>
                  <a:buChar char="§"/>
                </a:pPr>
                <a:r>
                  <a:rPr lang="en-GB" altLang="en-US" sz="1400"/>
                  <a:t>Customised approach </a:t>
                </a:r>
              </a:p>
              <a:p>
                <a:pPr eaLnBrk="1" hangingPunct="1">
                  <a:spcBef>
                    <a:spcPct val="50000"/>
                  </a:spcBef>
                  <a:buClr>
                    <a:schemeClr val="tx1"/>
                  </a:buClr>
                  <a:buFont typeface="Wingdings" pitchFamily="2" charset="2"/>
                  <a:buChar char="§"/>
                </a:pPr>
                <a:r>
                  <a:rPr lang="en-GB" altLang="en-US" sz="1400"/>
                  <a:t>Communication with company management</a:t>
                </a:r>
              </a:p>
            </p:txBody>
          </p:sp>
          <p:sp>
            <p:nvSpPr>
              <p:cNvPr id="9239" name="Rectangle 30"/>
              <p:cNvSpPr>
                <a:spLocks noChangeArrowheads="1"/>
              </p:cNvSpPr>
              <p:nvPr/>
            </p:nvSpPr>
            <p:spPr bwMode="auto">
              <a:xfrm>
                <a:off x="3868" y="1253"/>
                <a:ext cx="1433" cy="215"/>
              </a:xfrm>
              <a:prstGeom prst="rect">
                <a:avLst/>
              </a:prstGeom>
              <a:solidFill>
                <a:schemeClr val="accent6"/>
              </a:solidFill>
              <a:ln w="9525" algn="ctr">
                <a:solidFill>
                  <a:schemeClr val="accent1"/>
                </a:solidFill>
                <a:miter lim="800000"/>
                <a:headEnd/>
                <a:tailEnd/>
              </a:ln>
            </p:spPr>
            <p:txBody>
              <a:bodyPr lIns="84694" tIns="42346" rIns="84694" bIns="42346" anchor="ctr"/>
              <a:lstStyle>
                <a:lvl1pPr defTabSz="846138" eaLnBrk="0" hangingPunct="0">
                  <a:defRPr>
                    <a:solidFill>
                      <a:schemeClr val="tx1"/>
                    </a:solidFill>
                    <a:latin typeface="Arial" pitchFamily="34" charset="0"/>
                    <a:cs typeface="Arial" pitchFamily="34" charset="0"/>
                  </a:defRPr>
                </a:lvl1pPr>
                <a:lvl2pPr marL="742950" indent="-285750" defTabSz="846138" eaLnBrk="0" hangingPunct="0">
                  <a:defRPr>
                    <a:solidFill>
                      <a:schemeClr val="tx1"/>
                    </a:solidFill>
                    <a:latin typeface="Arial" pitchFamily="34" charset="0"/>
                    <a:cs typeface="Arial" pitchFamily="34" charset="0"/>
                  </a:defRPr>
                </a:lvl2pPr>
                <a:lvl3pPr marL="1143000" indent="-228600" defTabSz="846138" eaLnBrk="0" hangingPunct="0">
                  <a:defRPr>
                    <a:solidFill>
                      <a:schemeClr val="tx1"/>
                    </a:solidFill>
                    <a:latin typeface="Arial" pitchFamily="34" charset="0"/>
                    <a:cs typeface="Arial" pitchFamily="34" charset="0"/>
                  </a:defRPr>
                </a:lvl3pPr>
                <a:lvl4pPr marL="1600200" indent="-228600" defTabSz="846138" eaLnBrk="0" hangingPunct="0">
                  <a:defRPr>
                    <a:solidFill>
                      <a:schemeClr val="tx1"/>
                    </a:solidFill>
                    <a:latin typeface="Arial" pitchFamily="34" charset="0"/>
                    <a:cs typeface="Arial" pitchFamily="34" charset="0"/>
                  </a:defRPr>
                </a:lvl4pPr>
                <a:lvl5pPr marL="2057400" indent="-228600" defTabSz="846138" eaLnBrk="0" hangingPunct="0">
                  <a:defRPr>
                    <a:solidFill>
                      <a:schemeClr val="tx1"/>
                    </a:solidFill>
                    <a:latin typeface="Arial" pitchFamily="34" charset="0"/>
                    <a:cs typeface="Arial" pitchFamily="34" charset="0"/>
                  </a:defRPr>
                </a:lvl5pPr>
                <a:lvl6pPr marL="2514600" indent="-228600" defTabSz="8461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461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461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4613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120000"/>
                  </a:spcBef>
                  <a:spcAft>
                    <a:spcPct val="100000"/>
                  </a:spcAft>
                  <a:buClr>
                    <a:schemeClr val="tx1"/>
                  </a:buClr>
                  <a:buFont typeface="Wingdings" pitchFamily="2" charset="2"/>
                  <a:buNone/>
                  <a:defRPr/>
                </a:pPr>
                <a:r>
                  <a:rPr lang="en-GB" altLang="en-US" sz="1400" b="1" dirty="0" smtClean="0">
                    <a:solidFill>
                      <a:schemeClr val="bg1"/>
                    </a:solidFill>
                  </a:rPr>
                  <a:t>Robust Proxy Voting</a:t>
                </a:r>
              </a:p>
            </p:txBody>
          </p:sp>
        </p:grpSp>
        <p:cxnSp>
          <p:nvCxnSpPr>
            <p:cNvPr id="16401" name="AutoShape 16"/>
            <p:cNvCxnSpPr>
              <a:cxnSpLocks noChangeShapeType="1"/>
              <a:endCxn id="9241" idx="0"/>
            </p:cNvCxnSpPr>
            <p:nvPr/>
          </p:nvCxnSpPr>
          <p:spPr bwMode="auto">
            <a:xfrm rot="10800000" flipV="1">
              <a:off x="1185" y="864"/>
              <a:ext cx="1414" cy="384"/>
            </a:xfrm>
            <a:prstGeom prst="bentConnector2">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16402" name="AutoShape 17"/>
            <p:cNvCxnSpPr>
              <a:cxnSpLocks noChangeShapeType="1"/>
              <a:stCxn id="16407" idx="2"/>
              <a:endCxn id="16397" idx="3"/>
            </p:cNvCxnSpPr>
            <p:nvPr/>
          </p:nvCxnSpPr>
          <p:spPr bwMode="auto">
            <a:xfrm rot="5400000">
              <a:off x="4325" y="1727"/>
              <a:ext cx="85" cy="1514"/>
            </a:xfrm>
            <a:prstGeom prst="bentConnector2">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16403" name="AutoShape 18"/>
            <p:cNvCxnSpPr>
              <a:cxnSpLocks noChangeShapeType="1"/>
              <a:stCxn id="16409" idx="2"/>
              <a:endCxn id="16397" idx="1"/>
            </p:cNvCxnSpPr>
            <p:nvPr/>
          </p:nvCxnSpPr>
          <p:spPr bwMode="auto">
            <a:xfrm rot="16200000" flipH="1">
              <a:off x="1635" y="1668"/>
              <a:ext cx="408" cy="1309"/>
            </a:xfrm>
            <a:prstGeom prst="bentConnector2">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16404" name="AutoShape 19"/>
            <p:cNvCxnSpPr>
              <a:cxnSpLocks noChangeShapeType="1"/>
              <a:stCxn id="16397" idx="2"/>
              <a:endCxn id="16398" idx="0"/>
            </p:cNvCxnSpPr>
            <p:nvPr/>
          </p:nvCxnSpPr>
          <p:spPr bwMode="auto">
            <a:xfrm rot="16200000" flipH="1">
              <a:off x="2933" y="2823"/>
              <a:ext cx="260" cy="22"/>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16405" name="AutoShape 20"/>
            <p:cNvCxnSpPr>
              <a:cxnSpLocks noChangeShapeType="1"/>
              <a:stCxn id="16398" idx="2"/>
              <a:endCxn id="16396" idx="0"/>
            </p:cNvCxnSpPr>
            <p:nvPr/>
          </p:nvCxnSpPr>
          <p:spPr bwMode="auto">
            <a:xfrm rot="5400000">
              <a:off x="2986" y="3341"/>
              <a:ext cx="177" cy="0"/>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16406" name="Text Box 28"/>
            <p:cNvSpPr txBox="1">
              <a:spLocks noChangeArrowheads="1"/>
            </p:cNvSpPr>
            <p:nvPr/>
          </p:nvSpPr>
          <p:spPr bwMode="auto">
            <a:xfrm>
              <a:off x="2599" y="1104"/>
              <a:ext cx="1040" cy="330"/>
            </a:xfrm>
            <a:prstGeom prst="rect">
              <a:avLst/>
            </a:prstGeom>
            <a:solidFill>
              <a:srgbClr val="13BFB1"/>
            </a:solidFill>
            <a:ln w="9525">
              <a:solidFill>
                <a:srgbClr val="13BFB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ltLang="en-US" sz="1400"/>
                <a:t>Equity and corporate bonds</a:t>
              </a:r>
            </a:p>
          </p:txBody>
        </p:sp>
      </p:grpSp>
      <p:sp>
        <p:nvSpPr>
          <p:cNvPr id="16387"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mtClean="0">
                <a:solidFill>
                  <a:schemeClr val="bg2"/>
                </a:solidFill>
              </a:rPr>
              <a:t>Draft v1.0 for Review</a:t>
            </a:r>
          </a:p>
        </p:txBody>
      </p:sp>
      <p:sp>
        <p:nvSpPr>
          <p:cNvPr id="16388" name="Rectangle 2"/>
          <p:cNvSpPr>
            <a:spLocks noGrp="1" noChangeArrowheads="1"/>
          </p:cNvSpPr>
          <p:nvPr>
            <p:ph type="title"/>
          </p:nvPr>
        </p:nvSpPr>
        <p:spPr>
          <a:xfrm>
            <a:off x="457200" y="388938"/>
            <a:ext cx="8229600" cy="777875"/>
          </a:xfrm>
        </p:spPr>
        <p:txBody>
          <a:bodyPr/>
          <a:lstStyle/>
          <a:p>
            <a:pPr eaLnBrk="1" hangingPunct="1"/>
            <a:r>
              <a:rPr lang="en-US" altLang="en-US" dirty="0" smtClean="0"/>
              <a:t>Responsible Engagement Overlay (REO)</a:t>
            </a:r>
            <a:br>
              <a:rPr lang="en-US" altLang="en-US" dirty="0" smtClean="0"/>
            </a:br>
            <a:r>
              <a:rPr lang="en-US" altLang="en-US" dirty="0" smtClean="0"/>
              <a:t>SEI’s approach to voting &amp; engagement</a:t>
            </a:r>
            <a:endParaRPr lang="en-US" altLang="en-US" sz="2000" dirty="0" smtClean="0"/>
          </a:p>
        </p:txBody>
      </p:sp>
      <p:sp>
        <p:nvSpPr>
          <p:cNvPr id="16389" name="AutoShape 21"/>
          <p:cNvSpPr>
            <a:spLocks noChangeAspect="1" noChangeArrowheads="1" noTextEdit="1"/>
          </p:cNvSpPr>
          <p:nvPr/>
        </p:nvSpPr>
        <p:spPr bwMode="auto">
          <a:xfrm>
            <a:off x="827088" y="1303338"/>
            <a:ext cx="7377112"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390" name="Line 22"/>
          <p:cNvSpPr>
            <a:spLocks noChangeShapeType="1"/>
          </p:cNvSpPr>
          <p:nvPr/>
        </p:nvSpPr>
        <p:spPr bwMode="auto">
          <a:xfrm>
            <a:off x="3394075" y="2427288"/>
            <a:ext cx="1131888" cy="390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lIns="396000" anchor="ctr"/>
          <a:lstStyle/>
          <a:p>
            <a:endParaRPr lang="en-GB"/>
          </a:p>
        </p:txBody>
      </p:sp>
      <p:sp>
        <p:nvSpPr>
          <p:cNvPr id="9223" name="AutoShape 23"/>
          <p:cNvSpPr>
            <a:spLocks noChangeArrowheads="1"/>
          </p:cNvSpPr>
          <p:nvPr/>
        </p:nvSpPr>
        <p:spPr bwMode="auto">
          <a:xfrm>
            <a:off x="3810000" y="1347788"/>
            <a:ext cx="1524000" cy="609600"/>
          </a:xfrm>
          <a:prstGeom prst="roundRect">
            <a:avLst>
              <a:gd name="adj" fmla="val 0"/>
            </a:avLst>
          </a:prstGeom>
          <a:solidFill>
            <a:schemeClr val="accent6"/>
          </a:solidFill>
          <a:ln w="9525" algn="ctr">
            <a:solidFill>
              <a:schemeClr val="accent1"/>
            </a:solidFill>
            <a:round/>
            <a:headEnd/>
            <a:tailEnd/>
          </a:ln>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r>
              <a:rPr lang="en-GB" altLang="en-US" sz="1400" b="1" dirty="0" smtClean="0">
                <a:solidFill>
                  <a:schemeClr val="bg1"/>
                </a:solidFill>
                <a:latin typeface="Helvetica" pitchFamily="34" charset="0"/>
              </a:rPr>
              <a:t>ESG overlay   with BMO F&amp;C</a:t>
            </a:r>
          </a:p>
        </p:txBody>
      </p:sp>
      <p:cxnSp>
        <p:nvCxnSpPr>
          <p:cNvPr id="16392" name="AutoShape 24"/>
          <p:cNvCxnSpPr>
            <a:cxnSpLocks noChangeShapeType="1"/>
          </p:cNvCxnSpPr>
          <p:nvPr/>
        </p:nvCxnSpPr>
        <p:spPr bwMode="auto">
          <a:xfrm flipH="1">
            <a:off x="2338388" y="1763713"/>
            <a:ext cx="1797050" cy="199707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cxnSp>
      <p:cxnSp>
        <p:nvCxnSpPr>
          <p:cNvPr id="16393" name="AutoShape 26"/>
          <p:cNvCxnSpPr>
            <a:cxnSpLocks noChangeShapeType="1"/>
            <a:stCxn id="9223" idx="3"/>
          </p:cNvCxnSpPr>
          <p:nvPr/>
        </p:nvCxnSpPr>
        <p:spPr bwMode="auto">
          <a:xfrm>
            <a:off x="5334000" y="1652588"/>
            <a:ext cx="2178050" cy="619125"/>
          </a:xfrm>
          <a:prstGeom prst="bentConnector2">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16394" name="Text Box 29"/>
          <p:cNvSpPr txBox="1">
            <a:spLocks noChangeArrowheads="1"/>
          </p:cNvSpPr>
          <p:nvPr/>
        </p:nvSpPr>
        <p:spPr bwMode="auto">
          <a:xfrm>
            <a:off x="517525" y="6338888"/>
            <a:ext cx="977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900" i="1"/>
              <a:t>* Source: F&amp;C</a:t>
            </a:r>
            <a:r>
              <a:rPr lang="en-GB" altLang="en-US"/>
              <a:t> </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63" y="457199"/>
            <a:ext cx="8229600" cy="777875"/>
          </a:xfrm>
        </p:spPr>
        <p:txBody>
          <a:bodyPr/>
          <a:lstStyle/>
          <a:p>
            <a:r>
              <a:rPr lang="en-US" dirty="0" smtClean="0"/>
              <a:t>Important information</a:t>
            </a:r>
            <a:endParaRPr lang="en-US" dirty="0"/>
          </a:p>
        </p:txBody>
      </p:sp>
      <p:sp>
        <p:nvSpPr>
          <p:cNvPr id="9" name="Text Placeholder 5"/>
          <p:cNvSpPr>
            <a:spLocks noGrp="1"/>
          </p:cNvSpPr>
          <p:nvPr>
            <p:ph type="body" sz="quarter" idx="11"/>
          </p:nvPr>
        </p:nvSpPr>
        <p:spPr>
          <a:xfrm>
            <a:off x="468313" y="1340768"/>
            <a:ext cx="8207376" cy="4730046"/>
          </a:xfrm>
        </p:spPr>
        <p:txBody>
          <a:bodyPr/>
          <a:lstStyle/>
          <a:p>
            <a:pPr lvl="0">
              <a:defRPr/>
            </a:pPr>
            <a:r>
              <a:rPr lang="en-GB" sz="1000" b="0" dirty="0">
                <a:latin typeface="Arial" pitchFamily="34" charset="0"/>
                <a:cs typeface="Arial" pitchFamily="34" charset="0"/>
              </a:rPr>
              <a:t>This </a:t>
            </a:r>
            <a:r>
              <a:rPr lang="en-GB" sz="1000" b="0" dirty="0" smtClean="0">
                <a:latin typeface="Arial" pitchFamily="34" charset="0"/>
                <a:cs typeface="Arial" pitchFamily="34" charset="0"/>
              </a:rPr>
              <a:t>information is </a:t>
            </a:r>
            <a:r>
              <a:rPr lang="en-GB" sz="1000" b="0" dirty="0">
                <a:latin typeface="Arial" pitchFamily="34" charset="0"/>
                <a:cs typeface="Arial" pitchFamily="34" charset="0"/>
              </a:rPr>
              <a:t>being </a:t>
            </a:r>
            <a:r>
              <a:rPr lang="en-GB" sz="1000" b="0" dirty="0" smtClean="0">
                <a:latin typeface="Arial" pitchFamily="34" charset="0"/>
                <a:cs typeface="Arial" pitchFamily="34" charset="0"/>
              </a:rPr>
              <a:t>provided on behalf of SEI </a:t>
            </a:r>
            <a:r>
              <a:rPr lang="en-GB" sz="1000" b="0" dirty="0">
                <a:latin typeface="Arial" pitchFamily="34" charset="0"/>
                <a:cs typeface="Arial" pitchFamily="34" charset="0"/>
              </a:rPr>
              <a:t>Trustees Limited (the “Trustee”) in your capacity as a member of the SEI Master Trust, an occupational pension </a:t>
            </a:r>
            <a:r>
              <a:rPr lang="en-GB" sz="1000" b="0" dirty="0" smtClean="0">
                <a:latin typeface="Arial" pitchFamily="34" charset="0"/>
                <a:cs typeface="Arial" pitchFamily="34" charset="0"/>
              </a:rPr>
              <a:t>scheme (the </a:t>
            </a:r>
            <a:r>
              <a:rPr lang="en-GB" sz="1000" b="0" dirty="0">
                <a:latin typeface="Arial" pitchFamily="34" charset="0"/>
                <a:cs typeface="Arial" pitchFamily="34" charset="0"/>
              </a:rPr>
              <a:t>“Scheme”). </a:t>
            </a:r>
            <a:endParaRPr lang="en-GB" sz="1000" b="0" dirty="0" smtClean="0">
              <a:latin typeface="Arial" pitchFamily="34" charset="0"/>
              <a:cs typeface="Arial" pitchFamily="34" charset="0"/>
            </a:endParaRPr>
          </a:p>
          <a:p>
            <a:pPr lvl="0">
              <a:defRPr/>
            </a:pPr>
            <a:endParaRPr lang="en-GB" sz="1000" b="0" dirty="0">
              <a:latin typeface="Arial" pitchFamily="34" charset="0"/>
              <a:cs typeface="Arial" pitchFamily="34" charset="0"/>
            </a:endParaRPr>
          </a:p>
          <a:p>
            <a:pPr lvl="0">
              <a:defRPr/>
            </a:pPr>
            <a:r>
              <a:rPr lang="en-GB" sz="1000" b="0" dirty="0" smtClean="0">
                <a:latin typeface="Arial" pitchFamily="34" charset="0"/>
                <a:cs typeface="Arial" pitchFamily="34" charset="0"/>
              </a:rPr>
              <a:t>This </a:t>
            </a:r>
            <a:r>
              <a:rPr lang="en-GB" sz="1000" b="0" dirty="0">
                <a:latin typeface="Arial" pitchFamily="34" charset="0"/>
                <a:cs typeface="Arial" pitchFamily="34" charset="0"/>
              </a:rPr>
              <a:t>document is not intended to constitute an offer to buy or sell, or a solicitation of an offer to buy or sell any particular product. Please note, </a:t>
            </a:r>
            <a:r>
              <a:rPr lang="en-GB" sz="1000" b="0" dirty="0" smtClean="0">
                <a:latin typeface="Arial" pitchFamily="34" charset="0"/>
                <a:cs typeface="Arial" pitchFamily="34" charset="0"/>
              </a:rPr>
              <a:t>in addition</a:t>
            </a:r>
            <a:r>
              <a:rPr lang="en-GB" sz="1000" b="0" dirty="0">
                <a:latin typeface="Arial" pitchFamily="34" charset="0"/>
                <a:cs typeface="Arial" pitchFamily="34" charset="0"/>
              </a:rPr>
              <a:t>, that any investment products described in this document are only available in relation to your and/or your employer’s contributions to the Scheme – you </a:t>
            </a:r>
            <a:r>
              <a:rPr lang="en-GB" sz="1000" b="0" dirty="0" smtClean="0">
                <a:latin typeface="Arial" pitchFamily="34" charset="0"/>
                <a:cs typeface="Arial" pitchFamily="34" charset="0"/>
              </a:rPr>
              <a:t>may not </a:t>
            </a:r>
            <a:r>
              <a:rPr lang="en-GB" sz="1000" b="0" dirty="0">
                <a:latin typeface="Arial" pitchFamily="34" charset="0"/>
                <a:cs typeface="Arial" pitchFamily="34" charset="0"/>
              </a:rPr>
              <a:t>be able to invest in these products directly.</a:t>
            </a:r>
          </a:p>
          <a:p>
            <a:pPr lvl="0">
              <a:defRPr/>
            </a:pPr>
            <a:r>
              <a:rPr lang="en-GB" sz="1000" b="0" dirty="0">
                <a:latin typeface="Arial" pitchFamily="34" charset="0"/>
                <a:cs typeface="Arial" pitchFamily="34" charset="0"/>
              </a:rPr>
              <a:t>The information in this document is for general information purposes only and does not constitute investment advice. You should read all the investment </a:t>
            </a:r>
            <a:r>
              <a:rPr lang="en-GB" sz="1000" b="0" dirty="0" smtClean="0">
                <a:latin typeface="Arial" pitchFamily="34" charset="0"/>
                <a:cs typeface="Arial" pitchFamily="34" charset="0"/>
              </a:rPr>
              <a:t>information and </a:t>
            </a:r>
            <a:r>
              <a:rPr lang="en-GB" sz="1000" b="0" dirty="0">
                <a:latin typeface="Arial" pitchFamily="34" charset="0"/>
                <a:cs typeface="Arial" pitchFamily="34" charset="0"/>
              </a:rPr>
              <a:t>details on the funds before making investment choices. If you are in any doubt about how to invest, you should seek independent advice before making any </a:t>
            </a:r>
            <a:r>
              <a:rPr lang="en-GB" sz="1000" b="0" dirty="0" smtClean="0">
                <a:latin typeface="Arial" pitchFamily="34" charset="0"/>
                <a:cs typeface="Arial" pitchFamily="34" charset="0"/>
              </a:rPr>
              <a:t>decisions. Neither </a:t>
            </a:r>
            <a:r>
              <a:rPr lang="en-GB" sz="1000" b="0" dirty="0">
                <a:latin typeface="Arial" pitchFamily="34" charset="0"/>
                <a:cs typeface="Arial" pitchFamily="34" charset="0"/>
              </a:rPr>
              <a:t>this document nor any part of its contents may be reproduced or redistributed without the written consent of the </a:t>
            </a:r>
            <a:r>
              <a:rPr lang="en-GB" sz="1000" b="0" dirty="0" smtClean="0">
                <a:latin typeface="Arial" pitchFamily="34" charset="0"/>
                <a:cs typeface="Arial" pitchFamily="34" charset="0"/>
              </a:rPr>
              <a:t>Trustee. </a:t>
            </a:r>
          </a:p>
          <a:p>
            <a:pPr lvl="0">
              <a:defRPr/>
            </a:pPr>
            <a:r>
              <a:rPr lang="en-GB" sz="1000" b="0" dirty="0" smtClean="0">
                <a:latin typeface="Arial" pitchFamily="34" charset="0"/>
                <a:cs typeface="Arial" pitchFamily="34" charset="0"/>
              </a:rPr>
              <a:t>Past </a:t>
            </a:r>
            <a:r>
              <a:rPr lang="en-GB" sz="1000" b="0" dirty="0">
                <a:latin typeface="Arial" pitchFamily="34" charset="0"/>
                <a:cs typeface="Arial" pitchFamily="34" charset="0"/>
              </a:rPr>
              <a:t>performance is not a guarantee of future performance. Investment in the range of the SEI Master Trust’s funds is intended as a long-term investment. The value </a:t>
            </a:r>
            <a:r>
              <a:rPr lang="en-GB" sz="1000" b="0" dirty="0" smtClean="0">
                <a:latin typeface="Arial" pitchFamily="34" charset="0"/>
                <a:cs typeface="Arial" pitchFamily="34" charset="0"/>
              </a:rPr>
              <a:t>of an </a:t>
            </a:r>
            <a:r>
              <a:rPr lang="en-GB" sz="1000" b="0" dirty="0">
                <a:latin typeface="Arial" pitchFamily="34" charset="0"/>
                <a:cs typeface="Arial" pitchFamily="34" charset="0"/>
              </a:rPr>
              <a:t>investment and any income from it can go down as well as up. Investors may not get back the original amount invested</a:t>
            </a:r>
            <a:r>
              <a:rPr lang="en-GB" sz="1000" b="0" dirty="0" smtClean="0">
                <a:latin typeface="Arial" pitchFamily="34" charset="0"/>
                <a:cs typeface="Arial" pitchFamily="34" charset="0"/>
              </a:rPr>
              <a:t>.</a:t>
            </a:r>
          </a:p>
          <a:p>
            <a:pPr lvl="0">
              <a:defRPr/>
            </a:pPr>
            <a:endParaRPr lang="en-GB" sz="1000" b="0" dirty="0">
              <a:latin typeface="Arial" pitchFamily="34" charset="0"/>
              <a:cs typeface="Arial" pitchFamily="34" charset="0"/>
            </a:endParaRPr>
          </a:p>
          <a:p>
            <a:pPr lvl="0">
              <a:defRPr/>
            </a:pPr>
            <a:r>
              <a:rPr lang="en-GB" sz="1000" b="0" dirty="0" smtClean="0">
                <a:latin typeface="Arial" pitchFamily="34" charset="0"/>
                <a:cs typeface="Arial" pitchFamily="34" charset="0"/>
              </a:rPr>
              <a:t>SEI Trustees Limited, </a:t>
            </a:r>
            <a:r>
              <a:rPr lang="en-GB" sz="1000" b="0" dirty="0">
                <a:latin typeface="Arial" pitchFamily="34" charset="0"/>
                <a:cs typeface="Arial" pitchFamily="34" charset="0"/>
              </a:rPr>
              <a:t>1st floor, Alphabeta, 14-18 Finsbury Square, London EC2A 1BR, United Kingdom +44 (0)203 810 8000. </a:t>
            </a:r>
            <a:endParaRPr lang="en-US" sz="1000" b="0" dirty="0" smtClean="0">
              <a:latin typeface="Arial" pitchFamily="34" charset="0"/>
              <a:cs typeface="Arial" pitchFamily="34" charset="0"/>
            </a:endParaRPr>
          </a:p>
        </p:txBody>
      </p:sp>
    </p:spTree>
    <p:extLst>
      <p:ext uri="{BB962C8B-B14F-4D97-AF65-F5344CB8AC3E}">
        <p14:creationId xmlns:p14="http://schemas.microsoft.com/office/powerpoint/2010/main" val="41033254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University Pension Arrangements – joined after 31 December 2012</a:t>
            </a:r>
            <a:endParaRPr lang="en-GB" sz="28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0182248"/>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9A9B3FD-5D46-442B-B6A6-AC6C506CF831}" type="slidenum">
              <a:rPr lang="en-GB" smtClean="0">
                <a:solidFill>
                  <a:srgbClr val="000000"/>
                </a:solidFill>
              </a:rPr>
              <a:pPr>
                <a:defRPr/>
              </a:pPr>
              <a:t>4</a:t>
            </a:fld>
            <a:endParaRPr lang="en-GB" dirty="0">
              <a:solidFill>
                <a:srgbClr val="000000"/>
              </a:solidFill>
            </a:endParaRPr>
          </a:p>
        </p:txBody>
      </p:sp>
    </p:spTree>
    <p:extLst>
      <p:ext uri="{BB962C8B-B14F-4D97-AF65-F5344CB8AC3E}">
        <p14:creationId xmlns:p14="http://schemas.microsoft.com/office/powerpoint/2010/main" val="178737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1556792"/>
            <a:ext cx="4642792" cy="1143000"/>
          </a:xfrm>
        </p:spPr>
        <p:txBody>
          <a:bodyPr/>
          <a:lstStyle/>
          <a:p>
            <a:r>
              <a:rPr lang="en-GB" sz="4000" dirty="0" smtClean="0"/>
              <a:t>CPS Benefit Statement</a:t>
            </a:r>
            <a:endParaRPr lang="en-GB" sz="4000" dirty="0"/>
          </a:p>
        </p:txBody>
      </p:sp>
      <p:sp>
        <p:nvSpPr>
          <p:cNvPr id="3" name="Text Placeholder 2"/>
          <p:cNvSpPr>
            <a:spLocks noGrp="1"/>
          </p:cNvSpPr>
          <p:nvPr>
            <p:ph type="body" sz="quarter" idx="12"/>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64032">
            <a:off x="1418066" y="593564"/>
            <a:ext cx="3717795" cy="55834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092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4281761" y="1191206"/>
            <a:ext cx="4368527" cy="1733738"/>
          </a:xfrm>
        </p:spPr>
        <p:txBody>
          <a:bodyPr/>
          <a:lstStyle/>
          <a:p>
            <a:r>
              <a:rPr lang="en-US" altLang="en-US" sz="3200" dirty="0" smtClean="0"/>
              <a:t>Your DC Master Trust Annual Benefit Statement</a:t>
            </a:r>
          </a:p>
        </p:txBody>
      </p:sp>
      <p:grpSp>
        <p:nvGrpSpPr>
          <p:cNvPr id="5" name="Group 4"/>
          <p:cNvGrpSpPr/>
          <p:nvPr/>
        </p:nvGrpSpPr>
        <p:grpSpPr>
          <a:xfrm rot="20122392">
            <a:off x="1265259" y="946560"/>
            <a:ext cx="3415280" cy="5305137"/>
            <a:chOff x="468313" y="1570478"/>
            <a:chExt cx="2811227" cy="4268723"/>
          </a:xfrm>
        </p:grpSpPr>
        <p:grpSp>
          <p:nvGrpSpPr>
            <p:cNvPr id="7" name="Group 6"/>
            <p:cNvGrpSpPr/>
            <p:nvPr/>
          </p:nvGrpSpPr>
          <p:grpSpPr>
            <a:xfrm>
              <a:off x="468313" y="1570478"/>
              <a:ext cx="2811227" cy="4268723"/>
              <a:chOff x="251520" y="1581910"/>
              <a:chExt cx="2811227" cy="4268723"/>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81910"/>
                <a:ext cx="2808814" cy="4268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Isosceles Triangle 1"/>
              <p:cNvSpPr/>
              <p:nvPr/>
            </p:nvSpPr>
            <p:spPr>
              <a:xfrm flipV="1">
                <a:off x="1262547" y="1581910"/>
                <a:ext cx="1800200" cy="889214"/>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267744" y="1725637"/>
                <a:ext cx="717517" cy="132873"/>
              </a:xfrm>
              <a:prstGeom prst="rect">
                <a:avLst/>
              </a:prstGeom>
            </p:spPr>
          </p:pic>
        </p:grpSp>
        <p:sp>
          <p:nvSpPr>
            <p:cNvPr id="4" name="Rectangle 3"/>
            <p:cNvSpPr/>
            <p:nvPr/>
          </p:nvSpPr>
          <p:spPr>
            <a:xfrm>
              <a:off x="899592" y="2348880"/>
              <a:ext cx="7200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4289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EDC82B7-CC6A-4CB8-BA0A-1B72BD8D5B41}" type="slidenum">
              <a:rPr lang="en-GB">
                <a:solidFill>
                  <a:srgbClr val="000000"/>
                </a:solidFill>
              </a:rPr>
              <a:pPr>
                <a:defRPr/>
              </a:pPr>
              <a:t>7</a:t>
            </a:fld>
            <a:endParaRPr lang="en-GB" dirty="0">
              <a:solidFill>
                <a:srgbClr val="000000"/>
              </a:solidFill>
            </a:endParaRPr>
          </a:p>
        </p:txBody>
      </p:sp>
      <p:sp>
        <p:nvSpPr>
          <p:cNvPr id="3075" name="Rectangle 2"/>
          <p:cNvSpPr>
            <a:spLocks noGrp="1" noChangeArrowheads="1"/>
          </p:cNvSpPr>
          <p:nvPr>
            <p:ph type="ctrTitle"/>
          </p:nvPr>
        </p:nvSpPr>
        <p:spPr>
          <a:xfrm>
            <a:off x="685800" y="2286000"/>
            <a:ext cx="7772400" cy="1143000"/>
          </a:xfrm>
        </p:spPr>
        <p:txBody>
          <a:bodyPr/>
          <a:lstStyle/>
          <a:p>
            <a:r>
              <a:rPr lang="en-GB" altLang="en-US" dirty="0" smtClean="0">
                <a:latin typeface="Arial" charset="0"/>
              </a:rPr>
              <a:t>Scheme Funding Statement</a:t>
            </a:r>
          </a:p>
        </p:txBody>
      </p:sp>
    </p:spTree>
    <p:extLst>
      <p:ext uri="{BB962C8B-B14F-4D97-AF65-F5344CB8AC3E}">
        <p14:creationId xmlns:p14="http://schemas.microsoft.com/office/powerpoint/2010/main" val="68909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208" y="1764254"/>
            <a:ext cx="1942756" cy="28213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02" y="1696257"/>
            <a:ext cx="5356577" cy="42402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2612" y="1696257"/>
            <a:ext cx="1990794" cy="27541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00337" y="1186004"/>
            <a:ext cx="2604180" cy="461665"/>
          </a:xfrm>
          <a:prstGeom prst="rect">
            <a:avLst/>
          </a:prstGeom>
          <a:noFill/>
        </p:spPr>
        <p:txBody>
          <a:bodyPr wrap="square" rtlCol="0">
            <a:spAutoFit/>
          </a:bodyPr>
          <a:lstStyle/>
          <a:p>
            <a:r>
              <a:rPr lang="en-GB" dirty="0" smtClean="0">
                <a:solidFill>
                  <a:schemeClr val="tx1"/>
                </a:solidFill>
              </a:rPr>
              <a:t>Scheme Funding</a:t>
            </a:r>
            <a:endParaRPr lang="en-GB" dirty="0">
              <a:solidFill>
                <a:schemeClr val="tx1"/>
              </a:solidFill>
            </a:endParaRPr>
          </a:p>
        </p:txBody>
      </p:sp>
    </p:spTree>
    <p:custDataLst>
      <p:tags r:id="rId1"/>
    </p:custDataLst>
    <p:extLst>
      <p:ext uri="{BB962C8B-B14F-4D97-AF65-F5344CB8AC3E}">
        <p14:creationId xmlns:p14="http://schemas.microsoft.com/office/powerpoint/2010/main" val="2328678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7" y="1502874"/>
            <a:ext cx="5743479" cy="44770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bwMode="auto">
          <a:xfrm>
            <a:off x="6328373" y="2064190"/>
            <a:ext cx="2324878" cy="66995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EF2A22"/>
              </a:solidFill>
              <a:effectLst/>
              <a:latin typeface="Arial" pitchFamily="-106" charset="0"/>
              <a:ea typeface="ＭＳ Ｐゴシック" pitchFamily="-106" charset="-128"/>
              <a:cs typeface="ＭＳ Ｐゴシック" pitchFamily="-106" charset="-128"/>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624" y="1691146"/>
            <a:ext cx="2427586" cy="36457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bwMode="auto">
          <a:xfrm>
            <a:off x="6201624" y="2064190"/>
            <a:ext cx="2698562" cy="1832765"/>
          </a:xfrm>
          <a:prstGeom prst="ellipse">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EF2A22"/>
              </a:solidFill>
              <a:effectLst/>
              <a:latin typeface="Arial" pitchFamily="-106" charset="0"/>
              <a:ea typeface="ＭＳ Ｐゴシック" pitchFamily="-106" charset="-128"/>
              <a:cs typeface="ＭＳ Ｐゴシック" pitchFamily="-106" charset="-128"/>
            </a:endParaRPr>
          </a:p>
        </p:txBody>
      </p:sp>
      <p:sp>
        <p:nvSpPr>
          <p:cNvPr id="8" name="TextBox 7"/>
          <p:cNvSpPr txBox="1"/>
          <p:nvPr/>
        </p:nvSpPr>
        <p:spPr>
          <a:xfrm>
            <a:off x="700336" y="1032103"/>
            <a:ext cx="5781945" cy="369332"/>
          </a:xfrm>
          <a:prstGeom prst="rect">
            <a:avLst/>
          </a:prstGeom>
          <a:noFill/>
        </p:spPr>
        <p:txBody>
          <a:bodyPr wrap="square" rtlCol="0">
            <a:spAutoFit/>
          </a:bodyPr>
          <a:lstStyle/>
          <a:p>
            <a:r>
              <a:rPr lang="en-GB" sz="1800" dirty="0" smtClean="0">
                <a:solidFill>
                  <a:schemeClr val="tx1"/>
                </a:solidFill>
              </a:rPr>
              <a:t>Annual Benefit Statement  - Members joined Pre 2013</a:t>
            </a:r>
            <a:endParaRPr lang="en-GB" sz="1800" dirty="0">
              <a:solidFill>
                <a:schemeClr val="tx1"/>
              </a:solidFill>
            </a:endParaRPr>
          </a:p>
        </p:txBody>
      </p:sp>
    </p:spTree>
    <p:custDataLst>
      <p:tags r:id="rId1"/>
    </p:custDataLst>
    <p:extLst>
      <p:ext uri="{BB962C8B-B14F-4D97-AF65-F5344CB8AC3E}">
        <p14:creationId xmlns:p14="http://schemas.microsoft.com/office/powerpoint/2010/main" val="10675623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fb875d80-d5ea-4e3c-b306-69ceefe6365c"/>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b875d80-d5ea-4e3c-b306-69ceefe6365c"/>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fb875d80-d5ea-4e3c-b306-69ceefe6365c"/>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fb875d80-d5ea-4e3c-b306-69ceefe6365c"/>
</p:tagLst>
</file>

<file path=ppt/theme/theme1.xml><?xml version="1.0" encoding="utf-8"?>
<a:theme xmlns:a="http://schemas.openxmlformats.org/drawingml/2006/main" name="SEI PPT TEMPLATE 107">
  <a:themeElements>
    <a:clrScheme name="SEI High Contrast">
      <a:dk1>
        <a:srgbClr val="000000"/>
      </a:dk1>
      <a:lt1>
        <a:srgbClr val="FFFFFF"/>
      </a:lt1>
      <a:dk2>
        <a:srgbClr val="FFFFFF"/>
      </a:dk2>
      <a:lt2>
        <a:srgbClr val="FFFFFF"/>
      </a:lt2>
      <a:accent1>
        <a:srgbClr val="173B6B"/>
      </a:accent1>
      <a:accent2>
        <a:srgbClr val="F0500A"/>
      </a:accent2>
      <a:accent3>
        <a:srgbClr val="13BFB1"/>
      </a:accent3>
      <a:accent4>
        <a:srgbClr val="91140F"/>
      </a:accent4>
      <a:accent5>
        <a:srgbClr val="037EA6"/>
      </a:accent5>
      <a:accent6>
        <a:srgbClr val="00692D"/>
      </a:accent6>
      <a:hlink>
        <a:srgbClr val="FF8A00"/>
      </a:hlink>
      <a:folHlink>
        <a:srgbClr val="D21E05"/>
      </a:folHlink>
    </a:clrScheme>
    <a:fontScheme name="SE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ctr">
          <a:defRPr sz="800" dirty="0" smtClean="0"/>
        </a:defPPr>
      </a:lstStyle>
    </a:txDef>
  </a:objectDefaults>
  <a:extraClrSchemeLst/>
</a:theme>
</file>

<file path=ppt/theme/theme2.xml><?xml version="1.0" encoding="utf-8"?>
<a:theme xmlns:a="http://schemas.openxmlformats.org/drawingml/2006/main" name="SEI PPT TEMPLATE 000 v2">
  <a:themeElements>
    <a:clrScheme name="SEI High Contrast">
      <a:dk1>
        <a:srgbClr val="000000"/>
      </a:dk1>
      <a:lt1>
        <a:srgbClr val="FFFFFF"/>
      </a:lt1>
      <a:dk2>
        <a:srgbClr val="FFFFFF"/>
      </a:dk2>
      <a:lt2>
        <a:srgbClr val="FFFFFF"/>
      </a:lt2>
      <a:accent1>
        <a:srgbClr val="173B6B"/>
      </a:accent1>
      <a:accent2>
        <a:srgbClr val="F0500A"/>
      </a:accent2>
      <a:accent3>
        <a:srgbClr val="13BFB1"/>
      </a:accent3>
      <a:accent4>
        <a:srgbClr val="91140F"/>
      </a:accent4>
      <a:accent5>
        <a:srgbClr val="037EA6"/>
      </a:accent5>
      <a:accent6>
        <a:srgbClr val="00692D"/>
      </a:accent6>
      <a:hlink>
        <a:srgbClr val="FF8A00"/>
      </a:hlink>
      <a:folHlink>
        <a:srgbClr val="D21E05"/>
      </a:folHlink>
    </a:clrScheme>
    <a:fontScheme name="SE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ctr">
          <a:defRPr sz="800" dirty="0" smtClean="0"/>
        </a:defPPr>
      </a:lstStyle>
    </a:tx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SEI">
      <a:dk1>
        <a:srgbClr val="000000"/>
      </a:dk1>
      <a:lt1>
        <a:srgbClr val="FFFFFF"/>
      </a:lt1>
      <a:dk2>
        <a:srgbClr val="000000"/>
      </a:dk2>
      <a:lt2>
        <a:srgbClr val="BBC2C2"/>
      </a:lt2>
      <a:accent1>
        <a:srgbClr val="173B6B"/>
      </a:accent1>
      <a:accent2>
        <a:srgbClr val="13BFB1"/>
      </a:accent2>
      <a:accent3>
        <a:srgbClr val="00692D"/>
      </a:accent3>
      <a:accent4>
        <a:srgbClr val="FF8A00"/>
      </a:accent4>
      <a:accent5>
        <a:srgbClr val="91140F"/>
      </a:accent5>
      <a:accent6>
        <a:srgbClr val="037EA6"/>
      </a:accent6>
      <a:hlink>
        <a:srgbClr val="037EA6"/>
      </a:hlink>
      <a:folHlink>
        <a:srgbClr val="5A6464"/>
      </a:folHlink>
    </a:clrScheme>
    <a:fontScheme name="SE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EI">
      <a:dk1>
        <a:srgbClr val="000000"/>
      </a:dk1>
      <a:lt1>
        <a:srgbClr val="FFFFFF"/>
      </a:lt1>
      <a:dk2>
        <a:srgbClr val="000000"/>
      </a:dk2>
      <a:lt2>
        <a:srgbClr val="BBC2C2"/>
      </a:lt2>
      <a:accent1>
        <a:srgbClr val="173B6B"/>
      </a:accent1>
      <a:accent2>
        <a:srgbClr val="13BFB1"/>
      </a:accent2>
      <a:accent3>
        <a:srgbClr val="00692D"/>
      </a:accent3>
      <a:accent4>
        <a:srgbClr val="FF8A00"/>
      </a:accent4>
      <a:accent5>
        <a:srgbClr val="91140F"/>
      </a:accent5>
      <a:accent6>
        <a:srgbClr val="037EA6"/>
      </a:accent6>
      <a:hlink>
        <a:srgbClr val="037EA6"/>
      </a:hlink>
      <a:folHlink>
        <a:srgbClr val="5A6464"/>
      </a:folHlink>
    </a:clrScheme>
    <a:fontScheme name="SE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PPT TEMPLATE 107</Template>
  <TotalTime>2628</TotalTime>
  <Words>2253</Words>
  <Application>Microsoft Office PowerPoint</Application>
  <PresentationFormat>On-screen Show (4:3)</PresentationFormat>
  <Paragraphs>428</Paragraphs>
  <Slides>34</Slides>
  <Notes>13</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SEI PPT TEMPLATE 107</vt:lpstr>
      <vt:lpstr>SEI PPT TEMPLATE 000 v2</vt:lpstr>
      <vt:lpstr>Default Design</vt:lpstr>
      <vt:lpstr>Contributory Pension Scheme</vt:lpstr>
      <vt:lpstr>Agenda</vt:lpstr>
      <vt:lpstr>University Pension Arrangements - overview</vt:lpstr>
      <vt:lpstr>University Pension Arrangements – joined after 31 December 2012</vt:lpstr>
      <vt:lpstr>CPS Benefit Statement</vt:lpstr>
      <vt:lpstr>Your DC Master Trust Annual Benefit Statement</vt:lpstr>
      <vt:lpstr>Scheme Funding Statement</vt:lpstr>
      <vt:lpstr>PowerPoint Presentation</vt:lpstr>
      <vt:lpstr>PowerPoint Presentation</vt:lpstr>
      <vt:lpstr>PowerPoint Presentation</vt:lpstr>
      <vt:lpstr>PowerPoint Presentation</vt:lpstr>
      <vt:lpstr>PowerPoint Presentation</vt:lpstr>
      <vt:lpstr>PowerPoint Presentation</vt:lpstr>
      <vt:lpstr>Any Questions?</vt:lpstr>
      <vt:lpstr>Cambridge University Assistants’  Defined Contribution Pension Scheme - the SEI Master Trust</vt:lpstr>
      <vt:lpstr>CUA DC Pension Scheme: the SEI Master Trust</vt:lpstr>
      <vt:lpstr>Who are SEI?</vt:lpstr>
      <vt:lpstr>How does the Master Trust work?</vt:lpstr>
      <vt:lpstr>Tax relief on your contributions - example</vt:lpstr>
      <vt:lpstr>Your DC Master Trust annual benefit statement</vt:lpstr>
      <vt:lpstr>Where do the contributions show?</vt:lpstr>
      <vt:lpstr>What your benefits could be at your selected retirement age</vt:lpstr>
      <vt:lpstr>How the contributions are being invested</vt:lpstr>
      <vt:lpstr>Default Lifestyle Strategy = “Decide on my behalf”</vt:lpstr>
      <vt:lpstr>PowerPoint Presentation</vt:lpstr>
      <vt:lpstr>Where can I get more information?</vt:lpstr>
      <vt:lpstr>Any Questions?</vt:lpstr>
      <vt:lpstr>Important information</vt:lpstr>
      <vt:lpstr>Appendix</vt:lpstr>
      <vt:lpstr>PowerPoint Presentation</vt:lpstr>
      <vt:lpstr>Strategic Portfolio Benchmarks</vt:lpstr>
      <vt:lpstr>Example: SEI Core Fund</vt:lpstr>
      <vt:lpstr>Responsible Engagement Overlay (REO) SEI’s approach to voting &amp; engagement</vt:lpstr>
      <vt:lpstr>Important information</vt:lpstr>
    </vt:vector>
  </TitlesOfParts>
  <Company>SEI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University  Assistants Contributory  Pension Scheme</dc:title>
  <dc:creator>DSnowdon</dc:creator>
  <cp:lastModifiedBy>Karen Waterton</cp:lastModifiedBy>
  <cp:revision>81</cp:revision>
  <cp:lastPrinted>2017-02-06T08:59:46Z</cp:lastPrinted>
  <dcterms:created xsi:type="dcterms:W3CDTF">2017-01-10T09:07:34Z</dcterms:created>
  <dcterms:modified xsi:type="dcterms:W3CDTF">2017-03-03T15:26:37Z</dcterms:modified>
</cp:coreProperties>
</file>