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 id="2147483789" r:id="rId2"/>
    <p:sldMasterId id="2147483801" r:id="rId3"/>
  </p:sldMasterIdLst>
  <p:notesMasterIdLst>
    <p:notesMasterId r:id="rId48"/>
  </p:notesMasterIdLst>
  <p:handoutMasterIdLst>
    <p:handoutMasterId r:id="rId49"/>
  </p:handoutMasterIdLst>
  <p:sldIdLst>
    <p:sldId id="429" r:id="rId4"/>
    <p:sldId id="456" r:id="rId5"/>
    <p:sldId id="431" r:id="rId6"/>
    <p:sldId id="432" r:id="rId7"/>
    <p:sldId id="516" r:id="rId8"/>
    <p:sldId id="518" r:id="rId9"/>
    <p:sldId id="519" r:id="rId10"/>
    <p:sldId id="520" r:id="rId11"/>
    <p:sldId id="521" r:id="rId12"/>
    <p:sldId id="523" r:id="rId13"/>
    <p:sldId id="524"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 id="545" r:id="rId30"/>
    <p:sldId id="546" r:id="rId31"/>
    <p:sldId id="526" r:id="rId32"/>
    <p:sldId id="527" r:id="rId33"/>
    <p:sldId id="528" r:id="rId34"/>
    <p:sldId id="529" r:id="rId35"/>
    <p:sldId id="480" r:id="rId36"/>
    <p:sldId id="548" r:id="rId37"/>
    <p:sldId id="549" r:id="rId38"/>
    <p:sldId id="550" r:id="rId39"/>
    <p:sldId id="551" r:id="rId40"/>
    <p:sldId id="552" r:id="rId41"/>
    <p:sldId id="553" r:id="rId42"/>
    <p:sldId id="554" r:id="rId43"/>
    <p:sldId id="555" r:id="rId44"/>
    <p:sldId id="556" r:id="rId45"/>
    <p:sldId id="557" r:id="rId46"/>
    <p:sldId id="558" r:id="rId4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434">
          <p15:clr>
            <a:srgbClr val="A4A3A4"/>
          </p15:clr>
        </p15:guide>
        <p15:guide id="2" orient="horz" pos="300">
          <p15:clr>
            <a:srgbClr val="A4A3A4"/>
          </p15:clr>
        </p15:guide>
        <p15:guide id="3" orient="horz" pos="799">
          <p15:clr>
            <a:srgbClr val="A4A3A4"/>
          </p15:clr>
        </p15:guide>
        <p15:guide id="4" orient="horz" pos="4247" userDrawn="1">
          <p15:clr>
            <a:srgbClr val="A4A3A4"/>
          </p15:clr>
        </p15:guide>
        <p15:guide id="5" orient="horz" pos="4156" userDrawn="1">
          <p15:clr>
            <a:srgbClr val="A4A3A4"/>
          </p15:clr>
        </p15:guide>
        <p15:guide id="6" orient="horz" pos="3929">
          <p15:clr>
            <a:srgbClr val="A4A3A4"/>
          </p15:clr>
        </p15:guide>
        <p15:guide id="7" orient="horz" pos="3657">
          <p15:clr>
            <a:srgbClr val="A4A3A4"/>
          </p15:clr>
        </p15:guide>
        <p15:guide id="8" pos="2880">
          <p15:clr>
            <a:srgbClr val="A4A3A4"/>
          </p15:clr>
        </p15:guide>
        <p15:guide id="9" pos="340" userDrawn="1">
          <p15:clr>
            <a:srgbClr val="A4A3A4"/>
          </p15:clr>
        </p15:guide>
        <p15:guide id="10" pos="5511" userDrawn="1">
          <p15:clr>
            <a:srgbClr val="A4A3A4"/>
          </p15:clr>
        </p15:guide>
        <p15:guide id="11" pos="1882">
          <p15:clr>
            <a:srgbClr val="A4A3A4"/>
          </p15:clr>
        </p15:guide>
        <p15:guide id="12" pos="2064">
          <p15:clr>
            <a:srgbClr val="A4A3A4"/>
          </p15:clr>
        </p15:guide>
        <p15:guide id="13" pos="3696">
          <p15:clr>
            <a:srgbClr val="A4A3A4"/>
          </p15:clr>
        </p15:guide>
        <p15:guide id="14" pos="3878">
          <p15:clr>
            <a:srgbClr val="A4A3A4"/>
          </p15:clr>
        </p15:guide>
        <p15:guide id="15" pos="2971">
          <p15:clr>
            <a:srgbClr val="A4A3A4"/>
          </p15:clr>
        </p15:guide>
      </p15:sldGuideLst>
    </p:ext>
    <p:ext uri="{2D200454-40CA-4A62-9FC3-DE9A4176ACB9}">
      <p15:notesGuideLst xmlns:p15="http://schemas.microsoft.com/office/powerpoint/2012/main">
        <p15:guide id="1" orient="horz" pos="3127" userDrawn="1">
          <p15:clr>
            <a:srgbClr val="A4A3A4"/>
          </p15:clr>
        </p15:guide>
        <p15:guide id="2" orient="horz" pos="6128" userDrawn="1">
          <p15:clr>
            <a:srgbClr val="A4A3A4"/>
          </p15:clr>
        </p15:guide>
        <p15:guide id="3" orient="horz" pos="125" userDrawn="1">
          <p15:clr>
            <a:srgbClr val="A4A3A4"/>
          </p15:clr>
        </p15:guide>
        <p15:guide id="4" pos="2142" userDrawn="1">
          <p15:clr>
            <a:srgbClr val="A4A3A4"/>
          </p15:clr>
        </p15:guide>
        <p15:guide id="5" pos="143" userDrawn="1">
          <p15:clr>
            <a:srgbClr val="A4A3A4"/>
          </p15:clr>
        </p15:guide>
        <p15:guide id="6" pos="41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99FFCC"/>
    <a:srgbClr val="000000"/>
    <a:srgbClr val="0B6D65"/>
    <a:srgbClr val="567896"/>
    <a:srgbClr val="00692D"/>
    <a:srgbClr val="13BFB1"/>
    <a:srgbClr val="FFFFCC"/>
    <a:srgbClr val="5A6464"/>
    <a:srgbClr val="C3C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4" autoAdjust="0"/>
  </p:normalViewPr>
  <p:slideViewPr>
    <p:cSldViewPr snapToObjects="1" showGuides="1">
      <p:cViewPr varScale="1">
        <p:scale>
          <a:sx n="75" d="100"/>
          <a:sy n="75" d="100"/>
        </p:scale>
        <p:origin x="1020" y="56"/>
      </p:cViewPr>
      <p:guideLst>
        <p:guide orient="horz" pos="1434"/>
        <p:guide orient="horz" pos="300"/>
        <p:guide orient="horz" pos="799"/>
        <p:guide orient="horz" pos="4247"/>
        <p:guide orient="horz" pos="4156"/>
        <p:guide orient="horz" pos="3929"/>
        <p:guide orient="horz" pos="3657"/>
        <p:guide pos="2880"/>
        <p:guide pos="340"/>
        <p:guide pos="5511"/>
        <p:guide pos="1882"/>
        <p:guide pos="2064"/>
        <p:guide pos="3696"/>
        <p:guide pos="3878"/>
        <p:guide pos="2971"/>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74" d="100"/>
          <a:sy n="74" d="100"/>
        </p:scale>
        <p:origin x="-2154" y="-90"/>
      </p:cViewPr>
      <p:guideLst>
        <p:guide orient="horz" pos="3127"/>
        <p:guide orient="horz" pos="6128"/>
        <p:guide orient="horz" pos="125"/>
        <p:guide pos="2142"/>
        <p:guide pos="143"/>
        <p:guide pos="4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UKFILE01\London\Institutional\Institutional%20Client%20Service\UK%20Clients\DC%20Master%20Trust\University%20of%20Cambridge\Investment\Default%20Fund%20Analysis%20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Sheet1!$B$16</c:f>
              <c:strCache>
                <c:ptCount val="1"/>
                <c:pt idx="0">
                  <c:v>Stocks</c:v>
                </c:pt>
              </c:strCache>
            </c:strRef>
          </c:tx>
          <c:cat>
            <c:numRef>
              <c:f>Sheet1!$C$3:$AV$3</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Sheet1!$C$16:$AV$16</c:f>
              <c:numCache>
                <c:formatCode>0%</c:formatCode>
                <c:ptCount val="4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0.97639999999999993</c:v>
                </c:pt>
                <c:pt idx="16">
                  <c:v>0.95279999999999998</c:v>
                </c:pt>
                <c:pt idx="17">
                  <c:v>0.92920000000000003</c:v>
                </c:pt>
                <c:pt idx="18">
                  <c:v>0.90559999999999996</c:v>
                </c:pt>
                <c:pt idx="19">
                  <c:v>0.8819999999999999</c:v>
                </c:pt>
                <c:pt idx="20">
                  <c:v>0.85839999999999994</c:v>
                </c:pt>
                <c:pt idx="21">
                  <c:v>0.83479999999999999</c:v>
                </c:pt>
                <c:pt idx="22">
                  <c:v>0.81120000000000003</c:v>
                </c:pt>
                <c:pt idx="23">
                  <c:v>0.78759999999999997</c:v>
                </c:pt>
                <c:pt idx="24">
                  <c:v>0.76400000000000001</c:v>
                </c:pt>
                <c:pt idx="25">
                  <c:v>0.68500000000000005</c:v>
                </c:pt>
                <c:pt idx="26">
                  <c:v>0.57650000000000001</c:v>
                </c:pt>
                <c:pt idx="27">
                  <c:v>0.53700000000000003</c:v>
                </c:pt>
                <c:pt idx="28">
                  <c:v>0.4975</c:v>
                </c:pt>
                <c:pt idx="29">
                  <c:v>0.38900000000000001</c:v>
                </c:pt>
                <c:pt idx="30">
                  <c:v>0.31</c:v>
                </c:pt>
                <c:pt idx="31">
                  <c:v>0.28830769230769232</c:v>
                </c:pt>
                <c:pt idx="32">
                  <c:v>0.26661538461538464</c:v>
                </c:pt>
                <c:pt idx="33">
                  <c:v>0.24492307692307697</c:v>
                </c:pt>
                <c:pt idx="34">
                  <c:v>0.22323076923076929</c:v>
                </c:pt>
                <c:pt idx="35">
                  <c:v>0.20153846153846161</c:v>
                </c:pt>
                <c:pt idx="36">
                  <c:v>0.17984615384615391</c:v>
                </c:pt>
                <c:pt idx="37">
                  <c:v>0.15815384615384623</c:v>
                </c:pt>
                <c:pt idx="38">
                  <c:v>0.13646153846153855</c:v>
                </c:pt>
                <c:pt idx="39">
                  <c:v>0.11476923076923085</c:v>
                </c:pt>
                <c:pt idx="40">
                  <c:v>9.3076923076923168E-2</c:v>
                </c:pt>
                <c:pt idx="41">
                  <c:v>7.1384615384615463E-2</c:v>
                </c:pt>
                <c:pt idx="42">
                  <c:v>4.9692307692307772E-2</c:v>
                </c:pt>
                <c:pt idx="43">
                  <c:v>2.4000000000000007E-2</c:v>
                </c:pt>
                <c:pt idx="44">
                  <c:v>1.6000000000000004E-2</c:v>
                </c:pt>
                <c:pt idx="45">
                  <c:v>0</c:v>
                </c:pt>
              </c:numCache>
            </c:numRef>
          </c:val>
          <c:extLst xmlns:c16r2="http://schemas.microsoft.com/office/drawing/2015/06/chart">
            <c:ext xmlns:c16="http://schemas.microsoft.com/office/drawing/2014/chart" uri="{C3380CC4-5D6E-409C-BE32-E72D297353CC}">
              <c16:uniqueId val="{00000000-B44B-42DE-A217-58B53143EBB9}"/>
            </c:ext>
          </c:extLst>
        </c:ser>
        <c:ser>
          <c:idx val="1"/>
          <c:order val="1"/>
          <c:tx>
            <c:strRef>
              <c:f>Sheet1!$B$17</c:f>
              <c:strCache>
                <c:ptCount val="1"/>
                <c:pt idx="0">
                  <c:v>Bonds</c:v>
                </c:pt>
              </c:strCache>
            </c:strRef>
          </c:tx>
          <c:cat>
            <c:numRef>
              <c:f>Sheet1!$C$3:$AV$3</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Sheet1!$C$17:$AV$17</c:f>
              <c:numCache>
                <c:formatCode>0%</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1.6399999999999998E-2</c:v>
                </c:pt>
                <c:pt idx="16">
                  <c:v>3.2799999999999996E-2</c:v>
                </c:pt>
                <c:pt idx="17">
                  <c:v>4.9199999999999994E-2</c:v>
                </c:pt>
                <c:pt idx="18">
                  <c:v>6.5599999999999992E-2</c:v>
                </c:pt>
                <c:pt idx="19">
                  <c:v>8.2000000000000003E-2</c:v>
                </c:pt>
                <c:pt idx="20">
                  <c:v>9.8399999999999987E-2</c:v>
                </c:pt>
                <c:pt idx="21">
                  <c:v>0.1148</c:v>
                </c:pt>
                <c:pt idx="22">
                  <c:v>0.13119999999999998</c:v>
                </c:pt>
                <c:pt idx="23">
                  <c:v>0.14759999999999998</c:v>
                </c:pt>
                <c:pt idx="24">
                  <c:v>0.16400000000000001</c:v>
                </c:pt>
                <c:pt idx="25">
                  <c:v>0.22099999999999997</c:v>
                </c:pt>
                <c:pt idx="26">
                  <c:v>0.29849999999999999</c:v>
                </c:pt>
                <c:pt idx="27">
                  <c:v>0.32700000000000001</c:v>
                </c:pt>
                <c:pt idx="28">
                  <c:v>0.35549999999999998</c:v>
                </c:pt>
                <c:pt idx="29">
                  <c:v>0.433</c:v>
                </c:pt>
                <c:pt idx="30">
                  <c:v>0.49</c:v>
                </c:pt>
                <c:pt idx="31">
                  <c:v>0.52034615384615379</c:v>
                </c:pt>
                <c:pt idx="32">
                  <c:v>0.5506923076923077</c:v>
                </c:pt>
                <c:pt idx="33">
                  <c:v>0.58103846153846139</c:v>
                </c:pt>
                <c:pt idx="34">
                  <c:v>0.6113846153846153</c:v>
                </c:pt>
                <c:pt idx="35">
                  <c:v>0.6417307692307691</c:v>
                </c:pt>
                <c:pt idx="36">
                  <c:v>0.67207692307692302</c:v>
                </c:pt>
                <c:pt idx="37">
                  <c:v>0.70242307692307682</c:v>
                </c:pt>
                <c:pt idx="38">
                  <c:v>0.73276923076923073</c:v>
                </c:pt>
                <c:pt idx="39">
                  <c:v>0.76311538461538453</c:v>
                </c:pt>
                <c:pt idx="40">
                  <c:v>0.79346153846153844</c:v>
                </c:pt>
                <c:pt idx="41">
                  <c:v>0.82380769230769213</c:v>
                </c:pt>
                <c:pt idx="42">
                  <c:v>0.85415384615384604</c:v>
                </c:pt>
                <c:pt idx="43">
                  <c:v>0.85099999999999998</c:v>
                </c:pt>
                <c:pt idx="44">
                  <c:v>0.83399999999999996</c:v>
                </c:pt>
                <c:pt idx="45">
                  <c:v>0.75</c:v>
                </c:pt>
              </c:numCache>
            </c:numRef>
          </c:val>
          <c:extLst xmlns:c16r2="http://schemas.microsoft.com/office/drawing/2015/06/chart">
            <c:ext xmlns:c16="http://schemas.microsoft.com/office/drawing/2014/chart" uri="{C3380CC4-5D6E-409C-BE32-E72D297353CC}">
              <c16:uniqueId val="{00000001-B44B-42DE-A217-58B53143EBB9}"/>
            </c:ext>
          </c:extLst>
        </c:ser>
        <c:ser>
          <c:idx val="3"/>
          <c:order val="2"/>
          <c:tx>
            <c:strRef>
              <c:f>Sheet1!$B$19</c:f>
              <c:strCache>
                <c:ptCount val="1"/>
                <c:pt idx="0">
                  <c:v>Alternatives</c:v>
                </c:pt>
              </c:strCache>
            </c:strRef>
          </c:tx>
          <c:spPr>
            <a:solidFill>
              <a:schemeClr val="accent3"/>
            </a:solidFill>
          </c:spPr>
          <c:val>
            <c:numRef>
              <c:f>Sheet1!$C$19:$AV$19</c:f>
              <c:numCache>
                <c:formatCode>0%</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6.8000000000000005E-3</c:v>
                </c:pt>
                <c:pt idx="16">
                  <c:v>1.3600000000000001E-2</c:v>
                </c:pt>
                <c:pt idx="17">
                  <c:v>2.0400000000000001E-2</c:v>
                </c:pt>
                <c:pt idx="18">
                  <c:v>2.7200000000000002E-2</c:v>
                </c:pt>
                <c:pt idx="19">
                  <c:v>3.4000000000000002E-2</c:v>
                </c:pt>
                <c:pt idx="20">
                  <c:v>4.0800000000000003E-2</c:v>
                </c:pt>
                <c:pt idx="21">
                  <c:v>4.760000000000001E-2</c:v>
                </c:pt>
                <c:pt idx="22">
                  <c:v>5.4400000000000004E-2</c:v>
                </c:pt>
                <c:pt idx="23">
                  <c:v>6.1200000000000004E-2</c:v>
                </c:pt>
                <c:pt idx="24">
                  <c:v>6.8000000000000005E-2</c:v>
                </c:pt>
                <c:pt idx="25">
                  <c:v>8.900000000000001E-2</c:v>
                </c:pt>
                <c:pt idx="26">
                  <c:v>0.11850000000000002</c:v>
                </c:pt>
                <c:pt idx="27">
                  <c:v>0.129</c:v>
                </c:pt>
                <c:pt idx="28">
                  <c:v>0.13949999999999999</c:v>
                </c:pt>
                <c:pt idx="29">
                  <c:v>0.16900000000000004</c:v>
                </c:pt>
                <c:pt idx="30">
                  <c:v>0.19</c:v>
                </c:pt>
                <c:pt idx="31">
                  <c:v>0.17538461538461539</c:v>
                </c:pt>
                <c:pt idx="32">
                  <c:v>0.1607692307692308</c:v>
                </c:pt>
                <c:pt idx="33">
                  <c:v>0.14615384615384619</c:v>
                </c:pt>
                <c:pt idx="34">
                  <c:v>0.13153846153846158</c:v>
                </c:pt>
                <c:pt idx="35">
                  <c:v>0.11692307692307698</c:v>
                </c:pt>
                <c:pt idx="36">
                  <c:v>0.10230769230769236</c:v>
                </c:pt>
                <c:pt idx="37">
                  <c:v>8.769230769230775E-2</c:v>
                </c:pt>
                <c:pt idx="38">
                  <c:v>7.3076923076923136E-2</c:v>
                </c:pt>
                <c:pt idx="39">
                  <c:v>5.8461538461538516E-2</c:v>
                </c:pt>
                <c:pt idx="40">
                  <c:v>4.3846153846153903E-2</c:v>
                </c:pt>
                <c:pt idx="41">
                  <c:v>2.9230769230769286E-2</c:v>
                </c:pt>
                <c:pt idx="42">
                  <c:v>1.4615384615384669E-2</c:v>
                </c:pt>
                <c:pt idx="43">
                  <c:v>0</c:v>
                </c:pt>
                <c:pt idx="44">
                  <c:v>0</c:v>
                </c:pt>
                <c:pt idx="45">
                  <c:v>0</c:v>
                </c:pt>
              </c:numCache>
            </c:numRef>
          </c:val>
          <c:extLst xmlns:c16r2="http://schemas.microsoft.com/office/drawing/2015/06/chart">
            <c:ext xmlns:c16="http://schemas.microsoft.com/office/drawing/2014/chart" uri="{C3380CC4-5D6E-409C-BE32-E72D297353CC}">
              <c16:uniqueId val="{00000002-B44B-42DE-A217-58B53143EBB9}"/>
            </c:ext>
          </c:extLst>
        </c:ser>
        <c:ser>
          <c:idx val="2"/>
          <c:order val="3"/>
          <c:tx>
            <c:strRef>
              <c:f>Sheet1!$B$18</c:f>
              <c:strCache>
                <c:ptCount val="1"/>
                <c:pt idx="0">
                  <c:v>Sterling Liquidity</c:v>
                </c:pt>
              </c:strCache>
            </c:strRef>
          </c:tx>
          <c:spPr>
            <a:solidFill>
              <a:schemeClr val="accent4"/>
            </a:solidFill>
          </c:spPr>
          <c:cat>
            <c:numRef>
              <c:f>Sheet1!$C$3:$AV$3</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Sheet1!$C$18:$AV$18</c:f>
              <c:numCache>
                <c:formatCode>0%</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4.0000000000000002E-4</c:v>
                </c:pt>
                <c:pt idx="16">
                  <c:v>8.0000000000000004E-4</c:v>
                </c:pt>
                <c:pt idx="17">
                  <c:v>1.1999999999999999E-3</c:v>
                </c:pt>
                <c:pt idx="18">
                  <c:v>1.6000000000000001E-3</c:v>
                </c:pt>
                <c:pt idx="19">
                  <c:v>2E-3</c:v>
                </c:pt>
                <c:pt idx="20">
                  <c:v>2.3999999999999998E-3</c:v>
                </c:pt>
                <c:pt idx="21">
                  <c:v>2.8000000000000004E-3</c:v>
                </c:pt>
                <c:pt idx="22">
                  <c:v>3.2000000000000002E-3</c:v>
                </c:pt>
                <c:pt idx="23">
                  <c:v>3.5999999999999999E-3</c:v>
                </c:pt>
                <c:pt idx="24">
                  <c:v>4.0000000000000001E-3</c:v>
                </c:pt>
                <c:pt idx="25">
                  <c:v>5.0000000000000001E-3</c:v>
                </c:pt>
                <c:pt idx="26">
                  <c:v>6.5000000000000006E-3</c:v>
                </c:pt>
                <c:pt idx="27">
                  <c:v>7.0000000000000001E-3</c:v>
                </c:pt>
                <c:pt idx="28">
                  <c:v>7.4999999999999997E-3</c:v>
                </c:pt>
                <c:pt idx="29">
                  <c:v>9.0000000000000011E-3</c:v>
                </c:pt>
                <c:pt idx="30">
                  <c:v>0.01</c:v>
                </c:pt>
                <c:pt idx="31">
                  <c:v>1.5961538461538471E-2</c:v>
                </c:pt>
                <c:pt idx="32">
                  <c:v>2.192307692307692E-2</c:v>
                </c:pt>
                <c:pt idx="33">
                  <c:v>2.7884615384615369E-2</c:v>
                </c:pt>
                <c:pt idx="34">
                  <c:v>3.3846153846153824E-2</c:v>
                </c:pt>
                <c:pt idx="35">
                  <c:v>3.9807692307692273E-2</c:v>
                </c:pt>
                <c:pt idx="36">
                  <c:v>4.5769230769230729E-2</c:v>
                </c:pt>
                <c:pt idx="37">
                  <c:v>5.1730769230769177E-2</c:v>
                </c:pt>
                <c:pt idx="38">
                  <c:v>5.7692307692307654E-2</c:v>
                </c:pt>
                <c:pt idx="39">
                  <c:v>6.365384615384613E-2</c:v>
                </c:pt>
                <c:pt idx="40">
                  <c:v>6.9615384615384593E-2</c:v>
                </c:pt>
                <c:pt idx="41">
                  <c:v>7.5576923076923042E-2</c:v>
                </c:pt>
                <c:pt idx="42">
                  <c:v>8.1538461538461504E-2</c:v>
                </c:pt>
                <c:pt idx="43">
                  <c:v>0.12500000000000003</c:v>
                </c:pt>
                <c:pt idx="44">
                  <c:v>0.15000000000000002</c:v>
                </c:pt>
                <c:pt idx="45">
                  <c:v>0.25</c:v>
                </c:pt>
              </c:numCache>
            </c:numRef>
          </c:val>
          <c:extLst xmlns:c16r2="http://schemas.microsoft.com/office/drawing/2015/06/chart">
            <c:ext xmlns:c16="http://schemas.microsoft.com/office/drawing/2014/chart" uri="{C3380CC4-5D6E-409C-BE32-E72D297353CC}">
              <c16:uniqueId val="{00000003-B44B-42DE-A217-58B53143EBB9}"/>
            </c:ext>
          </c:extLst>
        </c:ser>
        <c:dLbls>
          <c:showLegendKey val="0"/>
          <c:showVal val="0"/>
          <c:showCatName val="0"/>
          <c:showSerName val="0"/>
          <c:showPercent val="0"/>
          <c:showBubbleSize val="0"/>
        </c:dLbls>
        <c:axId val="228551296"/>
        <c:axId val="8454472"/>
      </c:areaChart>
      <c:catAx>
        <c:axId val="228551296"/>
        <c:scaling>
          <c:orientation val="minMax"/>
        </c:scaling>
        <c:delete val="0"/>
        <c:axPos val="b"/>
        <c:title>
          <c:tx>
            <c:rich>
              <a:bodyPr/>
              <a:lstStyle/>
              <a:p>
                <a:pPr>
                  <a:defRPr/>
                </a:pPr>
                <a:r>
                  <a:rPr lang="en-US" dirty="0"/>
                  <a:t>Age</a:t>
                </a:r>
              </a:p>
            </c:rich>
          </c:tx>
          <c:layout/>
          <c:overlay val="0"/>
        </c:title>
        <c:numFmt formatCode="General" sourceLinked="1"/>
        <c:majorTickMark val="out"/>
        <c:minorTickMark val="none"/>
        <c:tickLblPos val="low"/>
        <c:crossAx val="8454472"/>
        <c:crosses val="autoZero"/>
        <c:auto val="0"/>
        <c:lblAlgn val="ctr"/>
        <c:lblOffset val="100"/>
        <c:tickLblSkip val="5"/>
        <c:noMultiLvlLbl val="0"/>
      </c:catAx>
      <c:valAx>
        <c:axId val="8454472"/>
        <c:scaling>
          <c:orientation val="minMax"/>
          <c:max val="1"/>
        </c:scaling>
        <c:delete val="0"/>
        <c:axPos val="l"/>
        <c:majorGridlines/>
        <c:title>
          <c:tx>
            <c:rich>
              <a:bodyPr rot="-5400000" vert="horz"/>
              <a:lstStyle/>
              <a:p>
                <a:pPr>
                  <a:defRPr/>
                </a:pPr>
                <a:r>
                  <a:rPr lang="en-US" dirty="0"/>
                  <a:t>Percentage allocation</a:t>
                </a:r>
              </a:p>
            </c:rich>
          </c:tx>
          <c:layout/>
          <c:overlay val="0"/>
        </c:title>
        <c:numFmt formatCode="0%" sourceLinked="1"/>
        <c:majorTickMark val="out"/>
        <c:minorTickMark val="none"/>
        <c:tickLblPos val="nextTo"/>
        <c:crossAx val="228551296"/>
        <c:crosses val="autoZero"/>
        <c:crossBetween val="midCat"/>
      </c:valAx>
    </c:plotArea>
    <c:legend>
      <c:legendPos val="t"/>
      <c:layou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4E43E-C6AA-4BF2-A758-F62226DDEC8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2AE882FD-DB3F-47D9-848C-307C4007F449}">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University</a:t>
          </a:r>
          <a:endParaRPr lang="en-GB" dirty="0">
            <a:latin typeface="Arial" panose="020B0604020202020204" pitchFamily="34" charset="0"/>
            <a:cs typeface="Arial" panose="020B0604020202020204" pitchFamily="34" charset="0"/>
          </a:endParaRPr>
        </a:p>
      </dgm:t>
    </dgm:pt>
    <dgm:pt modelId="{C997BA39-737F-4760-97D4-9738E3799BC2}" type="parTrans" cxnId="{03C02DE9-D8AD-4AC2-9BF9-6606A9526A15}">
      <dgm:prSet/>
      <dgm:spPr/>
      <dgm:t>
        <a:bodyPr/>
        <a:lstStyle/>
        <a:p>
          <a:endParaRPr lang="en-GB"/>
        </a:p>
      </dgm:t>
    </dgm:pt>
    <dgm:pt modelId="{802F3B40-F6DB-4977-BE51-160DF9B23E8E}" type="sibTrans" cxnId="{03C02DE9-D8AD-4AC2-9BF9-6606A9526A15}">
      <dgm:prSet/>
      <dgm:spPr/>
      <dgm:t>
        <a:bodyPr/>
        <a:lstStyle/>
        <a:p>
          <a:endParaRPr lang="en-GB"/>
        </a:p>
      </dgm:t>
    </dgm:pt>
    <dgm:pt modelId="{69DDACCC-6EB1-4279-90AF-4615BD629B45}">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Assistant Staff</a:t>
          </a:r>
          <a:endParaRPr lang="en-GB" dirty="0">
            <a:latin typeface="Arial" panose="020B0604020202020204" pitchFamily="34" charset="0"/>
            <a:cs typeface="Arial" panose="020B0604020202020204" pitchFamily="34" charset="0"/>
          </a:endParaRPr>
        </a:p>
      </dgm:t>
    </dgm:pt>
    <dgm:pt modelId="{C2770CE7-3CB1-44BF-9B19-A8FE17D23554}" type="parTrans" cxnId="{60752223-6CA5-478C-A230-34B114803DAD}">
      <dgm:prSet/>
      <dgm:spPr>
        <a:solidFill>
          <a:schemeClr val="accent1">
            <a:lumMod val="10000"/>
          </a:schemeClr>
        </a:solidFill>
      </dgm:spPr>
      <dgm:t>
        <a:bodyPr/>
        <a:lstStyle/>
        <a:p>
          <a:endParaRPr lang="en-GB" b="1"/>
        </a:p>
      </dgm:t>
    </dgm:pt>
    <dgm:pt modelId="{B9E9AF4E-FE50-41FF-9421-F798E708BD22}" type="sibTrans" cxnId="{60752223-6CA5-478C-A230-34B114803DAD}">
      <dgm:prSet/>
      <dgm:spPr/>
      <dgm:t>
        <a:bodyPr/>
        <a:lstStyle/>
        <a:p>
          <a:endParaRPr lang="en-GB"/>
        </a:p>
      </dgm:t>
    </dgm:pt>
    <dgm:pt modelId="{61378CB6-CE37-4317-A96C-02FA23043C98}">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Cambridge University Assistants’ Contributory Pension Scheme</a:t>
          </a:r>
          <a:endParaRPr lang="en-GB" dirty="0">
            <a:latin typeface="Arial" panose="020B0604020202020204" pitchFamily="34" charset="0"/>
            <a:cs typeface="Arial" panose="020B0604020202020204" pitchFamily="34" charset="0"/>
          </a:endParaRPr>
        </a:p>
      </dgm:t>
    </dgm:pt>
    <dgm:pt modelId="{3EF7E1FA-9417-4CB4-BDB4-E00D9693DB71}" type="parTrans" cxnId="{7687A954-1AA0-476E-BCDE-5B7AB6263B4A}">
      <dgm:prSet/>
      <dgm:spPr>
        <a:solidFill>
          <a:schemeClr val="accent1">
            <a:lumMod val="10000"/>
          </a:schemeClr>
        </a:solidFill>
      </dgm:spPr>
      <dgm:t>
        <a:bodyPr/>
        <a:lstStyle/>
        <a:p>
          <a:endParaRPr lang="en-GB" b="1"/>
        </a:p>
      </dgm:t>
    </dgm:pt>
    <dgm:pt modelId="{362E6B7D-922F-4503-A659-DAF2629E02B4}" type="sibTrans" cxnId="{7687A954-1AA0-476E-BCDE-5B7AB6263B4A}">
      <dgm:prSet/>
      <dgm:spPr/>
      <dgm:t>
        <a:bodyPr/>
        <a:lstStyle/>
        <a:p>
          <a:endParaRPr lang="en-GB"/>
        </a:p>
      </dgm:t>
    </dgm:pt>
    <dgm:pt modelId="{CBC6CD59-A20C-47DF-B449-18D7224AFE55}">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Cambridge University Assistants’ Defined Contribution Pension Scheme</a:t>
          </a:r>
          <a:endParaRPr lang="en-GB" dirty="0">
            <a:latin typeface="Arial" panose="020B0604020202020204" pitchFamily="34" charset="0"/>
            <a:cs typeface="Arial" panose="020B0604020202020204" pitchFamily="34" charset="0"/>
          </a:endParaRPr>
        </a:p>
      </dgm:t>
    </dgm:pt>
    <dgm:pt modelId="{42760529-BC1E-4DDF-978F-A413C6119A1C}" type="parTrans" cxnId="{2BDD63CF-CD4B-4168-BD10-3EF6EBAF0BAB}">
      <dgm:prSet/>
      <dgm:spPr>
        <a:solidFill>
          <a:schemeClr val="accent1">
            <a:lumMod val="10000"/>
          </a:schemeClr>
        </a:solidFill>
      </dgm:spPr>
      <dgm:t>
        <a:bodyPr/>
        <a:lstStyle/>
        <a:p>
          <a:endParaRPr lang="en-GB" b="1"/>
        </a:p>
      </dgm:t>
    </dgm:pt>
    <dgm:pt modelId="{68B52737-9895-4578-8DFB-8A3F878F34CC}" type="sibTrans" cxnId="{2BDD63CF-CD4B-4168-BD10-3EF6EBAF0BAB}">
      <dgm:prSet/>
      <dgm:spPr/>
      <dgm:t>
        <a:bodyPr/>
        <a:lstStyle/>
        <a:p>
          <a:endParaRPr lang="en-GB"/>
        </a:p>
      </dgm:t>
    </dgm:pt>
    <dgm:pt modelId="{AABD3B4C-00FA-4E0F-AB66-53FCBB003F64}">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Academic and Academic Related Staff</a:t>
          </a:r>
          <a:endParaRPr lang="en-GB" dirty="0">
            <a:latin typeface="Arial" panose="020B0604020202020204" pitchFamily="34" charset="0"/>
            <a:cs typeface="Arial" panose="020B0604020202020204" pitchFamily="34" charset="0"/>
          </a:endParaRPr>
        </a:p>
      </dgm:t>
    </dgm:pt>
    <dgm:pt modelId="{542A9AA6-BBB8-486F-A7A1-16E94B5A9114}" type="parTrans" cxnId="{354A1F4F-583D-4491-80BE-409CCC0AAA97}">
      <dgm:prSet/>
      <dgm:spPr>
        <a:solidFill>
          <a:schemeClr val="accent1">
            <a:lumMod val="10000"/>
          </a:schemeClr>
        </a:solidFill>
      </dgm:spPr>
      <dgm:t>
        <a:bodyPr/>
        <a:lstStyle/>
        <a:p>
          <a:endParaRPr lang="en-GB" b="1"/>
        </a:p>
      </dgm:t>
    </dgm:pt>
    <dgm:pt modelId="{5E9F63FD-650C-4C2B-BC32-84C14CB7033B}" type="sibTrans" cxnId="{354A1F4F-583D-4491-80BE-409CCC0AAA97}">
      <dgm:prSet/>
      <dgm:spPr/>
      <dgm:t>
        <a:bodyPr/>
        <a:lstStyle/>
        <a:p>
          <a:endParaRPr lang="en-GB"/>
        </a:p>
      </dgm:t>
    </dgm:pt>
    <dgm:pt modelId="{4E3C3956-0EC4-4089-94E8-2BE96DE3558C}">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Universities Superannuation Scheme </a:t>
          </a:r>
          <a:endParaRPr lang="en-GB" dirty="0">
            <a:latin typeface="Arial" panose="020B0604020202020204" pitchFamily="34" charset="0"/>
            <a:cs typeface="Arial" panose="020B0604020202020204" pitchFamily="34" charset="0"/>
          </a:endParaRPr>
        </a:p>
      </dgm:t>
    </dgm:pt>
    <dgm:pt modelId="{4572991D-CE6C-4544-80F4-91C12630C3ED}" type="parTrans" cxnId="{9C608A00-5AD9-4F48-976F-E2AED5DAAFF5}">
      <dgm:prSet/>
      <dgm:spPr>
        <a:solidFill>
          <a:schemeClr val="accent1">
            <a:lumMod val="10000"/>
          </a:schemeClr>
        </a:solidFill>
      </dgm:spPr>
      <dgm:t>
        <a:bodyPr/>
        <a:lstStyle/>
        <a:p>
          <a:endParaRPr lang="en-GB" b="1"/>
        </a:p>
      </dgm:t>
    </dgm:pt>
    <dgm:pt modelId="{3D37605D-72E9-4EBD-A042-593F0058C04B}" type="sibTrans" cxnId="{9C608A00-5AD9-4F48-976F-E2AED5DAAFF5}">
      <dgm:prSet/>
      <dgm:spPr/>
      <dgm:t>
        <a:bodyPr/>
        <a:lstStyle/>
        <a:p>
          <a:endParaRPr lang="en-GB"/>
        </a:p>
      </dgm:t>
    </dgm:pt>
    <dgm:pt modelId="{CFBE50F2-2817-46A9-8955-BD58230019AF}">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NHS</a:t>
          </a:r>
        </a:p>
        <a:p>
          <a:r>
            <a:rPr lang="en-GB" dirty="0" smtClean="0">
              <a:latin typeface="Arial" panose="020B0604020202020204" pitchFamily="34" charset="0"/>
              <a:cs typeface="Arial" panose="020B0604020202020204" pitchFamily="34" charset="0"/>
            </a:rPr>
            <a:t>(clinical staff only)</a:t>
          </a:r>
          <a:endParaRPr lang="en-GB" dirty="0">
            <a:latin typeface="Arial" panose="020B0604020202020204" pitchFamily="34" charset="0"/>
            <a:cs typeface="Arial" panose="020B0604020202020204" pitchFamily="34" charset="0"/>
          </a:endParaRPr>
        </a:p>
      </dgm:t>
    </dgm:pt>
    <dgm:pt modelId="{884600F3-4993-47B7-8197-736A6ED79E2F}" type="parTrans" cxnId="{2FCD45F7-7771-49D4-9FCF-12A5ED26620B}">
      <dgm:prSet/>
      <dgm:spPr>
        <a:solidFill>
          <a:schemeClr val="accent1">
            <a:lumMod val="10000"/>
          </a:schemeClr>
        </a:solidFill>
      </dgm:spPr>
      <dgm:t>
        <a:bodyPr/>
        <a:lstStyle/>
        <a:p>
          <a:endParaRPr lang="en-GB" b="1"/>
        </a:p>
      </dgm:t>
    </dgm:pt>
    <dgm:pt modelId="{ABC45CD1-2988-49D8-AC85-9ECF2D7D55A0}" type="sibTrans" cxnId="{2FCD45F7-7771-49D4-9FCF-12A5ED26620B}">
      <dgm:prSet/>
      <dgm:spPr/>
      <dgm:t>
        <a:bodyPr/>
        <a:lstStyle/>
        <a:p>
          <a:endParaRPr lang="en-GB"/>
        </a:p>
      </dgm:t>
    </dgm:pt>
    <dgm:pt modelId="{2812DE29-BA09-48D4-AD09-2A7F202181A6}" type="pres">
      <dgm:prSet presAssocID="{0F34E43E-C6AA-4BF2-A758-F62226DDEC80}" presName="mainComposite" presStyleCnt="0">
        <dgm:presLayoutVars>
          <dgm:chPref val="1"/>
          <dgm:dir/>
          <dgm:animOne val="branch"/>
          <dgm:animLvl val="lvl"/>
          <dgm:resizeHandles val="exact"/>
        </dgm:presLayoutVars>
      </dgm:prSet>
      <dgm:spPr/>
      <dgm:t>
        <a:bodyPr/>
        <a:lstStyle/>
        <a:p>
          <a:endParaRPr lang="en-GB"/>
        </a:p>
      </dgm:t>
    </dgm:pt>
    <dgm:pt modelId="{67D59DCD-8073-4766-A096-9AF3596C2BBE}" type="pres">
      <dgm:prSet presAssocID="{0F34E43E-C6AA-4BF2-A758-F62226DDEC80}" presName="hierFlow" presStyleCnt="0"/>
      <dgm:spPr/>
    </dgm:pt>
    <dgm:pt modelId="{2B320402-DF32-49FD-9F12-157780DA51E6}" type="pres">
      <dgm:prSet presAssocID="{0F34E43E-C6AA-4BF2-A758-F62226DDEC80}" presName="hierChild1" presStyleCnt="0">
        <dgm:presLayoutVars>
          <dgm:chPref val="1"/>
          <dgm:animOne val="branch"/>
          <dgm:animLvl val="lvl"/>
        </dgm:presLayoutVars>
      </dgm:prSet>
      <dgm:spPr/>
    </dgm:pt>
    <dgm:pt modelId="{54774FCA-EC55-4853-A5CB-9CC78C45455C}" type="pres">
      <dgm:prSet presAssocID="{2AE882FD-DB3F-47D9-848C-307C4007F449}" presName="Name14" presStyleCnt="0"/>
      <dgm:spPr/>
    </dgm:pt>
    <dgm:pt modelId="{C2B3B7E3-7FA9-49BA-8771-CAB2DC5D0C2C}" type="pres">
      <dgm:prSet presAssocID="{2AE882FD-DB3F-47D9-848C-307C4007F449}" presName="level1Shape" presStyleLbl="node0" presStyleIdx="0" presStyleCnt="1">
        <dgm:presLayoutVars>
          <dgm:chPref val="3"/>
        </dgm:presLayoutVars>
      </dgm:prSet>
      <dgm:spPr/>
      <dgm:t>
        <a:bodyPr/>
        <a:lstStyle/>
        <a:p>
          <a:endParaRPr lang="en-GB"/>
        </a:p>
      </dgm:t>
    </dgm:pt>
    <dgm:pt modelId="{4F788A5A-59DC-4740-8A97-47CAD4E15C47}" type="pres">
      <dgm:prSet presAssocID="{2AE882FD-DB3F-47D9-848C-307C4007F449}" presName="hierChild2" presStyleCnt="0"/>
      <dgm:spPr/>
    </dgm:pt>
    <dgm:pt modelId="{BB26442A-3E10-4BB8-83D7-22C4B12D3FB3}" type="pres">
      <dgm:prSet presAssocID="{C2770CE7-3CB1-44BF-9B19-A8FE17D23554}" presName="Name19" presStyleLbl="parChTrans1D2" presStyleIdx="0" presStyleCnt="2"/>
      <dgm:spPr/>
      <dgm:t>
        <a:bodyPr/>
        <a:lstStyle/>
        <a:p>
          <a:endParaRPr lang="en-GB"/>
        </a:p>
      </dgm:t>
    </dgm:pt>
    <dgm:pt modelId="{DE964B98-17A0-4E50-9B0C-1C483F5798FF}" type="pres">
      <dgm:prSet presAssocID="{69DDACCC-6EB1-4279-90AF-4615BD629B45}" presName="Name21" presStyleCnt="0"/>
      <dgm:spPr/>
    </dgm:pt>
    <dgm:pt modelId="{D0985A57-AD7F-4B1C-91A7-D54A7842C541}" type="pres">
      <dgm:prSet presAssocID="{69DDACCC-6EB1-4279-90AF-4615BD629B45}" presName="level2Shape" presStyleLbl="node2" presStyleIdx="0" presStyleCnt="2" custLinFactNeighborX="-4835" custLinFactNeighborY="297"/>
      <dgm:spPr/>
      <dgm:t>
        <a:bodyPr/>
        <a:lstStyle/>
        <a:p>
          <a:endParaRPr lang="en-GB"/>
        </a:p>
      </dgm:t>
    </dgm:pt>
    <dgm:pt modelId="{2FA49EF7-DA38-4097-A38D-831361E56B70}" type="pres">
      <dgm:prSet presAssocID="{69DDACCC-6EB1-4279-90AF-4615BD629B45}" presName="hierChild3" presStyleCnt="0"/>
      <dgm:spPr/>
    </dgm:pt>
    <dgm:pt modelId="{B08BCAA4-3B33-422B-9A89-FA9486A5E63C}" type="pres">
      <dgm:prSet presAssocID="{3EF7E1FA-9417-4CB4-BDB4-E00D9693DB71}" presName="Name19" presStyleLbl="parChTrans1D3" presStyleIdx="0" presStyleCnt="4"/>
      <dgm:spPr/>
      <dgm:t>
        <a:bodyPr/>
        <a:lstStyle/>
        <a:p>
          <a:endParaRPr lang="en-GB"/>
        </a:p>
      </dgm:t>
    </dgm:pt>
    <dgm:pt modelId="{A5B0F648-81A7-4229-9576-803909426B7B}" type="pres">
      <dgm:prSet presAssocID="{61378CB6-CE37-4317-A96C-02FA23043C98}" presName="Name21" presStyleCnt="0"/>
      <dgm:spPr/>
    </dgm:pt>
    <dgm:pt modelId="{7B2C51CF-71E8-464C-A81F-0513A8894D15}" type="pres">
      <dgm:prSet presAssocID="{61378CB6-CE37-4317-A96C-02FA23043C98}" presName="level2Shape" presStyleLbl="node3" presStyleIdx="0" presStyleCnt="4"/>
      <dgm:spPr/>
      <dgm:t>
        <a:bodyPr/>
        <a:lstStyle/>
        <a:p>
          <a:endParaRPr lang="en-GB"/>
        </a:p>
      </dgm:t>
    </dgm:pt>
    <dgm:pt modelId="{1A7DCD06-1EC5-4F4A-BA85-354E5211259F}" type="pres">
      <dgm:prSet presAssocID="{61378CB6-CE37-4317-A96C-02FA23043C98}" presName="hierChild3" presStyleCnt="0"/>
      <dgm:spPr/>
    </dgm:pt>
    <dgm:pt modelId="{809E1B97-5E60-4234-9298-AF0AB4F603B6}" type="pres">
      <dgm:prSet presAssocID="{42760529-BC1E-4DDF-978F-A413C6119A1C}" presName="Name19" presStyleLbl="parChTrans1D3" presStyleIdx="1" presStyleCnt="4"/>
      <dgm:spPr/>
      <dgm:t>
        <a:bodyPr/>
        <a:lstStyle/>
        <a:p>
          <a:endParaRPr lang="en-GB"/>
        </a:p>
      </dgm:t>
    </dgm:pt>
    <dgm:pt modelId="{0AC45EFA-657C-4A18-865B-559CD5EC8E97}" type="pres">
      <dgm:prSet presAssocID="{CBC6CD59-A20C-47DF-B449-18D7224AFE55}" presName="Name21" presStyleCnt="0"/>
      <dgm:spPr/>
    </dgm:pt>
    <dgm:pt modelId="{3065AE95-75A4-40B7-A771-875A7C29463A}" type="pres">
      <dgm:prSet presAssocID="{CBC6CD59-A20C-47DF-B449-18D7224AFE55}" presName="level2Shape" presStyleLbl="node3" presStyleIdx="1" presStyleCnt="4"/>
      <dgm:spPr/>
      <dgm:t>
        <a:bodyPr/>
        <a:lstStyle/>
        <a:p>
          <a:endParaRPr lang="en-GB"/>
        </a:p>
      </dgm:t>
    </dgm:pt>
    <dgm:pt modelId="{258D361F-EFF1-4032-9439-8436057F728E}" type="pres">
      <dgm:prSet presAssocID="{CBC6CD59-A20C-47DF-B449-18D7224AFE55}" presName="hierChild3" presStyleCnt="0"/>
      <dgm:spPr/>
    </dgm:pt>
    <dgm:pt modelId="{DCF39601-17F7-4FD9-AB5C-16206F01D65E}" type="pres">
      <dgm:prSet presAssocID="{542A9AA6-BBB8-486F-A7A1-16E94B5A9114}" presName="Name19" presStyleLbl="parChTrans1D2" presStyleIdx="1" presStyleCnt="2"/>
      <dgm:spPr/>
      <dgm:t>
        <a:bodyPr/>
        <a:lstStyle/>
        <a:p>
          <a:endParaRPr lang="en-GB"/>
        </a:p>
      </dgm:t>
    </dgm:pt>
    <dgm:pt modelId="{DA6D5272-5A91-4DF1-920D-036311B7C5D8}" type="pres">
      <dgm:prSet presAssocID="{AABD3B4C-00FA-4E0F-AB66-53FCBB003F64}" presName="Name21" presStyleCnt="0"/>
      <dgm:spPr/>
    </dgm:pt>
    <dgm:pt modelId="{B84A0555-E2AC-4C90-80CE-DE315CE5D9FB}" type="pres">
      <dgm:prSet presAssocID="{AABD3B4C-00FA-4E0F-AB66-53FCBB003F64}" presName="level2Shape" presStyleLbl="node2" presStyleIdx="1" presStyleCnt="2"/>
      <dgm:spPr/>
      <dgm:t>
        <a:bodyPr/>
        <a:lstStyle/>
        <a:p>
          <a:endParaRPr lang="en-GB"/>
        </a:p>
      </dgm:t>
    </dgm:pt>
    <dgm:pt modelId="{50DF6C15-D7EA-42B7-A78C-E24FEA173540}" type="pres">
      <dgm:prSet presAssocID="{AABD3B4C-00FA-4E0F-AB66-53FCBB003F64}" presName="hierChild3" presStyleCnt="0"/>
      <dgm:spPr/>
    </dgm:pt>
    <dgm:pt modelId="{A6705C7C-66B2-47F7-8C04-4DFF06E864EA}" type="pres">
      <dgm:prSet presAssocID="{4572991D-CE6C-4544-80F4-91C12630C3ED}" presName="Name19" presStyleLbl="parChTrans1D3" presStyleIdx="2" presStyleCnt="4"/>
      <dgm:spPr/>
      <dgm:t>
        <a:bodyPr/>
        <a:lstStyle/>
        <a:p>
          <a:endParaRPr lang="en-GB"/>
        </a:p>
      </dgm:t>
    </dgm:pt>
    <dgm:pt modelId="{91654ED4-CC12-43F5-91BD-05F856B4D851}" type="pres">
      <dgm:prSet presAssocID="{4E3C3956-0EC4-4089-94E8-2BE96DE3558C}" presName="Name21" presStyleCnt="0"/>
      <dgm:spPr/>
    </dgm:pt>
    <dgm:pt modelId="{28BEDFED-14FA-4315-9E5F-903152C53D3A}" type="pres">
      <dgm:prSet presAssocID="{4E3C3956-0EC4-4089-94E8-2BE96DE3558C}" presName="level2Shape" presStyleLbl="node3" presStyleIdx="2" presStyleCnt="4"/>
      <dgm:spPr/>
      <dgm:t>
        <a:bodyPr/>
        <a:lstStyle/>
        <a:p>
          <a:endParaRPr lang="en-GB"/>
        </a:p>
      </dgm:t>
    </dgm:pt>
    <dgm:pt modelId="{A59DD238-11AF-40CD-AE3D-A34FE177CA0D}" type="pres">
      <dgm:prSet presAssocID="{4E3C3956-0EC4-4089-94E8-2BE96DE3558C}" presName="hierChild3" presStyleCnt="0"/>
      <dgm:spPr/>
    </dgm:pt>
    <dgm:pt modelId="{DBBB33AC-CF05-49AF-9103-10C226E41971}" type="pres">
      <dgm:prSet presAssocID="{884600F3-4993-47B7-8197-736A6ED79E2F}" presName="Name19" presStyleLbl="parChTrans1D3" presStyleIdx="3" presStyleCnt="4"/>
      <dgm:spPr/>
      <dgm:t>
        <a:bodyPr/>
        <a:lstStyle/>
        <a:p>
          <a:endParaRPr lang="en-GB"/>
        </a:p>
      </dgm:t>
    </dgm:pt>
    <dgm:pt modelId="{312B938C-F951-4CD7-8D77-6EB189EC0FB8}" type="pres">
      <dgm:prSet presAssocID="{CFBE50F2-2817-46A9-8955-BD58230019AF}" presName="Name21" presStyleCnt="0"/>
      <dgm:spPr/>
    </dgm:pt>
    <dgm:pt modelId="{FA730476-1B9C-49D6-8A4B-4601D2BE5D4E}" type="pres">
      <dgm:prSet presAssocID="{CFBE50F2-2817-46A9-8955-BD58230019AF}" presName="level2Shape" presStyleLbl="node3" presStyleIdx="3" presStyleCnt="4"/>
      <dgm:spPr/>
      <dgm:t>
        <a:bodyPr/>
        <a:lstStyle/>
        <a:p>
          <a:endParaRPr lang="en-GB"/>
        </a:p>
      </dgm:t>
    </dgm:pt>
    <dgm:pt modelId="{E92581AE-69F1-4A3D-A022-D49EDF3EDBDE}" type="pres">
      <dgm:prSet presAssocID="{CFBE50F2-2817-46A9-8955-BD58230019AF}" presName="hierChild3" presStyleCnt="0"/>
      <dgm:spPr/>
    </dgm:pt>
    <dgm:pt modelId="{DEA4B34B-ED6F-4897-9A2C-B09806E65221}" type="pres">
      <dgm:prSet presAssocID="{0F34E43E-C6AA-4BF2-A758-F62226DDEC80}" presName="bgShapesFlow" presStyleCnt="0"/>
      <dgm:spPr/>
    </dgm:pt>
  </dgm:ptLst>
  <dgm:cxnLst>
    <dgm:cxn modelId="{7017DE50-EE00-4649-9C3B-176181C471E2}" type="presOf" srcId="{CFBE50F2-2817-46A9-8955-BD58230019AF}" destId="{FA730476-1B9C-49D6-8A4B-4601D2BE5D4E}" srcOrd="0" destOrd="0" presId="urn:microsoft.com/office/officeart/2005/8/layout/hierarchy6"/>
    <dgm:cxn modelId="{9C608A00-5AD9-4F48-976F-E2AED5DAAFF5}" srcId="{AABD3B4C-00FA-4E0F-AB66-53FCBB003F64}" destId="{4E3C3956-0EC4-4089-94E8-2BE96DE3558C}" srcOrd="0" destOrd="0" parTransId="{4572991D-CE6C-4544-80F4-91C12630C3ED}" sibTransId="{3D37605D-72E9-4EBD-A042-593F0058C04B}"/>
    <dgm:cxn modelId="{03C02DE9-D8AD-4AC2-9BF9-6606A9526A15}" srcId="{0F34E43E-C6AA-4BF2-A758-F62226DDEC80}" destId="{2AE882FD-DB3F-47D9-848C-307C4007F449}" srcOrd="0" destOrd="0" parTransId="{C997BA39-737F-4760-97D4-9738E3799BC2}" sibTransId="{802F3B40-F6DB-4977-BE51-160DF9B23E8E}"/>
    <dgm:cxn modelId="{4E0B4DA8-8113-4EB8-ABF8-A228BF35E69E}" type="presOf" srcId="{69DDACCC-6EB1-4279-90AF-4615BD629B45}" destId="{D0985A57-AD7F-4B1C-91A7-D54A7842C541}" srcOrd="0" destOrd="0" presId="urn:microsoft.com/office/officeart/2005/8/layout/hierarchy6"/>
    <dgm:cxn modelId="{A8E47EDD-CCBC-4929-A9E1-437BCB434548}" type="presOf" srcId="{CBC6CD59-A20C-47DF-B449-18D7224AFE55}" destId="{3065AE95-75A4-40B7-A771-875A7C29463A}" srcOrd="0" destOrd="0" presId="urn:microsoft.com/office/officeart/2005/8/layout/hierarchy6"/>
    <dgm:cxn modelId="{354A1F4F-583D-4491-80BE-409CCC0AAA97}" srcId="{2AE882FD-DB3F-47D9-848C-307C4007F449}" destId="{AABD3B4C-00FA-4E0F-AB66-53FCBB003F64}" srcOrd="1" destOrd="0" parTransId="{542A9AA6-BBB8-486F-A7A1-16E94B5A9114}" sibTransId="{5E9F63FD-650C-4C2B-BC32-84C14CB7033B}"/>
    <dgm:cxn modelId="{2FCD45F7-7771-49D4-9FCF-12A5ED26620B}" srcId="{AABD3B4C-00FA-4E0F-AB66-53FCBB003F64}" destId="{CFBE50F2-2817-46A9-8955-BD58230019AF}" srcOrd="1" destOrd="0" parTransId="{884600F3-4993-47B7-8197-736A6ED79E2F}" sibTransId="{ABC45CD1-2988-49D8-AC85-9ECF2D7D55A0}"/>
    <dgm:cxn modelId="{4D368DC4-8660-417F-9F5B-140FD456B31C}" type="presOf" srcId="{AABD3B4C-00FA-4E0F-AB66-53FCBB003F64}" destId="{B84A0555-E2AC-4C90-80CE-DE315CE5D9FB}" srcOrd="0" destOrd="0" presId="urn:microsoft.com/office/officeart/2005/8/layout/hierarchy6"/>
    <dgm:cxn modelId="{2BDD63CF-CD4B-4168-BD10-3EF6EBAF0BAB}" srcId="{69DDACCC-6EB1-4279-90AF-4615BD629B45}" destId="{CBC6CD59-A20C-47DF-B449-18D7224AFE55}" srcOrd="1" destOrd="0" parTransId="{42760529-BC1E-4DDF-978F-A413C6119A1C}" sibTransId="{68B52737-9895-4578-8DFB-8A3F878F34CC}"/>
    <dgm:cxn modelId="{60752223-6CA5-478C-A230-34B114803DAD}" srcId="{2AE882FD-DB3F-47D9-848C-307C4007F449}" destId="{69DDACCC-6EB1-4279-90AF-4615BD629B45}" srcOrd="0" destOrd="0" parTransId="{C2770CE7-3CB1-44BF-9B19-A8FE17D23554}" sibTransId="{B9E9AF4E-FE50-41FF-9421-F798E708BD22}"/>
    <dgm:cxn modelId="{23229ECB-3F6A-4366-8657-37D86001BC30}" type="presOf" srcId="{0F34E43E-C6AA-4BF2-A758-F62226DDEC80}" destId="{2812DE29-BA09-48D4-AD09-2A7F202181A6}" srcOrd="0" destOrd="0" presId="urn:microsoft.com/office/officeart/2005/8/layout/hierarchy6"/>
    <dgm:cxn modelId="{67D1CD21-8554-42B2-A901-E80F193F9D3A}" type="presOf" srcId="{2AE882FD-DB3F-47D9-848C-307C4007F449}" destId="{C2B3B7E3-7FA9-49BA-8771-CAB2DC5D0C2C}" srcOrd="0" destOrd="0" presId="urn:microsoft.com/office/officeart/2005/8/layout/hierarchy6"/>
    <dgm:cxn modelId="{89224B82-9545-4DCC-ABB5-018F65FAB6AB}" type="presOf" srcId="{884600F3-4993-47B7-8197-736A6ED79E2F}" destId="{DBBB33AC-CF05-49AF-9103-10C226E41971}" srcOrd="0" destOrd="0" presId="urn:microsoft.com/office/officeart/2005/8/layout/hierarchy6"/>
    <dgm:cxn modelId="{38533B2D-2F8F-43CD-A7C3-87A0C22B97E0}" type="presOf" srcId="{C2770CE7-3CB1-44BF-9B19-A8FE17D23554}" destId="{BB26442A-3E10-4BB8-83D7-22C4B12D3FB3}" srcOrd="0" destOrd="0" presId="urn:microsoft.com/office/officeart/2005/8/layout/hierarchy6"/>
    <dgm:cxn modelId="{7687A954-1AA0-476E-BCDE-5B7AB6263B4A}" srcId="{69DDACCC-6EB1-4279-90AF-4615BD629B45}" destId="{61378CB6-CE37-4317-A96C-02FA23043C98}" srcOrd="0" destOrd="0" parTransId="{3EF7E1FA-9417-4CB4-BDB4-E00D9693DB71}" sibTransId="{362E6B7D-922F-4503-A659-DAF2629E02B4}"/>
    <dgm:cxn modelId="{E59A8B8B-E3CD-4464-B320-2E4A640482F4}" type="presOf" srcId="{42760529-BC1E-4DDF-978F-A413C6119A1C}" destId="{809E1B97-5E60-4234-9298-AF0AB4F603B6}" srcOrd="0" destOrd="0" presId="urn:microsoft.com/office/officeart/2005/8/layout/hierarchy6"/>
    <dgm:cxn modelId="{9E5E9DBD-1205-49A7-87FD-0BFE6A1F26E5}" type="presOf" srcId="{4572991D-CE6C-4544-80F4-91C12630C3ED}" destId="{A6705C7C-66B2-47F7-8C04-4DFF06E864EA}" srcOrd="0" destOrd="0" presId="urn:microsoft.com/office/officeart/2005/8/layout/hierarchy6"/>
    <dgm:cxn modelId="{D7E6AC1B-A8A1-48F0-9BE6-3FE5FB3FEEEC}" type="presOf" srcId="{3EF7E1FA-9417-4CB4-BDB4-E00D9693DB71}" destId="{B08BCAA4-3B33-422B-9A89-FA9486A5E63C}" srcOrd="0" destOrd="0" presId="urn:microsoft.com/office/officeart/2005/8/layout/hierarchy6"/>
    <dgm:cxn modelId="{CA12EE04-60E1-4486-B225-427DCE813761}" type="presOf" srcId="{4E3C3956-0EC4-4089-94E8-2BE96DE3558C}" destId="{28BEDFED-14FA-4315-9E5F-903152C53D3A}" srcOrd="0" destOrd="0" presId="urn:microsoft.com/office/officeart/2005/8/layout/hierarchy6"/>
    <dgm:cxn modelId="{2C7762BC-766E-4231-AA27-7EC5ADED4D97}" type="presOf" srcId="{61378CB6-CE37-4317-A96C-02FA23043C98}" destId="{7B2C51CF-71E8-464C-A81F-0513A8894D15}" srcOrd="0" destOrd="0" presId="urn:microsoft.com/office/officeart/2005/8/layout/hierarchy6"/>
    <dgm:cxn modelId="{5F6ADBE8-DAC2-4842-B590-62771DFD92A7}" type="presOf" srcId="{542A9AA6-BBB8-486F-A7A1-16E94B5A9114}" destId="{DCF39601-17F7-4FD9-AB5C-16206F01D65E}" srcOrd="0" destOrd="0" presId="urn:microsoft.com/office/officeart/2005/8/layout/hierarchy6"/>
    <dgm:cxn modelId="{660069C7-7128-425A-9A84-BC39D88F01B4}" type="presParOf" srcId="{2812DE29-BA09-48D4-AD09-2A7F202181A6}" destId="{67D59DCD-8073-4766-A096-9AF3596C2BBE}" srcOrd="0" destOrd="0" presId="urn:microsoft.com/office/officeart/2005/8/layout/hierarchy6"/>
    <dgm:cxn modelId="{A050F218-45E0-43D9-AA0B-88FA42FFBBA9}" type="presParOf" srcId="{67D59DCD-8073-4766-A096-9AF3596C2BBE}" destId="{2B320402-DF32-49FD-9F12-157780DA51E6}" srcOrd="0" destOrd="0" presId="urn:microsoft.com/office/officeart/2005/8/layout/hierarchy6"/>
    <dgm:cxn modelId="{31C154B3-3CA4-454D-B6CA-FEE213C59402}" type="presParOf" srcId="{2B320402-DF32-49FD-9F12-157780DA51E6}" destId="{54774FCA-EC55-4853-A5CB-9CC78C45455C}" srcOrd="0" destOrd="0" presId="urn:microsoft.com/office/officeart/2005/8/layout/hierarchy6"/>
    <dgm:cxn modelId="{B6771E5D-B771-4B2C-8025-DAB2F2256D98}" type="presParOf" srcId="{54774FCA-EC55-4853-A5CB-9CC78C45455C}" destId="{C2B3B7E3-7FA9-49BA-8771-CAB2DC5D0C2C}" srcOrd="0" destOrd="0" presId="urn:microsoft.com/office/officeart/2005/8/layout/hierarchy6"/>
    <dgm:cxn modelId="{72BA16B0-5D02-4C9E-A2FA-0CCA47B5D9B7}" type="presParOf" srcId="{54774FCA-EC55-4853-A5CB-9CC78C45455C}" destId="{4F788A5A-59DC-4740-8A97-47CAD4E15C47}" srcOrd="1" destOrd="0" presId="urn:microsoft.com/office/officeart/2005/8/layout/hierarchy6"/>
    <dgm:cxn modelId="{41EB4DEB-21D4-498F-B4C9-86F7414A2E7F}" type="presParOf" srcId="{4F788A5A-59DC-4740-8A97-47CAD4E15C47}" destId="{BB26442A-3E10-4BB8-83D7-22C4B12D3FB3}" srcOrd="0" destOrd="0" presId="urn:microsoft.com/office/officeart/2005/8/layout/hierarchy6"/>
    <dgm:cxn modelId="{50B97064-F7E7-4E3A-9EA1-86A224AEE56C}" type="presParOf" srcId="{4F788A5A-59DC-4740-8A97-47CAD4E15C47}" destId="{DE964B98-17A0-4E50-9B0C-1C483F5798FF}" srcOrd="1" destOrd="0" presId="urn:microsoft.com/office/officeart/2005/8/layout/hierarchy6"/>
    <dgm:cxn modelId="{09DEF923-83DE-4428-BEB1-525FAAE8801D}" type="presParOf" srcId="{DE964B98-17A0-4E50-9B0C-1C483F5798FF}" destId="{D0985A57-AD7F-4B1C-91A7-D54A7842C541}" srcOrd="0" destOrd="0" presId="urn:microsoft.com/office/officeart/2005/8/layout/hierarchy6"/>
    <dgm:cxn modelId="{4F20DA46-C94A-4571-B4F3-9026684E562D}" type="presParOf" srcId="{DE964B98-17A0-4E50-9B0C-1C483F5798FF}" destId="{2FA49EF7-DA38-4097-A38D-831361E56B70}" srcOrd="1" destOrd="0" presId="urn:microsoft.com/office/officeart/2005/8/layout/hierarchy6"/>
    <dgm:cxn modelId="{E9B3FB37-B6AD-4AA1-A319-FC5C840694C3}" type="presParOf" srcId="{2FA49EF7-DA38-4097-A38D-831361E56B70}" destId="{B08BCAA4-3B33-422B-9A89-FA9486A5E63C}" srcOrd="0" destOrd="0" presId="urn:microsoft.com/office/officeart/2005/8/layout/hierarchy6"/>
    <dgm:cxn modelId="{75B7D277-221B-432F-A260-B1B8CF3CF111}" type="presParOf" srcId="{2FA49EF7-DA38-4097-A38D-831361E56B70}" destId="{A5B0F648-81A7-4229-9576-803909426B7B}" srcOrd="1" destOrd="0" presId="urn:microsoft.com/office/officeart/2005/8/layout/hierarchy6"/>
    <dgm:cxn modelId="{3348C5FA-5F6C-4068-A767-5B7EC2A255E6}" type="presParOf" srcId="{A5B0F648-81A7-4229-9576-803909426B7B}" destId="{7B2C51CF-71E8-464C-A81F-0513A8894D15}" srcOrd="0" destOrd="0" presId="urn:microsoft.com/office/officeart/2005/8/layout/hierarchy6"/>
    <dgm:cxn modelId="{A556BDF3-A93C-4E16-A414-536649325384}" type="presParOf" srcId="{A5B0F648-81A7-4229-9576-803909426B7B}" destId="{1A7DCD06-1EC5-4F4A-BA85-354E5211259F}" srcOrd="1" destOrd="0" presId="urn:microsoft.com/office/officeart/2005/8/layout/hierarchy6"/>
    <dgm:cxn modelId="{674ED183-C31E-48CF-811A-D619BF83A783}" type="presParOf" srcId="{2FA49EF7-DA38-4097-A38D-831361E56B70}" destId="{809E1B97-5E60-4234-9298-AF0AB4F603B6}" srcOrd="2" destOrd="0" presId="urn:microsoft.com/office/officeart/2005/8/layout/hierarchy6"/>
    <dgm:cxn modelId="{EB0F6A70-BAE3-44C7-A853-F5A6626A45BD}" type="presParOf" srcId="{2FA49EF7-DA38-4097-A38D-831361E56B70}" destId="{0AC45EFA-657C-4A18-865B-559CD5EC8E97}" srcOrd="3" destOrd="0" presId="urn:microsoft.com/office/officeart/2005/8/layout/hierarchy6"/>
    <dgm:cxn modelId="{CD8656B0-081D-4ED2-927D-0ABD127AE482}" type="presParOf" srcId="{0AC45EFA-657C-4A18-865B-559CD5EC8E97}" destId="{3065AE95-75A4-40B7-A771-875A7C29463A}" srcOrd="0" destOrd="0" presId="urn:microsoft.com/office/officeart/2005/8/layout/hierarchy6"/>
    <dgm:cxn modelId="{DE1FD605-977D-4C12-BDCA-16BC4048A1D7}" type="presParOf" srcId="{0AC45EFA-657C-4A18-865B-559CD5EC8E97}" destId="{258D361F-EFF1-4032-9439-8436057F728E}" srcOrd="1" destOrd="0" presId="urn:microsoft.com/office/officeart/2005/8/layout/hierarchy6"/>
    <dgm:cxn modelId="{590911E9-AD87-4CEE-8CE4-A6987614FD71}" type="presParOf" srcId="{4F788A5A-59DC-4740-8A97-47CAD4E15C47}" destId="{DCF39601-17F7-4FD9-AB5C-16206F01D65E}" srcOrd="2" destOrd="0" presId="urn:microsoft.com/office/officeart/2005/8/layout/hierarchy6"/>
    <dgm:cxn modelId="{A90D9737-6E74-4EAE-A492-D141711258FD}" type="presParOf" srcId="{4F788A5A-59DC-4740-8A97-47CAD4E15C47}" destId="{DA6D5272-5A91-4DF1-920D-036311B7C5D8}" srcOrd="3" destOrd="0" presId="urn:microsoft.com/office/officeart/2005/8/layout/hierarchy6"/>
    <dgm:cxn modelId="{B3116563-48FB-4AF0-BB52-4E93CE83C89B}" type="presParOf" srcId="{DA6D5272-5A91-4DF1-920D-036311B7C5D8}" destId="{B84A0555-E2AC-4C90-80CE-DE315CE5D9FB}" srcOrd="0" destOrd="0" presId="urn:microsoft.com/office/officeart/2005/8/layout/hierarchy6"/>
    <dgm:cxn modelId="{24FEF97C-2894-427D-A671-0D115C144D9D}" type="presParOf" srcId="{DA6D5272-5A91-4DF1-920D-036311B7C5D8}" destId="{50DF6C15-D7EA-42B7-A78C-E24FEA173540}" srcOrd="1" destOrd="0" presId="urn:microsoft.com/office/officeart/2005/8/layout/hierarchy6"/>
    <dgm:cxn modelId="{AB8C4B9A-C197-4839-87E5-533BE53CC9EF}" type="presParOf" srcId="{50DF6C15-D7EA-42B7-A78C-E24FEA173540}" destId="{A6705C7C-66B2-47F7-8C04-4DFF06E864EA}" srcOrd="0" destOrd="0" presId="urn:microsoft.com/office/officeart/2005/8/layout/hierarchy6"/>
    <dgm:cxn modelId="{9985955A-759B-49E6-A768-2CB7EB9B594B}" type="presParOf" srcId="{50DF6C15-D7EA-42B7-A78C-E24FEA173540}" destId="{91654ED4-CC12-43F5-91BD-05F856B4D851}" srcOrd="1" destOrd="0" presId="urn:microsoft.com/office/officeart/2005/8/layout/hierarchy6"/>
    <dgm:cxn modelId="{C8BBF3E8-0376-4724-B748-767B2DFBFA96}" type="presParOf" srcId="{91654ED4-CC12-43F5-91BD-05F856B4D851}" destId="{28BEDFED-14FA-4315-9E5F-903152C53D3A}" srcOrd="0" destOrd="0" presId="urn:microsoft.com/office/officeart/2005/8/layout/hierarchy6"/>
    <dgm:cxn modelId="{2E9ABB2E-C1B7-40A7-ACE3-362D70C5EC78}" type="presParOf" srcId="{91654ED4-CC12-43F5-91BD-05F856B4D851}" destId="{A59DD238-11AF-40CD-AE3D-A34FE177CA0D}" srcOrd="1" destOrd="0" presId="urn:microsoft.com/office/officeart/2005/8/layout/hierarchy6"/>
    <dgm:cxn modelId="{35C938DF-9B6F-4654-A179-0E0636A83516}" type="presParOf" srcId="{50DF6C15-D7EA-42B7-A78C-E24FEA173540}" destId="{DBBB33AC-CF05-49AF-9103-10C226E41971}" srcOrd="2" destOrd="0" presId="urn:microsoft.com/office/officeart/2005/8/layout/hierarchy6"/>
    <dgm:cxn modelId="{C91DDAC1-66F3-4F05-B144-1FEB9513C878}" type="presParOf" srcId="{50DF6C15-D7EA-42B7-A78C-E24FEA173540}" destId="{312B938C-F951-4CD7-8D77-6EB189EC0FB8}" srcOrd="3" destOrd="0" presId="urn:microsoft.com/office/officeart/2005/8/layout/hierarchy6"/>
    <dgm:cxn modelId="{8C1C6686-3771-4BA7-A5F8-D66A7FFC09FE}" type="presParOf" srcId="{312B938C-F951-4CD7-8D77-6EB189EC0FB8}" destId="{FA730476-1B9C-49D6-8A4B-4601D2BE5D4E}" srcOrd="0" destOrd="0" presId="urn:microsoft.com/office/officeart/2005/8/layout/hierarchy6"/>
    <dgm:cxn modelId="{5E2F549F-5009-448C-9D83-75E87174970B}" type="presParOf" srcId="{312B938C-F951-4CD7-8D77-6EB189EC0FB8}" destId="{E92581AE-69F1-4A3D-A022-D49EDF3EDBDE}" srcOrd="1" destOrd="0" presId="urn:microsoft.com/office/officeart/2005/8/layout/hierarchy6"/>
    <dgm:cxn modelId="{19C33B2B-7827-4A51-93C5-7380567835B0}" type="presParOf" srcId="{2812DE29-BA09-48D4-AD09-2A7F202181A6}" destId="{DEA4B34B-ED6F-4897-9A2C-B09806E6522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45EE72-BB66-4799-B500-4BA79C82D8F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1F618333-5C12-4F9F-A8F4-08788CC02414}">
      <dgm:prSet phldrT="[Text]" custT="1"/>
      <dgm:spPr>
        <a:solidFill>
          <a:srgbClr val="009999"/>
        </a:solidFill>
      </dgm:spPr>
      <dgm:t>
        <a:bodyPr/>
        <a:lstStyle/>
        <a:p>
          <a:r>
            <a:rPr lang="en-GB" sz="2000" dirty="0" smtClean="0">
              <a:latin typeface="Arial" panose="020B0604020202020204" pitchFamily="34" charset="0"/>
              <a:cs typeface="Arial" panose="020B0604020202020204" pitchFamily="34" charset="0"/>
            </a:rPr>
            <a:t>Hybrid pension </a:t>
          </a:r>
        </a:p>
        <a:p>
          <a:r>
            <a:rPr lang="en-GB" sz="2000" dirty="0" smtClean="0">
              <a:latin typeface="Arial" panose="020B0604020202020204" pitchFamily="34" charset="0"/>
              <a:cs typeface="Arial" panose="020B0604020202020204" pitchFamily="34" charset="0"/>
            </a:rPr>
            <a:t>arrangement</a:t>
          </a:r>
          <a:endParaRPr lang="en-GB" sz="2000" dirty="0">
            <a:latin typeface="Arial" panose="020B0604020202020204" pitchFamily="34" charset="0"/>
            <a:cs typeface="Arial" panose="020B0604020202020204" pitchFamily="34" charset="0"/>
          </a:endParaRPr>
        </a:p>
      </dgm:t>
    </dgm:pt>
    <dgm:pt modelId="{1161D678-9F0B-477A-98FB-AA51D9027178}" type="parTrans" cxnId="{B822622F-5E24-45AF-A575-2C7832ED1210}">
      <dgm:prSet/>
      <dgm:spPr/>
      <dgm:t>
        <a:bodyPr/>
        <a:lstStyle/>
        <a:p>
          <a:endParaRPr lang="en-GB"/>
        </a:p>
      </dgm:t>
    </dgm:pt>
    <dgm:pt modelId="{B109A519-BA9E-4237-8F42-F93A3CC12A83}" type="sibTrans" cxnId="{B822622F-5E24-45AF-A575-2C7832ED1210}">
      <dgm:prSet/>
      <dgm:spPr/>
      <dgm:t>
        <a:bodyPr/>
        <a:lstStyle/>
        <a:p>
          <a:endParaRPr lang="en-GB"/>
        </a:p>
      </dgm:t>
    </dgm:pt>
    <dgm:pt modelId="{04B3D799-303E-4655-A850-14C34A21640B}">
      <dgm:prSet phldrT="[Text]" custT="1"/>
      <dgm:spPr>
        <a:solidFill>
          <a:srgbClr val="009999"/>
        </a:solidFill>
      </dgm:spPr>
      <dgm:t>
        <a:bodyPr/>
        <a:lstStyle/>
        <a:p>
          <a:r>
            <a:rPr lang="en-GB" sz="2000" dirty="0" smtClean="0">
              <a:latin typeface="Arial" panose="020B0604020202020204" pitchFamily="34" charset="0"/>
              <a:cs typeface="Arial" panose="020B0604020202020204" pitchFamily="34" charset="0"/>
            </a:rPr>
            <a:t>Cambridge University Assistants’ Contributory Pension Scheme (CUACPS)</a:t>
          </a:r>
          <a:endParaRPr lang="en-GB" sz="2000" dirty="0">
            <a:latin typeface="Arial" panose="020B0604020202020204" pitchFamily="34" charset="0"/>
            <a:cs typeface="Arial" panose="020B0604020202020204" pitchFamily="34" charset="0"/>
          </a:endParaRPr>
        </a:p>
      </dgm:t>
    </dgm:pt>
    <dgm:pt modelId="{A7A2E963-9B23-4FA8-A4FD-501708A584FE}" type="parTrans" cxnId="{CEF21F3F-1D71-4403-A0B4-F48DAA22FA9A}">
      <dgm:prSet/>
      <dgm:spPr/>
      <dgm:t>
        <a:bodyPr/>
        <a:lstStyle/>
        <a:p>
          <a:endParaRPr lang="en-GB"/>
        </a:p>
      </dgm:t>
    </dgm:pt>
    <dgm:pt modelId="{68FDD73C-9CD6-457A-92D6-6585D2A151FB}" type="sibTrans" cxnId="{CEF21F3F-1D71-4403-A0B4-F48DAA22FA9A}">
      <dgm:prSet/>
      <dgm:spPr/>
      <dgm:t>
        <a:bodyPr/>
        <a:lstStyle/>
        <a:p>
          <a:endParaRPr lang="en-GB"/>
        </a:p>
      </dgm:t>
    </dgm:pt>
    <dgm:pt modelId="{FD372EC1-2134-43B4-BFA0-033E39D68C2B}">
      <dgm:prSet phldrT="[Text]" custT="1"/>
      <dgm:spPr>
        <a:solidFill>
          <a:srgbClr val="009999"/>
        </a:solidFill>
      </dgm:spPr>
      <dgm:t>
        <a:bodyPr/>
        <a:lstStyle/>
        <a:p>
          <a:r>
            <a:rPr lang="en-GB" sz="2000" dirty="0" smtClean="0">
              <a:latin typeface="Arial" panose="020B0604020202020204" pitchFamily="34" charset="0"/>
              <a:cs typeface="Arial" panose="020B0604020202020204" pitchFamily="34" charset="0"/>
            </a:rPr>
            <a:t>Cambridge University Assistants’ Defined Contribution Pension Scheme (CUADCPS)</a:t>
          </a:r>
          <a:endParaRPr lang="en-GB" sz="2000" dirty="0">
            <a:latin typeface="Arial" panose="020B0604020202020204" pitchFamily="34" charset="0"/>
            <a:cs typeface="Arial" panose="020B0604020202020204" pitchFamily="34" charset="0"/>
          </a:endParaRPr>
        </a:p>
      </dgm:t>
    </dgm:pt>
    <dgm:pt modelId="{4BCCAED0-3797-42DD-97DE-A5B01BFF05E8}" type="parTrans" cxnId="{CD34871D-5712-4181-A69F-9BA4085548BC}">
      <dgm:prSet/>
      <dgm:spPr/>
      <dgm:t>
        <a:bodyPr/>
        <a:lstStyle/>
        <a:p>
          <a:endParaRPr lang="en-GB"/>
        </a:p>
      </dgm:t>
    </dgm:pt>
    <dgm:pt modelId="{98617089-1D80-4722-95B1-17D7E087DF06}" type="sibTrans" cxnId="{CD34871D-5712-4181-A69F-9BA4085548BC}">
      <dgm:prSet/>
      <dgm:spPr/>
      <dgm:t>
        <a:bodyPr/>
        <a:lstStyle/>
        <a:p>
          <a:endParaRPr lang="en-GB"/>
        </a:p>
      </dgm:t>
    </dgm:pt>
    <dgm:pt modelId="{C9EE03CA-4E4F-457B-9ED9-92C548507C06}" type="pres">
      <dgm:prSet presAssocID="{0C45EE72-BB66-4799-B500-4BA79C82D8F9}" presName="hierChild1" presStyleCnt="0">
        <dgm:presLayoutVars>
          <dgm:orgChart val="1"/>
          <dgm:chPref val="1"/>
          <dgm:dir/>
          <dgm:animOne val="branch"/>
          <dgm:animLvl val="lvl"/>
          <dgm:resizeHandles/>
        </dgm:presLayoutVars>
      </dgm:prSet>
      <dgm:spPr/>
      <dgm:t>
        <a:bodyPr/>
        <a:lstStyle/>
        <a:p>
          <a:endParaRPr lang="en-GB"/>
        </a:p>
      </dgm:t>
    </dgm:pt>
    <dgm:pt modelId="{6E7D3F36-4470-4560-9060-842E672B2A0B}" type="pres">
      <dgm:prSet presAssocID="{1F618333-5C12-4F9F-A8F4-08788CC02414}" presName="hierRoot1" presStyleCnt="0">
        <dgm:presLayoutVars>
          <dgm:hierBranch val="init"/>
        </dgm:presLayoutVars>
      </dgm:prSet>
      <dgm:spPr/>
    </dgm:pt>
    <dgm:pt modelId="{98C9399A-FDE2-4D57-B7EB-CBDA166AA586}" type="pres">
      <dgm:prSet presAssocID="{1F618333-5C12-4F9F-A8F4-08788CC02414}" presName="rootComposite1" presStyleCnt="0"/>
      <dgm:spPr/>
    </dgm:pt>
    <dgm:pt modelId="{082D0989-DC02-4E77-8B95-39CFD5736DE7}" type="pres">
      <dgm:prSet presAssocID="{1F618333-5C12-4F9F-A8F4-08788CC02414}" presName="rootText1" presStyleLbl="node0" presStyleIdx="0" presStyleCnt="1">
        <dgm:presLayoutVars>
          <dgm:chPref val="3"/>
        </dgm:presLayoutVars>
      </dgm:prSet>
      <dgm:spPr/>
      <dgm:t>
        <a:bodyPr/>
        <a:lstStyle/>
        <a:p>
          <a:endParaRPr lang="en-GB"/>
        </a:p>
      </dgm:t>
    </dgm:pt>
    <dgm:pt modelId="{143FFDD8-714E-4712-B4BC-A41E1C7EA33A}" type="pres">
      <dgm:prSet presAssocID="{1F618333-5C12-4F9F-A8F4-08788CC02414}" presName="rootConnector1" presStyleLbl="node1" presStyleIdx="0" presStyleCnt="0"/>
      <dgm:spPr/>
      <dgm:t>
        <a:bodyPr/>
        <a:lstStyle/>
        <a:p>
          <a:endParaRPr lang="en-GB"/>
        </a:p>
      </dgm:t>
    </dgm:pt>
    <dgm:pt modelId="{9CFAA369-909F-49CF-93B5-59B157382F6B}" type="pres">
      <dgm:prSet presAssocID="{1F618333-5C12-4F9F-A8F4-08788CC02414}" presName="hierChild2" presStyleCnt="0"/>
      <dgm:spPr/>
    </dgm:pt>
    <dgm:pt modelId="{0ECF3467-559A-4598-BEE5-373EE5259B89}" type="pres">
      <dgm:prSet presAssocID="{A7A2E963-9B23-4FA8-A4FD-501708A584FE}" presName="Name37" presStyleLbl="parChTrans1D2" presStyleIdx="0" presStyleCnt="2"/>
      <dgm:spPr/>
      <dgm:t>
        <a:bodyPr/>
        <a:lstStyle/>
        <a:p>
          <a:endParaRPr lang="en-GB"/>
        </a:p>
      </dgm:t>
    </dgm:pt>
    <dgm:pt modelId="{4205EC99-237B-4EC4-AF95-AC455C9A1658}" type="pres">
      <dgm:prSet presAssocID="{04B3D799-303E-4655-A850-14C34A21640B}" presName="hierRoot2" presStyleCnt="0">
        <dgm:presLayoutVars>
          <dgm:hierBranch val="init"/>
        </dgm:presLayoutVars>
      </dgm:prSet>
      <dgm:spPr/>
    </dgm:pt>
    <dgm:pt modelId="{87F16D3F-7BC5-4A14-8343-716ABE84246D}" type="pres">
      <dgm:prSet presAssocID="{04B3D799-303E-4655-A850-14C34A21640B}" presName="rootComposite" presStyleCnt="0"/>
      <dgm:spPr/>
    </dgm:pt>
    <dgm:pt modelId="{07D2FA96-5FAF-4B95-837A-ECE249A5DA36}" type="pres">
      <dgm:prSet presAssocID="{04B3D799-303E-4655-A850-14C34A21640B}" presName="rootText" presStyleLbl="node2" presStyleIdx="0" presStyleCnt="2">
        <dgm:presLayoutVars>
          <dgm:chPref val="3"/>
        </dgm:presLayoutVars>
      </dgm:prSet>
      <dgm:spPr/>
      <dgm:t>
        <a:bodyPr/>
        <a:lstStyle/>
        <a:p>
          <a:endParaRPr lang="en-GB"/>
        </a:p>
      </dgm:t>
    </dgm:pt>
    <dgm:pt modelId="{74BEBE3A-1571-4420-980D-BEC3D0586CEE}" type="pres">
      <dgm:prSet presAssocID="{04B3D799-303E-4655-A850-14C34A21640B}" presName="rootConnector" presStyleLbl="node2" presStyleIdx="0" presStyleCnt="2"/>
      <dgm:spPr/>
      <dgm:t>
        <a:bodyPr/>
        <a:lstStyle/>
        <a:p>
          <a:endParaRPr lang="en-GB"/>
        </a:p>
      </dgm:t>
    </dgm:pt>
    <dgm:pt modelId="{F1DD0840-E488-4308-8F75-01FF2A4D740D}" type="pres">
      <dgm:prSet presAssocID="{04B3D799-303E-4655-A850-14C34A21640B}" presName="hierChild4" presStyleCnt="0"/>
      <dgm:spPr/>
    </dgm:pt>
    <dgm:pt modelId="{CB72B8FB-A83B-4FE2-8487-C67254151DEF}" type="pres">
      <dgm:prSet presAssocID="{04B3D799-303E-4655-A850-14C34A21640B}" presName="hierChild5" presStyleCnt="0"/>
      <dgm:spPr/>
    </dgm:pt>
    <dgm:pt modelId="{15D34446-43E7-470F-9BE1-DAB80D3A4650}" type="pres">
      <dgm:prSet presAssocID="{4BCCAED0-3797-42DD-97DE-A5B01BFF05E8}" presName="Name37" presStyleLbl="parChTrans1D2" presStyleIdx="1" presStyleCnt="2"/>
      <dgm:spPr/>
      <dgm:t>
        <a:bodyPr/>
        <a:lstStyle/>
        <a:p>
          <a:endParaRPr lang="en-GB"/>
        </a:p>
      </dgm:t>
    </dgm:pt>
    <dgm:pt modelId="{19C49DC9-A08F-473A-9B37-482910563BDC}" type="pres">
      <dgm:prSet presAssocID="{FD372EC1-2134-43B4-BFA0-033E39D68C2B}" presName="hierRoot2" presStyleCnt="0">
        <dgm:presLayoutVars>
          <dgm:hierBranch val="init"/>
        </dgm:presLayoutVars>
      </dgm:prSet>
      <dgm:spPr/>
    </dgm:pt>
    <dgm:pt modelId="{1BB56651-BCE1-42C5-9BCA-EB922B029026}" type="pres">
      <dgm:prSet presAssocID="{FD372EC1-2134-43B4-BFA0-033E39D68C2B}" presName="rootComposite" presStyleCnt="0"/>
      <dgm:spPr/>
    </dgm:pt>
    <dgm:pt modelId="{C7A5FF78-54A6-43B7-AC47-19ABBD0A89D0}" type="pres">
      <dgm:prSet presAssocID="{FD372EC1-2134-43B4-BFA0-033E39D68C2B}" presName="rootText" presStyleLbl="node2" presStyleIdx="1" presStyleCnt="2">
        <dgm:presLayoutVars>
          <dgm:chPref val="3"/>
        </dgm:presLayoutVars>
      </dgm:prSet>
      <dgm:spPr/>
      <dgm:t>
        <a:bodyPr/>
        <a:lstStyle/>
        <a:p>
          <a:endParaRPr lang="en-GB"/>
        </a:p>
      </dgm:t>
    </dgm:pt>
    <dgm:pt modelId="{021F09F7-31F7-4F37-9E3C-839C56F38532}" type="pres">
      <dgm:prSet presAssocID="{FD372EC1-2134-43B4-BFA0-033E39D68C2B}" presName="rootConnector" presStyleLbl="node2" presStyleIdx="1" presStyleCnt="2"/>
      <dgm:spPr/>
      <dgm:t>
        <a:bodyPr/>
        <a:lstStyle/>
        <a:p>
          <a:endParaRPr lang="en-GB"/>
        </a:p>
      </dgm:t>
    </dgm:pt>
    <dgm:pt modelId="{47985FCC-38C2-42B9-ABBB-22F116C9E7EE}" type="pres">
      <dgm:prSet presAssocID="{FD372EC1-2134-43B4-BFA0-033E39D68C2B}" presName="hierChild4" presStyleCnt="0"/>
      <dgm:spPr/>
    </dgm:pt>
    <dgm:pt modelId="{5DA7FB1F-0E68-49DE-A438-43D6DA3D1C7C}" type="pres">
      <dgm:prSet presAssocID="{FD372EC1-2134-43B4-BFA0-033E39D68C2B}" presName="hierChild5" presStyleCnt="0"/>
      <dgm:spPr/>
    </dgm:pt>
    <dgm:pt modelId="{1928CE93-C278-43E1-A347-5BABB0CFD861}" type="pres">
      <dgm:prSet presAssocID="{1F618333-5C12-4F9F-A8F4-08788CC02414}" presName="hierChild3" presStyleCnt="0"/>
      <dgm:spPr/>
    </dgm:pt>
  </dgm:ptLst>
  <dgm:cxnLst>
    <dgm:cxn modelId="{CD34871D-5712-4181-A69F-9BA4085548BC}" srcId="{1F618333-5C12-4F9F-A8F4-08788CC02414}" destId="{FD372EC1-2134-43B4-BFA0-033E39D68C2B}" srcOrd="1" destOrd="0" parTransId="{4BCCAED0-3797-42DD-97DE-A5B01BFF05E8}" sibTransId="{98617089-1D80-4722-95B1-17D7E087DF06}"/>
    <dgm:cxn modelId="{CEF21F3F-1D71-4403-A0B4-F48DAA22FA9A}" srcId="{1F618333-5C12-4F9F-A8F4-08788CC02414}" destId="{04B3D799-303E-4655-A850-14C34A21640B}" srcOrd="0" destOrd="0" parTransId="{A7A2E963-9B23-4FA8-A4FD-501708A584FE}" sibTransId="{68FDD73C-9CD6-457A-92D6-6585D2A151FB}"/>
    <dgm:cxn modelId="{1B806D6C-422A-470F-8370-C1661C56C344}" type="presOf" srcId="{FD372EC1-2134-43B4-BFA0-033E39D68C2B}" destId="{C7A5FF78-54A6-43B7-AC47-19ABBD0A89D0}" srcOrd="0" destOrd="0" presId="urn:microsoft.com/office/officeart/2005/8/layout/orgChart1"/>
    <dgm:cxn modelId="{D94A37E8-C3D2-48F1-A181-D3D5E856A6CE}" type="presOf" srcId="{0C45EE72-BB66-4799-B500-4BA79C82D8F9}" destId="{C9EE03CA-4E4F-457B-9ED9-92C548507C06}" srcOrd="0" destOrd="0" presId="urn:microsoft.com/office/officeart/2005/8/layout/orgChart1"/>
    <dgm:cxn modelId="{377C8A41-9646-4316-A016-39EF41D6D12F}" type="presOf" srcId="{04B3D799-303E-4655-A850-14C34A21640B}" destId="{74BEBE3A-1571-4420-980D-BEC3D0586CEE}" srcOrd="1" destOrd="0" presId="urn:microsoft.com/office/officeart/2005/8/layout/orgChart1"/>
    <dgm:cxn modelId="{1587BFC7-67CB-4D50-974B-BA5F3ADEEAAB}" type="presOf" srcId="{4BCCAED0-3797-42DD-97DE-A5B01BFF05E8}" destId="{15D34446-43E7-470F-9BE1-DAB80D3A4650}" srcOrd="0" destOrd="0" presId="urn:microsoft.com/office/officeart/2005/8/layout/orgChart1"/>
    <dgm:cxn modelId="{8980FDF8-49B4-4258-A3F1-BBE0FCCE1716}" type="presOf" srcId="{A7A2E963-9B23-4FA8-A4FD-501708A584FE}" destId="{0ECF3467-559A-4598-BEE5-373EE5259B89}" srcOrd="0" destOrd="0" presId="urn:microsoft.com/office/officeart/2005/8/layout/orgChart1"/>
    <dgm:cxn modelId="{B822622F-5E24-45AF-A575-2C7832ED1210}" srcId="{0C45EE72-BB66-4799-B500-4BA79C82D8F9}" destId="{1F618333-5C12-4F9F-A8F4-08788CC02414}" srcOrd="0" destOrd="0" parTransId="{1161D678-9F0B-477A-98FB-AA51D9027178}" sibTransId="{B109A519-BA9E-4237-8F42-F93A3CC12A83}"/>
    <dgm:cxn modelId="{5C56B507-F96A-411F-99A9-0A8767C7FD87}" type="presOf" srcId="{04B3D799-303E-4655-A850-14C34A21640B}" destId="{07D2FA96-5FAF-4B95-837A-ECE249A5DA36}" srcOrd="0" destOrd="0" presId="urn:microsoft.com/office/officeart/2005/8/layout/orgChart1"/>
    <dgm:cxn modelId="{C5ECE658-D596-4074-848E-CA85D35436A2}" type="presOf" srcId="{1F618333-5C12-4F9F-A8F4-08788CC02414}" destId="{143FFDD8-714E-4712-B4BC-A41E1C7EA33A}" srcOrd="1" destOrd="0" presId="urn:microsoft.com/office/officeart/2005/8/layout/orgChart1"/>
    <dgm:cxn modelId="{6D869BD1-6CC4-4A87-B0F5-CEA487D6E864}" type="presOf" srcId="{1F618333-5C12-4F9F-A8F4-08788CC02414}" destId="{082D0989-DC02-4E77-8B95-39CFD5736DE7}" srcOrd="0" destOrd="0" presId="urn:microsoft.com/office/officeart/2005/8/layout/orgChart1"/>
    <dgm:cxn modelId="{1271EDCF-A213-41DE-864F-B8F53CD31B13}" type="presOf" srcId="{FD372EC1-2134-43B4-BFA0-033E39D68C2B}" destId="{021F09F7-31F7-4F37-9E3C-839C56F38532}" srcOrd="1" destOrd="0" presId="urn:microsoft.com/office/officeart/2005/8/layout/orgChart1"/>
    <dgm:cxn modelId="{32365670-02C8-402A-88C1-AD18FA219319}" type="presParOf" srcId="{C9EE03CA-4E4F-457B-9ED9-92C548507C06}" destId="{6E7D3F36-4470-4560-9060-842E672B2A0B}" srcOrd="0" destOrd="0" presId="urn:microsoft.com/office/officeart/2005/8/layout/orgChart1"/>
    <dgm:cxn modelId="{304FF043-1EB1-49BC-B911-D579BEE8D17B}" type="presParOf" srcId="{6E7D3F36-4470-4560-9060-842E672B2A0B}" destId="{98C9399A-FDE2-4D57-B7EB-CBDA166AA586}" srcOrd="0" destOrd="0" presId="urn:microsoft.com/office/officeart/2005/8/layout/orgChart1"/>
    <dgm:cxn modelId="{30282E97-49ED-4E49-BEC2-9956E0B723FA}" type="presParOf" srcId="{98C9399A-FDE2-4D57-B7EB-CBDA166AA586}" destId="{082D0989-DC02-4E77-8B95-39CFD5736DE7}" srcOrd="0" destOrd="0" presId="urn:microsoft.com/office/officeart/2005/8/layout/orgChart1"/>
    <dgm:cxn modelId="{84ACA358-953F-4A98-A964-79AF8DDD2441}" type="presParOf" srcId="{98C9399A-FDE2-4D57-B7EB-CBDA166AA586}" destId="{143FFDD8-714E-4712-B4BC-A41E1C7EA33A}" srcOrd="1" destOrd="0" presId="urn:microsoft.com/office/officeart/2005/8/layout/orgChart1"/>
    <dgm:cxn modelId="{D94F883A-7308-4A6C-A116-EAC15B8914C3}" type="presParOf" srcId="{6E7D3F36-4470-4560-9060-842E672B2A0B}" destId="{9CFAA369-909F-49CF-93B5-59B157382F6B}" srcOrd="1" destOrd="0" presId="urn:microsoft.com/office/officeart/2005/8/layout/orgChart1"/>
    <dgm:cxn modelId="{093395C2-A32F-4EC6-9A9A-2172E665203D}" type="presParOf" srcId="{9CFAA369-909F-49CF-93B5-59B157382F6B}" destId="{0ECF3467-559A-4598-BEE5-373EE5259B89}" srcOrd="0" destOrd="0" presId="urn:microsoft.com/office/officeart/2005/8/layout/orgChart1"/>
    <dgm:cxn modelId="{0DD57EF0-0C5E-49C9-8C94-A5158E1315AA}" type="presParOf" srcId="{9CFAA369-909F-49CF-93B5-59B157382F6B}" destId="{4205EC99-237B-4EC4-AF95-AC455C9A1658}" srcOrd="1" destOrd="0" presId="urn:microsoft.com/office/officeart/2005/8/layout/orgChart1"/>
    <dgm:cxn modelId="{672EB3B8-BCC1-47BE-8140-0A4C9183A7CE}" type="presParOf" srcId="{4205EC99-237B-4EC4-AF95-AC455C9A1658}" destId="{87F16D3F-7BC5-4A14-8343-716ABE84246D}" srcOrd="0" destOrd="0" presId="urn:microsoft.com/office/officeart/2005/8/layout/orgChart1"/>
    <dgm:cxn modelId="{7412DCF4-70F8-4998-BD27-6F309FAEAA70}" type="presParOf" srcId="{87F16D3F-7BC5-4A14-8343-716ABE84246D}" destId="{07D2FA96-5FAF-4B95-837A-ECE249A5DA36}" srcOrd="0" destOrd="0" presId="urn:microsoft.com/office/officeart/2005/8/layout/orgChart1"/>
    <dgm:cxn modelId="{218FFC60-C669-44E7-9E83-25ACBB19F4DA}" type="presParOf" srcId="{87F16D3F-7BC5-4A14-8343-716ABE84246D}" destId="{74BEBE3A-1571-4420-980D-BEC3D0586CEE}" srcOrd="1" destOrd="0" presId="urn:microsoft.com/office/officeart/2005/8/layout/orgChart1"/>
    <dgm:cxn modelId="{F38A08F9-9992-48A5-8275-2B01B9C056AB}" type="presParOf" srcId="{4205EC99-237B-4EC4-AF95-AC455C9A1658}" destId="{F1DD0840-E488-4308-8F75-01FF2A4D740D}" srcOrd="1" destOrd="0" presId="urn:microsoft.com/office/officeart/2005/8/layout/orgChart1"/>
    <dgm:cxn modelId="{83B5B46F-710E-4EC1-B27E-DBF8873FC491}" type="presParOf" srcId="{4205EC99-237B-4EC4-AF95-AC455C9A1658}" destId="{CB72B8FB-A83B-4FE2-8487-C67254151DEF}" srcOrd="2" destOrd="0" presId="urn:microsoft.com/office/officeart/2005/8/layout/orgChart1"/>
    <dgm:cxn modelId="{450F5D25-C9D8-400C-B85C-B97373DEA1CB}" type="presParOf" srcId="{9CFAA369-909F-49CF-93B5-59B157382F6B}" destId="{15D34446-43E7-470F-9BE1-DAB80D3A4650}" srcOrd="2" destOrd="0" presId="urn:microsoft.com/office/officeart/2005/8/layout/orgChart1"/>
    <dgm:cxn modelId="{C885FD94-023D-4261-991B-0A0035BB2C20}" type="presParOf" srcId="{9CFAA369-909F-49CF-93B5-59B157382F6B}" destId="{19C49DC9-A08F-473A-9B37-482910563BDC}" srcOrd="3" destOrd="0" presId="urn:microsoft.com/office/officeart/2005/8/layout/orgChart1"/>
    <dgm:cxn modelId="{1FD37B4F-7F3D-4B6B-80D6-046349D6C827}" type="presParOf" srcId="{19C49DC9-A08F-473A-9B37-482910563BDC}" destId="{1BB56651-BCE1-42C5-9BCA-EB922B029026}" srcOrd="0" destOrd="0" presId="urn:microsoft.com/office/officeart/2005/8/layout/orgChart1"/>
    <dgm:cxn modelId="{058CDCC3-780F-43DA-B305-D907446BBE02}" type="presParOf" srcId="{1BB56651-BCE1-42C5-9BCA-EB922B029026}" destId="{C7A5FF78-54A6-43B7-AC47-19ABBD0A89D0}" srcOrd="0" destOrd="0" presId="urn:microsoft.com/office/officeart/2005/8/layout/orgChart1"/>
    <dgm:cxn modelId="{658F5522-B756-4E13-97B2-4BC3ECF80229}" type="presParOf" srcId="{1BB56651-BCE1-42C5-9BCA-EB922B029026}" destId="{021F09F7-31F7-4F37-9E3C-839C56F38532}" srcOrd="1" destOrd="0" presId="urn:microsoft.com/office/officeart/2005/8/layout/orgChart1"/>
    <dgm:cxn modelId="{7E3B7A51-332D-49B1-AB88-1690B5E305E6}" type="presParOf" srcId="{19C49DC9-A08F-473A-9B37-482910563BDC}" destId="{47985FCC-38C2-42B9-ABBB-22F116C9E7EE}" srcOrd="1" destOrd="0" presId="urn:microsoft.com/office/officeart/2005/8/layout/orgChart1"/>
    <dgm:cxn modelId="{1D3A89AB-EF52-4566-9552-FFEB6854C82F}" type="presParOf" srcId="{19C49DC9-A08F-473A-9B37-482910563BDC}" destId="{5DA7FB1F-0E68-49DE-A438-43D6DA3D1C7C}" srcOrd="2" destOrd="0" presId="urn:microsoft.com/office/officeart/2005/8/layout/orgChart1"/>
    <dgm:cxn modelId="{EC9ED6E5-684E-4960-860B-68390BA25A4D}" type="presParOf" srcId="{6E7D3F36-4470-4560-9060-842E672B2A0B}" destId="{1928CE93-C278-43E1-A347-5BABB0CFD86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7FC37F-9235-459A-9608-4BD24EA166C2}"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GB"/>
        </a:p>
      </dgm:t>
    </dgm:pt>
    <dgm:pt modelId="{E3082D64-FC50-4DEB-9AA8-990B141EEC80}">
      <dgm:prSet phldrT="[Text]"/>
      <dgm:spPr/>
      <dgm:t>
        <a:bodyPr/>
        <a:lstStyle/>
        <a:p>
          <a:r>
            <a:rPr lang="en-GB" dirty="0" smtClean="0"/>
            <a:t>Discounts &amp; Financial</a:t>
          </a:r>
          <a:endParaRPr lang="en-GB" dirty="0"/>
        </a:p>
      </dgm:t>
    </dgm:pt>
    <dgm:pt modelId="{7A7388CD-E220-4890-A3DD-76BF39AFDCED}" type="parTrans" cxnId="{2D876CF5-1541-4F4E-903A-02BA82D490BB}">
      <dgm:prSet/>
      <dgm:spPr/>
      <dgm:t>
        <a:bodyPr/>
        <a:lstStyle/>
        <a:p>
          <a:endParaRPr lang="en-GB"/>
        </a:p>
      </dgm:t>
    </dgm:pt>
    <dgm:pt modelId="{F1BFF038-8831-4EDA-8270-1B35AB709DE0}" type="sibTrans" cxnId="{2D876CF5-1541-4F4E-903A-02BA82D490BB}">
      <dgm:prSet/>
      <dgm:spPr/>
      <dgm:t>
        <a:bodyPr/>
        <a:lstStyle/>
        <a:p>
          <a:endParaRPr lang="en-GB"/>
        </a:p>
      </dgm:t>
    </dgm:pt>
    <dgm:pt modelId="{5AEAE880-F1B9-4622-AC50-AF7EC514438A}">
      <dgm:prSet phldrT="[Text]"/>
      <dgm:spPr/>
      <dgm:t>
        <a:bodyPr/>
        <a:lstStyle/>
        <a:p>
          <a:r>
            <a:rPr lang="en-GB" dirty="0" smtClean="0"/>
            <a:t>Travel</a:t>
          </a:r>
          <a:endParaRPr lang="en-GB" dirty="0"/>
        </a:p>
      </dgm:t>
    </dgm:pt>
    <dgm:pt modelId="{7E3E4732-0F47-4A6E-9FFF-3771FCD7686B}" type="parTrans" cxnId="{B1586B9A-8724-4871-A86B-1508D10528E1}">
      <dgm:prSet/>
      <dgm:spPr/>
      <dgm:t>
        <a:bodyPr/>
        <a:lstStyle/>
        <a:p>
          <a:endParaRPr lang="en-GB"/>
        </a:p>
      </dgm:t>
    </dgm:pt>
    <dgm:pt modelId="{6D74F4E6-29D4-40E4-B479-1D5AB62DCA63}" type="sibTrans" cxnId="{B1586B9A-8724-4871-A86B-1508D10528E1}">
      <dgm:prSet/>
      <dgm:spPr/>
      <dgm:t>
        <a:bodyPr/>
        <a:lstStyle/>
        <a:p>
          <a:endParaRPr lang="en-GB"/>
        </a:p>
      </dgm:t>
    </dgm:pt>
    <dgm:pt modelId="{6DFE69E5-59D6-4FF0-9FEF-6A929D65D2F7}">
      <dgm:prSet phldrT="[Text]"/>
      <dgm:spPr/>
      <dgm:t>
        <a:bodyPr/>
        <a:lstStyle/>
        <a:p>
          <a:r>
            <a:rPr lang="en-GB" dirty="0" smtClean="0"/>
            <a:t>Relocation &amp; Housing</a:t>
          </a:r>
          <a:endParaRPr lang="en-GB" dirty="0"/>
        </a:p>
      </dgm:t>
    </dgm:pt>
    <dgm:pt modelId="{C32D3F5F-4666-42DD-9A21-D0987640566D}" type="parTrans" cxnId="{6AA854A0-0C12-440E-AF99-F1E68B3B2D3C}">
      <dgm:prSet/>
      <dgm:spPr/>
      <dgm:t>
        <a:bodyPr/>
        <a:lstStyle/>
        <a:p>
          <a:endParaRPr lang="en-GB"/>
        </a:p>
      </dgm:t>
    </dgm:pt>
    <dgm:pt modelId="{4221B101-AB06-4D03-8D60-C2713382BFD9}" type="sibTrans" cxnId="{6AA854A0-0C12-440E-AF99-F1E68B3B2D3C}">
      <dgm:prSet/>
      <dgm:spPr/>
      <dgm:t>
        <a:bodyPr/>
        <a:lstStyle/>
        <a:p>
          <a:endParaRPr lang="en-GB"/>
        </a:p>
      </dgm:t>
    </dgm:pt>
    <dgm:pt modelId="{2188BBC5-3F8B-4C92-8CA0-6AF582D3D023}">
      <dgm:prSet phldrT="[Text]"/>
      <dgm:spPr/>
      <dgm:t>
        <a:bodyPr/>
        <a:lstStyle/>
        <a:p>
          <a:r>
            <a:rPr lang="en-GB" dirty="0" smtClean="0"/>
            <a:t>Wellbeing</a:t>
          </a:r>
          <a:endParaRPr lang="en-GB" dirty="0"/>
        </a:p>
      </dgm:t>
    </dgm:pt>
    <dgm:pt modelId="{CE44B346-0788-4582-8B30-D5A2DDE09E8F}" type="parTrans" cxnId="{7C8F572F-DE69-4BE0-984D-0F0E1C15AAD5}">
      <dgm:prSet/>
      <dgm:spPr/>
      <dgm:t>
        <a:bodyPr/>
        <a:lstStyle/>
        <a:p>
          <a:endParaRPr lang="en-GB"/>
        </a:p>
      </dgm:t>
    </dgm:pt>
    <dgm:pt modelId="{A47754D4-B848-49BB-927A-9CA5231054E7}" type="sibTrans" cxnId="{7C8F572F-DE69-4BE0-984D-0F0E1C15AAD5}">
      <dgm:prSet/>
      <dgm:spPr/>
      <dgm:t>
        <a:bodyPr/>
        <a:lstStyle/>
        <a:p>
          <a:endParaRPr lang="en-GB"/>
        </a:p>
      </dgm:t>
    </dgm:pt>
    <dgm:pt modelId="{63D05894-D9FB-4043-9F8F-7F87171345DB}">
      <dgm:prSet phldrT="[Text]"/>
      <dgm:spPr/>
      <dgm:t>
        <a:bodyPr/>
        <a:lstStyle/>
        <a:p>
          <a:r>
            <a:rPr lang="en-GB" dirty="0" smtClean="0"/>
            <a:t>Family Friendly</a:t>
          </a:r>
          <a:endParaRPr lang="en-GB" dirty="0"/>
        </a:p>
      </dgm:t>
    </dgm:pt>
    <dgm:pt modelId="{F0A469EA-7108-41C4-A251-A3679942225E}" type="parTrans" cxnId="{6953383F-DB44-4DCC-96F8-421D3419CB1B}">
      <dgm:prSet/>
      <dgm:spPr/>
      <dgm:t>
        <a:bodyPr/>
        <a:lstStyle/>
        <a:p>
          <a:endParaRPr lang="en-GB"/>
        </a:p>
      </dgm:t>
    </dgm:pt>
    <dgm:pt modelId="{65C1ACDA-A9E6-4D55-ADBA-E5AE175CF67B}" type="sibTrans" cxnId="{6953383F-DB44-4DCC-96F8-421D3419CB1B}">
      <dgm:prSet/>
      <dgm:spPr/>
      <dgm:t>
        <a:bodyPr/>
        <a:lstStyle/>
        <a:p>
          <a:endParaRPr lang="en-GB"/>
        </a:p>
      </dgm:t>
    </dgm:pt>
    <dgm:pt modelId="{1F4A9B15-40D7-476F-A37E-DFD6A23E472F}" type="pres">
      <dgm:prSet presAssocID="{4F7FC37F-9235-459A-9608-4BD24EA166C2}" presName="cycle" presStyleCnt="0">
        <dgm:presLayoutVars>
          <dgm:dir/>
          <dgm:resizeHandles val="exact"/>
        </dgm:presLayoutVars>
      </dgm:prSet>
      <dgm:spPr/>
      <dgm:t>
        <a:bodyPr/>
        <a:lstStyle/>
        <a:p>
          <a:endParaRPr lang="en-GB"/>
        </a:p>
      </dgm:t>
    </dgm:pt>
    <dgm:pt modelId="{6B4018C2-9D56-45E7-837F-137A1637D8EC}" type="pres">
      <dgm:prSet presAssocID="{E3082D64-FC50-4DEB-9AA8-990B141EEC80}" presName="node" presStyleLbl="node1" presStyleIdx="0" presStyleCnt="5">
        <dgm:presLayoutVars>
          <dgm:bulletEnabled val="1"/>
        </dgm:presLayoutVars>
      </dgm:prSet>
      <dgm:spPr/>
      <dgm:t>
        <a:bodyPr/>
        <a:lstStyle/>
        <a:p>
          <a:endParaRPr lang="en-GB"/>
        </a:p>
      </dgm:t>
    </dgm:pt>
    <dgm:pt modelId="{56425E4C-153B-49E2-94BF-D59EF0454294}" type="pres">
      <dgm:prSet presAssocID="{E3082D64-FC50-4DEB-9AA8-990B141EEC80}" presName="spNode" presStyleCnt="0"/>
      <dgm:spPr/>
      <dgm:t>
        <a:bodyPr/>
        <a:lstStyle/>
        <a:p>
          <a:endParaRPr lang="en-US"/>
        </a:p>
      </dgm:t>
    </dgm:pt>
    <dgm:pt modelId="{73B076A8-7523-4829-9FB8-48CDF47D8914}" type="pres">
      <dgm:prSet presAssocID="{F1BFF038-8831-4EDA-8270-1B35AB709DE0}" presName="sibTrans" presStyleLbl="sibTrans1D1" presStyleIdx="0" presStyleCnt="5"/>
      <dgm:spPr/>
      <dgm:t>
        <a:bodyPr/>
        <a:lstStyle/>
        <a:p>
          <a:endParaRPr lang="en-GB"/>
        </a:p>
      </dgm:t>
    </dgm:pt>
    <dgm:pt modelId="{084D5225-14F9-4315-9201-90CBA6B01E5C}" type="pres">
      <dgm:prSet presAssocID="{5AEAE880-F1B9-4622-AC50-AF7EC514438A}" presName="node" presStyleLbl="node1" presStyleIdx="1" presStyleCnt="5">
        <dgm:presLayoutVars>
          <dgm:bulletEnabled val="1"/>
        </dgm:presLayoutVars>
      </dgm:prSet>
      <dgm:spPr/>
      <dgm:t>
        <a:bodyPr/>
        <a:lstStyle/>
        <a:p>
          <a:endParaRPr lang="en-GB"/>
        </a:p>
      </dgm:t>
    </dgm:pt>
    <dgm:pt modelId="{E7F6DDFC-B17B-4B75-A308-D876DCF36025}" type="pres">
      <dgm:prSet presAssocID="{5AEAE880-F1B9-4622-AC50-AF7EC514438A}" presName="spNode" presStyleCnt="0"/>
      <dgm:spPr/>
      <dgm:t>
        <a:bodyPr/>
        <a:lstStyle/>
        <a:p>
          <a:endParaRPr lang="en-US"/>
        </a:p>
      </dgm:t>
    </dgm:pt>
    <dgm:pt modelId="{62E528B4-5D14-4377-80EB-A29A9BE7706A}" type="pres">
      <dgm:prSet presAssocID="{6D74F4E6-29D4-40E4-B479-1D5AB62DCA63}" presName="sibTrans" presStyleLbl="sibTrans1D1" presStyleIdx="1" presStyleCnt="5"/>
      <dgm:spPr/>
      <dgm:t>
        <a:bodyPr/>
        <a:lstStyle/>
        <a:p>
          <a:endParaRPr lang="en-GB"/>
        </a:p>
      </dgm:t>
    </dgm:pt>
    <dgm:pt modelId="{DE3B5476-A1EE-4E07-9048-09F4153E8C5B}" type="pres">
      <dgm:prSet presAssocID="{6DFE69E5-59D6-4FF0-9FEF-6A929D65D2F7}" presName="node" presStyleLbl="node1" presStyleIdx="2" presStyleCnt="5" custRadScaleRad="102172" custRadScaleInc="-23259">
        <dgm:presLayoutVars>
          <dgm:bulletEnabled val="1"/>
        </dgm:presLayoutVars>
      </dgm:prSet>
      <dgm:spPr/>
      <dgm:t>
        <a:bodyPr/>
        <a:lstStyle/>
        <a:p>
          <a:endParaRPr lang="en-GB"/>
        </a:p>
      </dgm:t>
    </dgm:pt>
    <dgm:pt modelId="{6D955E81-4A3F-4A61-BD6D-D74A3CFEA94F}" type="pres">
      <dgm:prSet presAssocID="{6DFE69E5-59D6-4FF0-9FEF-6A929D65D2F7}" presName="spNode" presStyleCnt="0"/>
      <dgm:spPr/>
      <dgm:t>
        <a:bodyPr/>
        <a:lstStyle/>
        <a:p>
          <a:endParaRPr lang="en-US"/>
        </a:p>
      </dgm:t>
    </dgm:pt>
    <dgm:pt modelId="{B1F6EF3A-81F1-429D-8C82-F0D384337248}" type="pres">
      <dgm:prSet presAssocID="{4221B101-AB06-4D03-8D60-C2713382BFD9}" presName="sibTrans" presStyleLbl="sibTrans1D1" presStyleIdx="2" presStyleCnt="5"/>
      <dgm:spPr/>
      <dgm:t>
        <a:bodyPr/>
        <a:lstStyle/>
        <a:p>
          <a:endParaRPr lang="en-GB"/>
        </a:p>
      </dgm:t>
    </dgm:pt>
    <dgm:pt modelId="{D1000588-3A26-48B2-AF9A-6C1C61DA37AC}" type="pres">
      <dgm:prSet presAssocID="{2188BBC5-3F8B-4C92-8CA0-6AF582D3D023}" presName="node" presStyleLbl="node1" presStyleIdx="3" presStyleCnt="5" custRadScaleRad="102122" custRadScaleInc="23127">
        <dgm:presLayoutVars>
          <dgm:bulletEnabled val="1"/>
        </dgm:presLayoutVars>
      </dgm:prSet>
      <dgm:spPr/>
      <dgm:t>
        <a:bodyPr/>
        <a:lstStyle/>
        <a:p>
          <a:endParaRPr lang="en-GB"/>
        </a:p>
      </dgm:t>
    </dgm:pt>
    <dgm:pt modelId="{272BA725-6CA2-4170-8EEE-308C5603A6CA}" type="pres">
      <dgm:prSet presAssocID="{2188BBC5-3F8B-4C92-8CA0-6AF582D3D023}" presName="spNode" presStyleCnt="0"/>
      <dgm:spPr/>
      <dgm:t>
        <a:bodyPr/>
        <a:lstStyle/>
        <a:p>
          <a:endParaRPr lang="en-US"/>
        </a:p>
      </dgm:t>
    </dgm:pt>
    <dgm:pt modelId="{53C788CF-64EA-47E6-AC83-7469C20B9935}" type="pres">
      <dgm:prSet presAssocID="{A47754D4-B848-49BB-927A-9CA5231054E7}" presName="sibTrans" presStyleLbl="sibTrans1D1" presStyleIdx="3" presStyleCnt="5"/>
      <dgm:spPr/>
      <dgm:t>
        <a:bodyPr/>
        <a:lstStyle/>
        <a:p>
          <a:endParaRPr lang="en-GB"/>
        </a:p>
      </dgm:t>
    </dgm:pt>
    <dgm:pt modelId="{24C6729C-C184-43FD-A6FB-D8FA7B680834}" type="pres">
      <dgm:prSet presAssocID="{63D05894-D9FB-4043-9F8F-7F87171345DB}" presName="node" presStyleLbl="node1" presStyleIdx="4" presStyleCnt="5" custRadScaleRad="99786" custRadScaleInc="-18895">
        <dgm:presLayoutVars>
          <dgm:bulletEnabled val="1"/>
        </dgm:presLayoutVars>
      </dgm:prSet>
      <dgm:spPr/>
      <dgm:t>
        <a:bodyPr/>
        <a:lstStyle/>
        <a:p>
          <a:endParaRPr lang="en-GB"/>
        </a:p>
      </dgm:t>
    </dgm:pt>
    <dgm:pt modelId="{41371301-04F8-416F-91D5-667CEE2087E1}" type="pres">
      <dgm:prSet presAssocID="{63D05894-D9FB-4043-9F8F-7F87171345DB}" presName="spNode" presStyleCnt="0"/>
      <dgm:spPr/>
      <dgm:t>
        <a:bodyPr/>
        <a:lstStyle/>
        <a:p>
          <a:endParaRPr lang="en-US"/>
        </a:p>
      </dgm:t>
    </dgm:pt>
    <dgm:pt modelId="{5FB7417B-0435-4353-AB3B-0102C9241559}" type="pres">
      <dgm:prSet presAssocID="{65C1ACDA-A9E6-4D55-ADBA-E5AE175CF67B}" presName="sibTrans" presStyleLbl="sibTrans1D1" presStyleIdx="4" presStyleCnt="5"/>
      <dgm:spPr/>
      <dgm:t>
        <a:bodyPr/>
        <a:lstStyle/>
        <a:p>
          <a:endParaRPr lang="en-GB"/>
        </a:p>
      </dgm:t>
    </dgm:pt>
  </dgm:ptLst>
  <dgm:cxnLst>
    <dgm:cxn modelId="{F2A385AF-EDCB-405C-9518-3BB0A9F144A1}" type="presOf" srcId="{63D05894-D9FB-4043-9F8F-7F87171345DB}" destId="{24C6729C-C184-43FD-A6FB-D8FA7B680834}" srcOrd="0" destOrd="0" presId="urn:microsoft.com/office/officeart/2005/8/layout/cycle6"/>
    <dgm:cxn modelId="{6953383F-DB44-4DCC-96F8-421D3419CB1B}" srcId="{4F7FC37F-9235-459A-9608-4BD24EA166C2}" destId="{63D05894-D9FB-4043-9F8F-7F87171345DB}" srcOrd="4" destOrd="0" parTransId="{F0A469EA-7108-41C4-A251-A3679942225E}" sibTransId="{65C1ACDA-A9E6-4D55-ADBA-E5AE175CF67B}"/>
    <dgm:cxn modelId="{DD39D800-465A-4FA2-81BC-D1168CD505E2}" type="presOf" srcId="{6D74F4E6-29D4-40E4-B479-1D5AB62DCA63}" destId="{62E528B4-5D14-4377-80EB-A29A9BE7706A}" srcOrd="0" destOrd="0" presId="urn:microsoft.com/office/officeart/2005/8/layout/cycle6"/>
    <dgm:cxn modelId="{4B9219A0-8CD9-4285-96A2-C2CDD01996B3}" type="presOf" srcId="{4F7FC37F-9235-459A-9608-4BD24EA166C2}" destId="{1F4A9B15-40D7-476F-A37E-DFD6A23E472F}" srcOrd="0" destOrd="0" presId="urn:microsoft.com/office/officeart/2005/8/layout/cycle6"/>
    <dgm:cxn modelId="{7C8F572F-DE69-4BE0-984D-0F0E1C15AAD5}" srcId="{4F7FC37F-9235-459A-9608-4BD24EA166C2}" destId="{2188BBC5-3F8B-4C92-8CA0-6AF582D3D023}" srcOrd="3" destOrd="0" parTransId="{CE44B346-0788-4582-8B30-D5A2DDE09E8F}" sibTransId="{A47754D4-B848-49BB-927A-9CA5231054E7}"/>
    <dgm:cxn modelId="{D984792E-AB9B-4E60-B9A0-B7340C05215F}" type="presOf" srcId="{4221B101-AB06-4D03-8D60-C2713382BFD9}" destId="{B1F6EF3A-81F1-429D-8C82-F0D384337248}" srcOrd="0" destOrd="0" presId="urn:microsoft.com/office/officeart/2005/8/layout/cycle6"/>
    <dgm:cxn modelId="{E62545AC-09B2-4BA9-9C18-6428D9392CC2}" type="presOf" srcId="{F1BFF038-8831-4EDA-8270-1B35AB709DE0}" destId="{73B076A8-7523-4829-9FB8-48CDF47D8914}" srcOrd="0" destOrd="0" presId="urn:microsoft.com/office/officeart/2005/8/layout/cycle6"/>
    <dgm:cxn modelId="{3F6F20E7-6EA4-4A19-8205-6C006903FDBD}" type="presOf" srcId="{65C1ACDA-A9E6-4D55-ADBA-E5AE175CF67B}" destId="{5FB7417B-0435-4353-AB3B-0102C9241559}" srcOrd="0" destOrd="0" presId="urn:microsoft.com/office/officeart/2005/8/layout/cycle6"/>
    <dgm:cxn modelId="{E9970AE4-38F0-42B6-9197-EB3E2C74602A}" type="presOf" srcId="{6DFE69E5-59D6-4FF0-9FEF-6A929D65D2F7}" destId="{DE3B5476-A1EE-4E07-9048-09F4153E8C5B}" srcOrd="0" destOrd="0" presId="urn:microsoft.com/office/officeart/2005/8/layout/cycle6"/>
    <dgm:cxn modelId="{C5EF070D-6D01-452D-B5C9-B3B0143FBA5B}" type="presOf" srcId="{5AEAE880-F1B9-4622-AC50-AF7EC514438A}" destId="{084D5225-14F9-4315-9201-90CBA6B01E5C}" srcOrd="0" destOrd="0" presId="urn:microsoft.com/office/officeart/2005/8/layout/cycle6"/>
    <dgm:cxn modelId="{FFC53431-C963-4C7E-BADE-3484A759BE68}" type="presOf" srcId="{2188BBC5-3F8B-4C92-8CA0-6AF582D3D023}" destId="{D1000588-3A26-48B2-AF9A-6C1C61DA37AC}" srcOrd="0" destOrd="0" presId="urn:microsoft.com/office/officeart/2005/8/layout/cycle6"/>
    <dgm:cxn modelId="{EB00D2B3-73CF-4C7E-BCF8-0A6B335517E7}" type="presOf" srcId="{A47754D4-B848-49BB-927A-9CA5231054E7}" destId="{53C788CF-64EA-47E6-AC83-7469C20B9935}" srcOrd="0" destOrd="0" presId="urn:microsoft.com/office/officeart/2005/8/layout/cycle6"/>
    <dgm:cxn modelId="{C1939BDC-5BDE-4D87-B31D-04C1EB9476F9}" type="presOf" srcId="{E3082D64-FC50-4DEB-9AA8-990B141EEC80}" destId="{6B4018C2-9D56-45E7-837F-137A1637D8EC}" srcOrd="0" destOrd="0" presId="urn:microsoft.com/office/officeart/2005/8/layout/cycle6"/>
    <dgm:cxn modelId="{6AA854A0-0C12-440E-AF99-F1E68B3B2D3C}" srcId="{4F7FC37F-9235-459A-9608-4BD24EA166C2}" destId="{6DFE69E5-59D6-4FF0-9FEF-6A929D65D2F7}" srcOrd="2" destOrd="0" parTransId="{C32D3F5F-4666-42DD-9A21-D0987640566D}" sibTransId="{4221B101-AB06-4D03-8D60-C2713382BFD9}"/>
    <dgm:cxn modelId="{2D876CF5-1541-4F4E-903A-02BA82D490BB}" srcId="{4F7FC37F-9235-459A-9608-4BD24EA166C2}" destId="{E3082D64-FC50-4DEB-9AA8-990B141EEC80}" srcOrd="0" destOrd="0" parTransId="{7A7388CD-E220-4890-A3DD-76BF39AFDCED}" sibTransId="{F1BFF038-8831-4EDA-8270-1B35AB709DE0}"/>
    <dgm:cxn modelId="{B1586B9A-8724-4871-A86B-1508D10528E1}" srcId="{4F7FC37F-9235-459A-9608-4BD24EA166C2}" destId="{5AEAE880-F1B9-4622-AC50-AF7EC514438A}" srcOrd="1" destOrd="0" parTransId="{7E3E4732-0F47-4A6E-9FFF-3771FCD7686B}" sibTransId="{6D74F4E6-29D4-40E4-B479-1D5AB62DCA63}"/>
    <dgm:cxn modelId="{30526988-12D1-4A44-BC28-AACE5C9FD57A}" type="presParOf" srcId="{1F4A9B15-40D7-476F-A37E-DFD6A23E472F}" destId="{6B4018C2-9D56-45E7-837F-137A1637D8EC}" srcOrd="0" destOrd="0" presId="urn:microsoft.com/office/officeart/2005/8/layout/cycle6"/>
    <dgm:cxn modelId="{4F012F74-451A-4A1A-AE6E-EA90D78B5E9F}" type="presParOf" srcId="{1F4A9B15-40D7-476F-A37E-DFD6A23E472F}" destId="{56425E4C-153B-49E2-94BF-D59EF0454294}" srcOrd="1" destOrd="0" presId="urn:microsoft.com/office/officeart/2005/8/layout/cycle6"/>
    <dgm:cxn modelId="{9E9A7E79-7BC9-4E1D-A0AB-1FE071E0196A}" type="presParOf" srcId="{1F4A9B15-40D7-476F-A37E-DFD6A23E472F}" destId="{73B076A8-7523-4829-9FB8-48CDF47D8914}" srcOrd="2" destOrd="0" presId="urn:microsoft.com/office/officeart/2005/8/layout/cycle6"/>
    <dgm:cxn modelId="{24E9CC9D-AE68-4B9B-83E1-DB577D9F7150}" type="presParOf" srcId="{1F4A9B15-40D7-476F-A37E-DFD6A23E472F}" destId="{084D5225-14F9-4315-9201-90CBA6B01E5C}" srcOrd="3" destOrd="0" presId="urn:microsoft.com/office/officeart/2005/8/layout/cycle6"/>
    <dgm:cxn modelId="{80EAF50E-3B7A-44F9-AFD0-B250B0786540}" type="presParOf" srcId="{1F4A9B15-40D7-476F-A37E-DFD6A23E472F}" destId="{E7F6DDFC-B17B-4B75-A308-D876DCF36025}" srcOrd="4" destOrd="0" presId="urn:microsoft.com/office/officeart/2005/8/layout/cycle6"/>
    <dgm:cxn modelId="{1649A912-E159-46D7-BE97-DF5F15B2423A}" type="presParOf" srcId="{1F4A9B15-40D7-476F-A37E-DFD6A23E472F}" destId="{62E528B4-5D14-4377-80EB-A29A9BE7706A}" srcOrd="5" destOrd="0" presId="urn:microsoft.com/office/officeart/2005/8/layout/cycle6"/>
    <dgm:cxn modelId="{D34C62EF-AB83-41FB-8870-C43B0ADC081A}" type="presParOf" srcId="{1F4A9B15-40D7-476F-A37E-DFD6A23E472F}" destId="{DE3B5476-A1EE-4E07-9048-09F4153E8C5B}" srcOrd="6" destOrd="0" presId="urn:microsoft.com/office/officeart/2005/8/layout/cycle6"/>
    <dgm:cxn modelId="{56401A48-DE96-4D3F-B11E-3BBFF6483A1D}" type="presParOf" srcId="{1F4A9B15-40D7-476F-A37E-DFD6A23E472F}" destId="{6D955E81-4A3F-4A61-BD6D-D74A3CFEA94F}" srcOrd="7" destOrd="0" presId="urn:microsoft.com/office/officeart/2005/8/layout/cycle6"/>
    <dgm:cxn modelId="{7030E6DA-81C7-4E7A-9387-F53179514C47}" type="presParOf" srcId="{1F4A9B15-40D7-476F-A37E-DFD6A23E472F}" destId="{B1F6EF3A-81F1-429D-8C82-F0D384337248}" srcOrd="8" destOrd="0" presId="urn:microsoft.com/office/officeart/2005/8/layout/cycle6"/>
    <dgm:cxn modelId="{02EC7A46-B8C0-4B00-96B0-796C67A9C0EC}" type="presParOf" srcId="{1F4A9B15-40D7-476F-A37E-DFD6A23E472F}" destId="{D1000588-3A26-48B2-AF9A-6C1C61DA37AC}" srcOrd="9" destOrd="0" presId="urn:microsoft.com/office/officeart/2005/8/layout/cycle6"/>
    <dgm:cxn modelId="{17A02EC9-BBC2-4E65-8F9C-BE6B29A2994B}" type="presParOf" srcId="{1F4A9B15-40D7-476F-A37E-DFD6A23E472F}" destId="{272BA725-6CA2-4170-8EEE-308C5603A6CA}" srcOrd="10" destOrd="0" presId="urn:microsoft.com/office/officeart/2005/8/layout/cycle6"/>
    <dgm:cxn modelId="{3B764393-FC4B-4456-A9F9-EDE4BAA52729}" type="presParOf" srcId="{1F4A9B15-40D7-476F-A37E-DFD6A23E472F}" destId="{53C788CF-64EA-47E6-AC83-7469C20B9935}" srcOrd="11" destOrd="0" presId="urn:microsoft.com/office/officeart/2005/8/layout/cycle6"/>
    <dgm:cxn modelId="{E3FC9A39-3BB1-449B-98B4-4CDD04BE75B7}" type="presParOf" srcId="{1F4A9B15-40D7-476F-A37E-DFD6A23E472F}" destId="{24C6729C-C184-43FD-A6FB-D8FA7B680834}" srcOrd="12" destOrd="0" presId="urn:microsoft.com/office/officeart/2005/8/layout/cycle6"/>
    <dgm:cxn modelId="{CAABB4C4-8FB8-4F2F-920D-679E81DA55EE}" type="presParOf" srcId="{1F4A9B15-40D7-476F-A37E-DFD6A23E472F}" destId="{41371301-04F8-416F-91D5-667CEE2087E1}" srcOrd="13" destOrd="0" presId="urn:microsoft.com/office/officeart/2005/8/layout/cycle6"/>
    <dgm:cxn modelId="{E77ACEC4-2702-4192-AF36-F90653688D27}" type="presParOf" srcId="{1F4A9B15-40D7-476F-A37E-DFD6A23E472F}" destId="{5FB7417B-0435-4353-AB3B-0102C924155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3B7E3-7FA9-49BA-8771-CAB2DC5D0C2C}">
      <dsp:nvSpPr>
        <dsp:cNvPr id="0" name=""/>
        <dsp:cNvSpPr/>
      </dsp:nvSpPr>
      <dsp:spPr>
        <a:xfrm>
          <a:off x="3093969" y="50415"/>
          <a:ext cx="1584461" cy="1056307"/>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University</a:t>
          </a:r>
          <a:endParaRPr lang="en-GB" sz="1300" kern="1200" dirty="0">
            <a:latin typeface="Arial" panose="020B0604020202020204" pitchFamily="34" charset="0"/>
            <a:cs typeface="Arial" panose="020B0604020202020204" pitchFamily="34" charset="0"/>
          </a:endParaRPr>
        </a:p>
      </dsp:txBody>
      <dsp:txXfrm>
        <a:off x="3124907" y="81353"/>
        <a:ext cx="1522585" cy="994431"/>
      </dsp:txXfrm>
    </dsp:sp>
    <dsp:sp modelId="{BB26442A-3E10-4BB8-83D7-22C4B12D3FB3}">
      <dsp:nvSpPr>
        <dsp:cNvPr id="0" name=""/>
        <dsp:cNvSpPr/>
      </dsp:nvSpPr>
      <dsp:spPr>
        <a:xfrm>
          <a:off x="1749791" y="1106723"/>
          <a:ext cx="2136408" cy="425660"/>
        </a:xfrm>
        <a:custGeom>
          <a:avLst/>
          <a:gdLst/>
          <a:ahLst/>
          <a:cxnLst/>
          <a:rect l="0" t="0" r="0" b="0"/>
          <a:pathLst>
            <a:path>
              <a:moveTo>
                <a:pt x="2136408" y="0"/>
              </a:moveTo>
              <a:lnTo>
                <a:pt x="2136408" y="212830"/>
              </a:lnTo>
              <a:lnTo>
                <a:pt x="0" y="212830"/>
              </a:lnTo>
              <a:lnTo>
                <a:pt x="0" y="4256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85A57-AD7F-4B1C-91A7-D54A7842C541}">
      <dsp:nvSpPr>
        <dsp:cNvPr id="0" name=""/>
        <dsp:cNvSpPr/>
      </dsp:nvSpPr>
      <dsp:spPr>
        <a:xfrm>
          <a:off x="957560" y="1532383"/>
          <a:ext cx="1584461" cy="1056307"/>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Assistant Staff</a:t>
          </a:r>
          <a:endParaRPr lang="en-GB" sz="1300" kern="1200" dirty="0">
            <a:latin typeface="Arial" panose="020B0604020202020204" pitchFamily="34" charset="0"/>
            <a:cs typeface="Arial" panose="020B0604020202020204" pitchFamily="34" charset="0"/>
          </a:endParaRPr>
        </a:p>
      </dsp:txBody>
      <dsp:txXfrm>
        <a:off x="988498" y="1563321"/>
        <a:ext cx="1522585" cy="994431"/>
      </dsp:txXfrm>
    </dsp:sp>
    <dsp:sp modelId="{B08BCAA4-3B33-422B-9A89-FA9486A5E63C}">
      <dsp:nvSpPr>
        <dsp:cNvPr id="0" name=""/>
        <dsp:cNvSpPr/>
      </dsp:nvSpPr>
      <dsp:spPr>
        <a:xfrm>
          <a:off x="796500" y="2588691"/>
          <a:ext cx="953291" cy="419385"/>
        </a:xfrm>
        <a:custGeom>
          <a:avLst/>
          <a:gdLst/>
          <a:ahLst/>
          <a:cxnLst/>
          <a:rect l="0" t="0" r="0" b="0"/>
          <a:pathLst>
            <a:path>
              <a:moveTo>
                <a:pt x="953291" y="0"/>
              </a:moveTo>
              <a:lnTo>
                <a:pt x="953291" y="209692"/>
              </a:lnTo>
              <a:lnTo>
                <a:pt x="0" y="209692"/>
              </a:lnTo>
              <a:lnTo>
                <a:pt x="0" y="4193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2C51CF-71E8-464C-A81F-0513A8894D15}">
      <dsp:nvSpPr>
        <dsp:cNvPr id="0" name=""/>
        <dsp:cNvSpPr/>
      </dsp:nvSpPr>
      <dsp:spPr>
        <a:xfrm>
          <a:off x="4269" y="3008076"/>
          <a:ext cx="1584461" cy="1056307"/>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Cambridge University Assistants’ Contributory Pension Scheme</a:t>
          </a:r>
          <a:endParaRPr lang="en-GB" sz="1300" kern="1200" dirty="0">
            <a:latin typeface="Arial" panose="020B0604020202020204" pitchFamily="34" charset="0"/>
            <a:cs typeface="Arial" panose="020B0604020202020204" pitchFamily="34" charset="0"/>
          </a:endParaRPr>
        </a:p>
      </dsp:txBody>
      <dsp:txXfrm>
        <a:off x="35207" y="3039014"/>
        <a:ext cx="1522585" cy="994431"/>
      </dsp:txXfrm>
    </dsp:sp>
    <dsp:sp modelId="{809E1B97-5E60-4234-9298-AF0AB4F603B6}">
      <dsp:nvSpPr>
        <dsp:cNvPr id="0" name=""/>
        <dsp:cNvSpPr/>
      </dsp:nvSpPr>
      <dsp:spPr>
        <a:xfrm>
          <a:off x="1749791" y="2588691"/>
          <a:ext cx="1106508" cy="419385"/>
        </a:xfrm>
        <a:custGeom>
          <a:avLst/>
          <a:gdLst/>
          <a:ahLst/>
          <a:cxnLst/>
          <a:rect l="0" t="0" r="0" b="0"/>
          <a:pathLst>
            <a:path>
              <a:moveTo>
                <a:pt x="0" y="0"/>
              </a:moveTo>
              <a:lnTo>
                <a:pt x="0" y="209692"/>
              </a:lnTo>
              <a:lnTo>
                <a:pt x="1106508" y="209692"/>
              </a:lnTo>
              <a:lnTo>
                <a:pt x="1106508" y="4193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5AE95-75A4-40B7-A771-875A7C29463A}">
      <dsp:nvSpPr>
        <dsp:cNvPr id="0" name=""/>
        <dsp:cNvSpPr/>
      </dsp:nvSpPr>
      <dsp:spPr>
        <a:xfrm>
          <a:off x="2064069" y="3008076"/>
          <a:ext cx="1584461" cy="1056307"/>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Cambridge University Assistants’ Defined Contribution Pension Scheme</a:t>
          </a:r>
          <a:endParaRPr lang="en-GB" sz="1300" kern="1200" dirty="0">
            <a:latin typeface="Arial" panose="020B0604020202020204" pitchFamily="34" charset="0"/>
            <a:cs typeface="Arial" panose="020B0604020202020204" pitchFamily="34" charset="0"/>
          </a:endParaRPr>
        </a:p>
      </dsp:txBody>
      <dsp:txXfrm>
        <a:off x="2095007" y="3039014"/>
        <a:ext cx="1522585" cy="994431"/>
      </dsp:txXfrm>
    </dsp:sp>
    <dsp:sp modelId="{DCF39601-17F7-4FD9-AB5C-16206F01D65E}">
      <dsp:nvSpPr>
        <dsp:cNvPr id="0" name=""/>
        <dsp:cNvSpPr/>
      </dsp:nvSpPr>
      <dsp:spPr>
        <a:xfrm>
          <a:off x="3886199" y="1106723"/>
          <a:ext cx="2059799" cy="422523"/>
        </a:xfrm>
        <a:custGeom>
          <a:avLst/>
          <a:gdLst/>
          <a:ahLst/>
          <a:cxnLst/>
          <a:rect l="0" t="0" r="0" b="0"/>
          <a:pathLst>
            <a:path>
              <a:moveTo>
                <a:pt x="0" y="0"/>
              </a:moveTo>
              <a:lnTo>
                <a:pt x="0" y="211261"/>
              </a:lnTo>
              <a:lnTo>
                <a:pt x="2059799" y="211261"/>
              </a:lnTo>
              <a:lnTo>
                <a:pt x="2059799" y="4225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A0555-E2AC-4C90-80CE-DE315CE5D9FB}">
      <dsp:nvSpPr>
        <dsp:cNvPr id="0" name=""/>
        <dsp:cNvSpPr/>
      </dsp:nvSpPr>
      <dsp:spPr>
        <a:xfrm>
          <a:off x="5153769" y="1529246"/>
          <a:ext cx="1584461" cy="1056307"/>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Academic and Academic Related Staff</a:t>
          </a:r>
          <a:endParaRPr lang="en-GB" sz="1300" kern="1200" dirty="0">
            <a:latin typeface="Arial" panose="020B0604020202020204" pitchFamily="34" charset="0"/>
            <a:cs typeface="Arial" panose="020B0604020202020204" pitchFamily="34" charset="0"/>
          </a:endParaRPr>
        </a:p>
      </dsp:txBody>
      <dsp:txXfrm>
        <a:off x="5184707" y="1560184"/>
        <a:ext cx="1522585" cy="994431"/>
      </dsp:txXfrm>
    </dsp:sp>
    <dsp:sp modelId="{A6705C7C-66B2-47F7-8C04-4DFF06E864EA}">
      <dsp:nvSpPr>
        <dsp:cNvPr id="0" name=""/>
        <dsp:cNvSpPr/>
      </dsp:nvSpPr>
      <dsp:spPr>
        <a:xfrm>
          <a:off x="4916099" y="2585553"/>
          <a:ext cx="1029899" cy="422523"/>
        </a:xfrm>
        <a:custGeom>
          <a:avLst/>
          <a:gdLst/>
          <a:ahLst/>
          <a:cxnLst/>
          <a:rect l="0" t="0" r="0" b="0"/>
          <a:pathLst>
            <a:path>
              <a:moveTo>
                <a:pt x="1029899" y="0"/>
              </a:moveTo>
              <a:lnTo>
                <a:pt x="1029899" y="211261"/>
              </a:lnTo>
              <a:lnTo>
                <a:pt x="0" y="211261"/>
              </a:lnTo>
              <a:lnTo>
                <a:pt x="0" y="422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EDFED-14FA-4315-9E5F-903152C53D3A}">
      <dsp:nvSpPr>
        <dsp:cNvPr id="0" name=""/>
        <dsp:cNvSpPr/>
      </dsp:nvSpPr>
      <dsp:spPr>
        <a:xfrm>
          <a:off x="4123869" y="3008076"/>
          <a:ext cx="1584461" cy="1056307"/>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Universities Superannuation Scheme </a:t>
          </a:r>
          <a:endParaRPr lang="en-GB" sz="1300" kern="1200" dirty="0">
            <a:latin typeface="Arial" panose="020B0604020202020204" pitchFamily="34" charset="0"/>
            <a:cs typeface="Arial" panose="020B0604020202020204" pitchFamily="34" charset="0"/>
          </a:endParaRPr>
        </a:p>
      </dsp:txBody>
      <dsp:txXfrm>
        <a:off x="4154807" y="3039014"/>
        <a:ext cx="1522585" cy="994431"/>
      </dsp:txXfrm>
    </dsp:sp>
    <dsp:sp modelId="{DBBB33AC-CF05-49AF-9103-10C226E41971}">
      <dsp:nvSpPr>
        <dsp:cNvPr id="0" name=""/>
        <dsp:cNvSpPr/>
      </dsp:nvSpPr>
      <dsp:spPr>
        <a:xfrm>
          <a:off x="5945999" y="2585553"/>
          <a:ext cx="1029899" cy="422523"/>
        </a:xfrm>
        <a:custGeom>
          <a:avLst/>
          <a:gdLst/>
          <a:ahLst/>
          <a:cxnLst/>
          <a:rect l="0" t="0" r="0" b="0"/>
          <a:pathLst>
            <a:path>
              <a:moveTo>
                <a:pt x="0" y="0"/>
              </a:moveTo>
              <a:lnTo>
                <a:pt x="0" y="211261"/>
              </a:lnTo>
              <a:lnTo>
                <a:pt x="1029899" y="211261"/>
              </a:lnTo>
              <a:lnTo>
                <a:pt x="1029899" y="422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730476-1B9C-49D6-8A4B-4601D2BE5D4E}">
      <dsp:nvSpPr>
        <dsp:cNvPr id="0" name=""/>
        <dsp:cNvSpPr/>
      </dsp:nvSpPr>
      <dsp:spPr>
        <a:xfrm>
          <a:off x="6183669" y="3008076"/>
          <a:ext cx="1584461" cy="1056307"/>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NHS</a:t>
          </a:r>
        </a:p>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(clinical staff only)</a:t>
          </a:r>
          <a:endParaRPr lang="en-GB" sz="1300" kern="1200" dirty="0">
            <a:latin typeface="Arial" panose="020B0604020202020204" pitchFamily="34" charset="0"/>
            <a:cs typeface="Arial" panose="020B0604020202020204" pitchFamily="34" charset="0"/>
          </a:endParaRPr>
        </a:p>
      </dsp:txBody>
      <dsp:txXfrm>
        <a:off x="6214607" y="3039014"/>
        <a:ext cx="1522585" cy="994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34446-43E7-470F-9BE1-DAB80D3A4650}">
      <dsp:nvSpPr>
        <dsp:cNvPr id="0" name=""/>
        <dsp:cNvSpPr/>
      </dsp:nvSpPr>
      <dsp:spPr>
        <a:xfrm>
          <a:off x="3886200" y="1700753"/>
          <a:ext cx="2054961" cy="713292"/>
        </a:xfrm>
        <a:custGeom>
          <a:avLst/>
          <a:gdLst/>
          <a:ahLst/>
          <a:cxnLst/>
          <a:rect l="0" t="0" r="0" b="0"/>
          <a:pathLst>
            <a:path>
              <a:moveTo>
                <a:pt x="0" y="0"/>
              </a:moveTo>
              <a:lnTo>
                <a:pt x="0" y="356646"/>
              </a:lnTo>
              <a:lnTo>
                <a:pt x="2054961" y="356646"/>
              </a:lnTo>
              <a:lnTo>
                <a:pt x="2054961" y="713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F3467-559A-4598-BEE5-373EE5259B89}">
      <dsp:nvSpPr>
        <dsp:cNvPr id="0" name=""/>
        <dsp:cNvSpPr/>
      </dsp:nvSpPr>
      <dsp:spPr>
        <a:xfrm>
          <a:off x="1831238" y="1700753"/>
          <a:ext cx="2054961" cy="713292"/>
        </a:xfrm>
        <a:custGeom>
          <a:avLst/>
          <a:gdLst/>
          <a:ahLst/>
          <a:cxnLst/>
          <a:rect l="0" t="0" r="0" b="0"/>
          <a:pathLst>
            <a:path>
              <a:moveTo>
                <a:pt x="2054961" y="0"/>
              </a:moveTo>
              <a:lnTo>
                <a:pt x="2054961" y="356646"/>
              </a:lnTo>
              <a:lnTo>
                <a:pt x="0" y="356646"/>
              </a:lnTo>
              <a:lnTo>
                <a:pt x="0" y="713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2D0989-DC02-4E77-8B95-39CFD5736DE7}">
      <dsp:nvSpPr>
        <dsp:cNvPr id="0" name=""/>
        <dsp:cNvSpPr/>
      </dsp:nvSpPr>
      <dsp:spPr>
        <a:xfrm>
          <a:off x="2187885" y="2438"/>
          <a:ext cx="3396629" cy="1698314"/>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Hybrid pension </a:t>
          </a:r>
        </a:p>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arrangement</a:t>
          </a:r>
          <a:endParaRPr lang="en-GB" sz="2000" kern="1200" dirty="0">
            <a:latin typeface="Arial" panose="020B0604020202020204" pitchFamily="34" charset="0"/>
            <a:cs typeface="Arial" panose="020B0604020202020204" pitchFamily="34" charset="0"/>
          </a:endParaRPr>
        </a:p>
      </dsp:txBody>
      <dsp:txXfrm>
        <a:off x="2187885" y="2438"/>
        <a:ext cx="3396629" cy="1698314"/>
      </dsp:txXfrm>
    </dsp:sp>
    <dsp:sp modelId="{07D2FA96-5FAF-4B95-837A-ECE249A5DA36}">
      <dsp:nvSpPr>
        <dsp:cNvPr id="0" name=""/>
        <dsp:cNvSpPr/>
      </dsp:nvSpPr>
      <dsp:spPr>
        <a:xfrm>
          <a:off x="132923" y="2414046"/>
          <a:ext cx="3396629" cy="1698314"/>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Cambridge University Assistants’ Contributory Pension Scheme (CUACPS)</a:t>
          </a:r>
          <a:endParaRPr lang="en-GB" sz="2000" kern="1200" dirty="0">
            <a:latin typeface="Arial" panose="020B0604020202020204" pitchFamily="34" charset="0"/>
            <a:cs typeface="Arial" panose="020B0604020202020204" pitchFamily="34" charset="0"/>
          </a:endParaRPr>
        </a:p>
      </dsp:txBody>
      <dsp:txXfrm>
        <a:off x="132923" y="2414046"/>
        <a:ext cx="3396629" cy="1698314"/>
      </dsp:txXfrm>
    </dsp:sp>
    <dsp:sp modelId="{C7A5FF78-54A6-43B7-AC47-19ABBD0A89D0}">
      <dsp:nvSpPr>
        <dsp:cNvPr id="0" name=""/>
        <dsp:cNvSpPr/>
      </dsp:nvSpPr>
      <dsp:spPr>
        <a:xfrm>
          <a:off x="4242846" y="2414046"/>
          <a:ext cx="3396629" cy="1698314"/>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Cambridge University Assistants’ Defined Contribution Pension Scheme (CUADCPS)</a:t>
          </a:r>
          <a:endParaRPr lang="en-GB" sz="2000" kern="1200" dirty="0">
            <a:latin typeface="Arial" panose="020B0604020202020204" pitchFamily="34" charset="0"/>
            <a:cs typeface="Arial" panose="020B0604020202020204" pitchFamily="34" charset="0"/>
          </a:endParaRPr>
        </a:p>
      </dsp:txBody>
      <dsp:txXfrm>
        <a:off x="4242846" y="2414046"/>
        <a:ext cx="3396629" cy="1698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018C2-9D56-45E7-837F-137A1637D8EC}">
      <dsp:nvSpPr>
        <dsp:cNvPr id="0" name=""/>
        <dsp:cNvSpPr/>
      </dsp:nvSpPr>
      <dsp:spPr>
        <a:xfrm>
          <a:off x="2843577" y="3294"/>
          <a:ext cx="1513644" cy="9838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Discounts &amp; Financial</a:t>
          </a:r>
          <a:endParaRPr lang="en-GB" sz="2000" kern="1200" dirty="0"/>
        </a:p>
      </dsp:txBody>
      <dsp:txXfrm>
        <a:off x="2891606" y="51323"/>
        <a:ext cx="1417586" cy="887811"/>
      </dsp:txXfrm>
    </dsp:sp>
    <dsp:sp modelId="{73B076A8-7523-4829-9FB8-48CDF47D8914}">
      <dsp:nvSpPr>
        <dsp:cNvPr id="0" name=""/>
        <dsp:cNvSpPr/>
      </dsp:nvSpPr>
      <dsp:spPr>
        <a:xfrm>
          <a:off x="1634810" y="495229"/>
          <a:ext cx="3931178" cy="3931178"/>
        </a:xfrm>
        <a:custGeom>
          <a:avLst/>
          <a:gdLst/>
          <a:ahLst/>
          <a:cxnLst/>
          <a:rect l="0" t="0" r="0" b="0"/>
          <a:pathLst>
            <a:path>
              <a:moveTo>
                <a:pt x="2732808" y="155916"/>
              </a:moveTo>
              <a:arcTo wR="1965589" hR="1965589" stAng="17578485" swAng="1961384"/>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4D5225-14F9-4315-9201-90CBA6B01E5C}">
      <dsp:nvSpPr>
        <dsp:cNvPr id="0" name=""/>
        <dsp:cNvSpPr/>
      </dsp:nvSpPr>
      <dsp:spPr>
        <a:xfrm>
          <a:off x="4712963" y="1361483"/>
          <a:ext cx="1513644" cy="983869"/>
        </a:xfrm>
        <a:prstGeom prst="roundRect">
          <a:avLst/>
        </a:prstGeom>
        <a:solidFill>
          <a:schemeClr val="accent5">
            <a:hueOff val="-2947383"/>
            <a:satOff val="5699"/>
            <a:lumOff val="-7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Travel</a:t>
          </a:r>
          <a:endParaRPr lang="en-GB" sz="2000" kern="1200" dirty="0"/>
        </a:p>
      </dsp:txBody>
      <dsp:txXfrm>
        <a:off x="4760992" y="1409512"/>
        <a:ext cx="1417586" cy="887811"/>
      </dsp:txXfrm>
    </dsp:sp>
    <dsp:sp modelId="{62E528B4-5D14-4377-80EB-A29A9BE7706A}">
      <dsp:nvSpPr>
        <dsp:cNvPr id="0" name=""/>
        <dsp:cNvSpPr/>
      </dsp:nvSpPr>
      <dsp:spPr>
        <a:xfrm>
          <a:off x="1640819" y="571791"/>
          <a:ext cx="3931178" cy="3931178"/>
        </a:xfrm>
        <a:custGeom>
          <a:avLst/>
          <a:gdLst/>
          <a:ahLst/>
          <a:cxnLst/>
          <a:rect l="0" t="0" r="0" b="0"/>
          <a:pathLst>
            <a:path>
              <a:moveTo>
                <a:pt x="3922864" y="1784992"/>
              </a:moveTo>
              <a:arcTo wR="1965589" hR="1965589" stAng="21283697" swAng="1997886"/>
            </a:path>
          </a:pathLst>
        </a:custGeom>
        <a:noFill/>
        <a:ln w="9525" cap="flat" cmpd="sng" algn="ctr">
          <a:solidFill>
            <a:schemeClr val="accent5">
              <a:hueOff val="-2947383"/>
              <a:satOff val="5699"/>
              <a:lumOff val="-7941"/>
              <a:alphaOff val="0"/>
            </a:schemeClr>
          </a:solidFill>
          <a:prstDash val="solid"/>
        </a:ln>
        <a:effectLst/>
      </dsp:spPr>
      <dsp:style>
        <a:lnRef idx="1">
          <a:scrgbClr r="0" g="0" b="0"/>
        </a:lnRef>
        <a:fillRef idx="0">
          <a:scrgbClr r="0" g="0" b="0"/>
        </a:fillRef>
        <a:effectRef idx="0">
          <a:scrgbClr r="0" g="0" b="0"/>
        </a:effectRef>
        <a:fontRef idx="minor"/>
      </dsp:style>
    </dsp:sp>
    <dsp:sp modelId="{DE3B5476-A1EE-4E07-9048-09F4153E8C5B}">
      <dsp:nvSpPr>
        <dsp:cNvPr id="0" name=""/>
        <dsp:cNvSpPr/>
      </dsp:nvSpPr>
      <dsp:spPr>
        <a:xfrm>
          <a:off x="4176460" y="3471088"/>
          <a:ext cx="1513644" cy="983869"/>
        </a:xfrm>
        <a:prstGeom prst="roundRect">
          <a:avLst/>
        </a:prstGeom>
        <a:solidFill>
          <a:schemeClr val="accent5">
            <a:hueOff val="-5894766"/>
            <a:satOff val="11397"/>
            <a:lumOff val="-1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Relocation &amp; Housing</a:t>
          </a:r>
          <a:endParaRPr lang="en-GB" sz="2000" kern="1200" dirty="0"/>
        </a:p>
      </dsp:txBody>
      <dsp:txXfrm>
        <a:off x="4224489" y="3519117"/>
        <a:ext cx="1417586" cy="887811"/>
      </dsp:txXfrm>
    </dsp:sp>
    <dsp:sp modelId="{B1F6EF3A-81F1-429D-8C82-F0D384337248}">
      <dsp:nvSpPr>
        <dsp:cNvPr id="0" name=""/>
        <dsp:cNvSpPr/>
      </dsp:nvSpPr>
      <dsp:spPr>
        <a:xfrm>
          <a:off x="1636503" y="539320"/>
          <a:ext cx="3931178" cy="3931178"/>
        </a:xfrm>
        <a:custGeom>
          <a:avLst/>
          <a:gdLst/>
          <a:ahLst/>
          <a:cxnLst/>
          <a:rect l="0" t="0" r="0" b="0"/>
          <a:pathLst>
            <a:path>
              <a:moveTo>
                <a:pt x="2528943" y="3848717"/>
              </a:moveTo>
              <a:arcTo wR="1965589" hR="1965589" stAng="4400699" swAng="2002081"/>
            </a:path>
          </a:pathLst>
        </a:custGeom>
        <a:noFill/>
        <a:ln w="9525" cap="flat" cmpd="sng" algn="ctr">
          <a:solidFill>
            <a:schemeClr val="accent5">
              <a:hueOff val="-5894766"/>
              <a:satOff val="11397"/>
              <a:lumOff val="-15883"/>
              <a:alphaOff val="0"/>
            </a:schemeClr>
          </a:solidFill>
          <a:prstDash val="solid"/>
        </a:ln>
        <a:effectLst/>
      </dsp:spPr>
      <dsp:style>
        <a:lnRef idx="1">
          <a:scrgbClr r="0" g="0" b="0"/>
        </a:lnRef>
        <a:fillRef idx="0">
          <a:scrgbClr r="0" g="0" b="0"/>
        </a:fillRef>
        <a:effectRef idx="0">
          <a:scrgbClr r="0" g="0" b="0"/>
        </a:effectRef>
        <a:fontRef idx="minor"/>
      </dsp:style>
    </dsp:sp>
    <dsp:sp modelId="{D1000588-3A26-48B2-AF9A-6C1C61DA37AC}">
      <dsp:nvSpPr>
        <dsp:cNvPr id="0" name=""/>
        <dsp:cNvSpPr/>
      </dsp:nvSpPr>
      <dsp:spPr>
        <a:xfrm>
          <a:off x="1512177" y="3471089"/>
          <a:ext cx="1513644" cy="983869"/>
        </a:xfrm>
        <a:prstGeom prst="roundRect">
          <a:avLst/>
        </a:prstGeom>
        <a:solidFill>
          <a:schemeClr val="accent5">
            <a:hueOff val="-8842149"/>
            <a:satOff val="17096"/>
            <a:lumOff val="-2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Wellbeing</a:t>
          </a:r>
          <a:endParaRPr lang="en-GB" sz="2000" kern="1200" dirty="0"/>
        </a:p>
      </dsp:txBody>
      <dsp:txXfrm>
        <a:off x="1560206" y="3519118"/>
        <a:ext cx="1417586" cy="887811"/>
      </dsp:txXfrm>
    </dsp:sp>
    <dsp:sp modelId="{53C788CF-64EA-47E6-AC83-7469C20B9935}">
      <dsp:nvSpPr>
        <dsp:cNvPr id="0" name=""/>
        <dsp:cNvSpPr/>
      </dsp:nvSpPr>
      <dsp:spPr>
        <a:xfrm>
          <a:off x="1638495" y="587817"/>
          <a:ext cx="3931178" cy="3931178"/>
        </a:xfrm>
        <a:custGeom>
          <a:avLst/>
          <a:gdLst/>
          <a:ahLst/>
          <a:cxnLst/>
          <a:rect l="0" t="0" r="0" b="0"/>
          <a:pathLst>
            <a:path>
              <a:moveTo>
                <a:pt x="222721" y="2874407"/>
              </a:moveTo>
              <a:arcTo wR="1965589" hR="1965589" stAng="9147613" swAng="1735234"/>
            </a:path>
          </a:pathLst>
        </a:custGeom>
        <a:noFill/>
        <a:ln w="9525" cap="flat" cmpd="sng" algn="ctr">
          <a:solidFill>
            <a:schemeClr val="accent5">
              <a:hueOff val="-8842149"/>
              <a:satOff val="17096"/>
              <a:lumOff val="-23824"/>
              <a:alphaOff val="0"/>
            </a:schemeClr>
          </a:solidFill>
          <a:prstDash val="solid"/>
        </a:ln>
        <a:effectLst/>
      </dsp:spPr>
      <dsp:style>
        <a:lnRef idx="1">
          <a:scrgbClr r="0" g="0" b="0"/>
        </a:lnRef>
        <a:fillRef idx="0">
          <a:scrgbClr r="0" g="0" b="0"/>
        </a:fillRef>
        <a:effectRef idx="0">
          <a:scrgbClr r="0" g="0" b="0"/>
        </a:effectRef>
        <a:fontRef idx="minor"/>
      </dsp:style>
    </dsp:sp>
    <dsp:sp modelId="{24C6729C-C184-43FD-A6FB-D8FA7B680834}">
      <dsp:nvSpPr>
        <dsp:cNvPr id="0" name=""/>
        <dsp:cNvSpPr/>
      </dsp:nvSpPr>
      <dsp:spPr>
        <a:xfrm>
          <a:off x="936110" y="1512166"/>
          <a:ext cx="1513644" cy="983869"/>
        </a:xfrm>
        <a:prstGeom prst="roundRect">
          <a:avLst/>
        </a:prstGeom>
        <a:solidFill>
          <a:schemeClr val="accent5">
            <a:hueOff val="-11789532"/>
            <a:satOff val="22794"/>
            <a:lumOff val="-3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Family Friendly</a:t>
          </a:r>
          <a:endParaRPr lang="en-GB" sz="2000" kern="1200" dirty="0"/>
        </a:p>
      </dsp:txBody>
      <dsp:txXfrm>
        <a:off x="984139" y="1560195"/>
        <a:ext cx="1417586" cy="887811"/>
      </dsp:txXfrm>
    </dsp:sp>
    <dsp:sp modelId="{5FB7417B-0435-4353-AB3B-0102C9241559}">
      <dsp:nvSpPr>
        <dsp:cNvPr id="0" name=""/>
        <dsp:cNvSpPr/>
      </dsp:nvSpPr>
      <dsp:spPr>
        <a:xfrm>
          <a:off x="1641055" y="492611"/>
          <a:ext cx="3931178" cy="3931178"/>
        </a:xfrm>
        <a:custGeom>
          <a:avLst/>
          <a:gdLst/>
          <a:ahLst/>
          <a:cxnLst/>
          <a:rect l="0" t="0" r="0" b="0"/>
          <a:pathLst>
            <a:path>
              <a:moveTo>
                <a:pt x="248895" y="1008247"/>
              </a:moveTo>
              <a:arcTo wR="1965589" hR="1965589" stAng="12548816" swAng="2257980"/>
            </a:path>
          </a:pathLst>
        </a:custGeom>
        <a:noFill/>
        <a:ln w="9525" cap="flat" cmpd="sng" algn="ctr">
          <a:solidFill>
            <a:schemeClr val="accent5">
              <a:hueOff val="-11789532"/>
              <a:satOff val="22794"/>
              <a:lumOff val="-3176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6535" y="197927"/>
            <a:ext cx="3173112" cy="298486"/>
          </a:xfrm>
          <a:prstGeom prst="rect">
            <a:avLst/>
          </a:prstGeom>
        </p:spPr>
        <p:txBody>
          <a:bodyPr vert="horz" lIns="0" tIns="0" rIns="0" bIns="0" rtlCol="0"/>
          <a:lstStyle>
            <a:lvl1pPr algn="l" fontAlgn="auto">
              <a:spcBef>
                <a:spcPts val="0"/>
              </a:spcBef>
              <a:spcAft>
                <a:spcPts val="0"/>
              </a:spcAft>
              <a:defRPr sz="700">
                <a:latin typeface="+mn-lt"/>
                <a:cs typeface="+mn-cs"/>
              </a:defRPr>
            </a:lvl1pPr>
          </a:lstStyle>
          <a:p>
            <a:pPr>
              <a:defRPr/>
            </a:pPr>
            <a:endParaRPr lang="en-US"/>
          </a:p>
        </p:txBody>
      </p:sp>
      <p:sp>
        <p:nvSpPr>
          <p:cNvPr id="3" name="Date Placeholder 2"/>
          <p:cNvSpPr>
            <a:spLocks noGrp="1"/>
          </p:cNvSpPr>
          <p:nvPr>
            <p:ph type="dt" sz="quarter" idx="1"/>
          </p:nvPr>
        </p:nvSpPr>
        <p:spPr>
          <a:xfrm>
            <a:off x="3399647" y="197927"/>
            <a:ext cx="3171493" cy="298486"/>
          </a:xfrm>
          <a:prstGeom prst="rect">
            <a:avLst/>
          </a:prstGeom>
        </p:spPr>
        <p:txBody>
          <a:bodyPr vert="horz" lIns="0" tIns="0" rIns="0" bIns="0" rtlCol="0"/>
          <a:lstStyle>
            <a:lvl1pPr algn="r" fontAlgn="auto">
              <a:spcBef>
                <a:spcPts val="0"/>
              </a:spcBef>
              <a:spcAft>
                <a:spcPts val="0"/>
              </a:spcAft>
              <a:defRPr sz="700">
                <a:latin typeface="+mn-lt"/>
                <a:cs typeface="+mn-cs"/>
              </a:defRPr>
            </a:lvl1pPr>
          </a:lstStyle>
          <a:p>
            <a:pPr>
              <a:defRPr/>
            </a:pPr>
            <a:fld id="{0920E43A-2D36-44B6-9261-EC53C70040AB}" type="datetimeFigureOut">
              <a:rPr lang="en-US"/>
              <a:pPr>
                <a:defRPr/>
              </a:pPr>
              <a:t>3/13/2019</a:t>
            </a:fld>
            <a:endParaRPr lang="en-US"/>
          </a:p>
        </p:txBody>
      </p:sp>
      <p:sp>
        <p:nvSpPr>
          <p:cNvPr id="5" name="Slide Number Placeholder 4"/>
          <p:cNvSpPr>
            <a:spLocks noGrp="1"/>
          </p:cNvSpPr>
          <p:nvPr>
            <p:ph type="sldNum" sz="quarter" idx="3"/>
          </p:nvPr>
        </p:nvSpPr>
        <p:spPr>
          <a:xfrm>
            <a:off x="6253991" y="9479708"/>
            <a:ext cx="317149" cy="237830"/>
          </a:xfrm>
          <a:prstGeom prst="rect">
            <a:avLst/>
          </a:prstGeom>
        </p:spPr>
        <p:txBody>
          <a:bodyPr vert="horz" lIns="0" tIns="0" rIns="0" bIns="0" rtlCol="0" anchor="b"/>
          <a:lstStyle>
            <a:lvl1pPr algn="r" fontAlgn="auto">
              <a:spcBef>
                <a:spcPts val="0"/>
              </a:spcBef>
              <a:spcAft>
                <a:spcPts val="0"/>
              </a:spcAft>
              <a:defRPr sz="700" b="1">
                <a:latin typeface="+mn-lt"/>
                <a:cs typeface="+mn-cs"/>
              </a:defRPr>
            </a:lvl1pPr>
          </a:lstStyle>
          <a:p>
            <a:pPr>
              <a:defRPr/>
            </a:pPr>
            <a:fld id="{E3AA0B00-901C-4892-A6F8-97DEA1A3CB06}" type="slidenum">
              <a:rPr lang="en-US"/>
              <a:pPr>
                <a:defRPr/>
              </a:pPr>
              <a:t>‹#›</a:t>
            </a:fld>
            <a:endParaRPr lang="en-US"/>
          </a:p>
        </p:txBody>
      </p:sp>
      <p:grpSp>
        <p:nvGrpSpPr>
          <p:cNvPr id="43013" name="Group 9"/>
          <p:cNvGrpSpPr>
            <a:grpSpLocks/>
          </p:cNvGrpSpPr>
          <p:nvPr/>
        </p:nvGrpSpPr>
        <p:grpSpPr bwMode="auto">
          <a:xfrm>
            <a:off x="0" y="9331263"/>
            <a:ext cx="6797675" cy="392660"/>
            <a:chOff x="0" y="8595360"/>
            <a:chExt cx="6858000" cy="361604"/>
          </a:xfrm>
        </p:grpSpPr>
        <p:pic>
          <p:nvPicPr>
            <p:cNvPr id="430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32520"/>
              <a:ext cx="1234440" cy="22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8595360"/>
              <a:ext cx="685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536" name="TextBox 8"/>
            <p:cNvSpPr txBox="1">
              <a:spLocks noChangeArrowheads="1"/>
            </p:cNvSpPr>
            <p:nvPr/>
          </p:nvSpPr>
          <p:spPr bwMode="auto">
            <a:xfrm>
              <a:off x="1325564" y="8732064"/>
              <a:ext cx="4983926" cy="22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n-US" altLang="en-US" sz="700"/>
            </a:p>
          </p:txBody>
        </p:sp>
      </p:grpSp>
    </p:spTree>
    <p:extLst>
      <p:ext uri="{BB962C8B-B14F-4D97-AF65-F5344CB8AC3E}">
        <p14:creationId xmlns:p14="http://schemas.microsoft.com/office/powerpoint/2010/main" val="16267360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10354" y="199523"/>
            <a:ext cx="3192529" cy="298485"/>
          </a:xfrm>
          <a:prstGeom prst="rect">
            <a:avLst/>
          </a:prstGeom>
        </p:spPr>
        <p:txBody>
          <a:bodyPr vert="horz" lIns="0" tIns="0" rIns="0" bIns="0" rtlCol="0"/>
          <a:lstStyle>
            <a:lvl1pPr algn="l" fontAlgn="auto">
              <a:spcBef>
                <a:spcPts val="0"/>
              </a:spcBef>
              <a:spcAft>
                <a:spcPts val="0"/>
              </a:spcAft>
              <a:defRPr sz="700">
                <a:latin typeface="+mn-lt"/>
                <a:cs typeface="+mn-cs"/>
              </a:defRPr>
            </a:lvl1pPr>
          </a:lstStyle>
          <a:p>
            <a:pPr>
              <a:defRPr/>
            </a:pPr>
            <a:endParaRPr lang="en-US"/>
          </a:p>
        </p:txBody>
      </p:sp>
      <p:sp>
        <p:nvSpPr>
          <p:cNvPr id="3" name="Date Placeholder 2"/>
          <p:cNvSpPr>
            <a:spLocks noGrp="1"/>
          </p:cNvSpPr>
          <p:nvPr>
            <p:ph type="dt" idx="1"/>
          </p:nvPr>
        </p:nvSpPr>
        <p:spPr>
          <a:xfrm>
            <a:off x="3399647" y="197927"/>
            <a:ext cx="3171493" cy="298486"/>
          </a:xfrm>
          <a:prstGeom prst="rect">
            <a:avLst/>
          </a:prstGeom>
        </p:spPr>
        <p:txBody>
          <a:bodyPr vert="horz" lIns="0" tIns="0" rIns="0" bIns="0" rtlCol="0"/>
          <a:lstStyle>
            <a:lvl1pPr algn="r" fontAlgn="auto">
              <a:spcBef>
                <a:spcPts val="0"/>
              </a:spcBef>
              <a:spcAft>
                <a:spcPts val="0"/>
              </a:spcAft>
              <a:defRPr sz="700">
                <a:latin typeface="+mn-lt"/>
                <a:cs typeface="+mn-cs"/>
              </a:defRPr>
            </a:lvl1pPr>
          </a:lstStyle>
          <a:p>
            <a:pPr>
              <a:defRPr/>
            </a:pPr>
            <a:fld id="{95865003-DB3F-41E7-9C2D-8C2D187A4881}" type="datetimeFigureOut">
              <a:rPr lang="en-US"/>
              <a:pPr>
                <a:defRPr/>
              </a:pPr>
              <a:t>3/13/2019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3175">
            <a:solidFill>
              <a:prstClr val="black"/>
            </a:solidFill>
          </a:ln>
          <a:effectLst>
            <a:outerShdw blurRad="63500" sx="102000" sy="102000" algn="ctr" rotWithShape="0">
              <a:prstClr val="black">
                <a:alpha val="10000"/>
              </a:prstClr>
            </a:outerShdw>
          </a:effectLst>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226535" y="4964117"/>
            <a:ext cx="6344605" cy="4167624"/>
          </a:xfrm>
          <a:prstGeom prst="rect">
            <a:avLst/>
          </a:prstGeom>
        </p:spPr>
        <p:txBody>
          <a:bodyPr vert="horz" lIns="0" tIns="0" rIns="0" bIns="0" numCol="2" spcCol="184892"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6"/>
          <p:cNvSpPr>
            <a:spLocks noGrp="1"/>
          </p:cNvSpPr>
          <p:nvPr>
            <p:ph type="sldNum" sz="quarter" idx="5"/>
          </p:nvPr>
        </p:nvSpPr>
        <p:spPr>
          <a:xfrm>
            <a:off x="6253991" y="9479708"/>
            <a:ext cx="317149" cy="244215"/>
          </a:xfrm>
          <a:prstGeom prst="rect">
            <a:avLst/>
          </a:prstGeom>
        </p:spPr>
        <p:txBody>
          <a:bodyPr vert="horz" lIns="0" tIns="0" rIns="0" bIns="0" rtlCol="0" anchor="b"/>
          <a:lstStyle>
            <a:lvl1pPr algn="r" fontAlgn="auto">
              <a:spcBef>
                <a:spcPts val="0"/>
              </a:spcBef>
              <a:spcAft>
                <a:spcPts val="0"/>
              </a:spcAft>
              <a:defRPr sz="700" b="1">
                <a:latin typeface="+mn-lt"/>
                <a:cs typeface="+mn-cs"/>
              </a:defRPr>
            </a:lvl1pPr>
          </a:lstStyle>
          <a:p>
            <a:pPr>
              <a:defRPr/>
            </a:pPr>
            <a:fld id="{E834615A-B0B5-480D-8979-5F0D1FDC7C95}" type="slidenum">
              <a:rPr lang="en-US"/>
              <a:pPr>
                <a:defRPr/>
              </a:pPr>
              <a:t>‹#›</a:t>
            </a:fld>
            <a:endParaRPr lang="en-US"/>
          </a:p>
        </p:txBody>
      </p:sp>
      <p:grpSp>
        <p:nvGrpSpPr>
          <p:cNvPr id="35847" name="Group 7"/>
          <p:cNvGrpSpPr>
            <a:grpSpLocks/>
          </p:cNvGrpSpPr>
          <p:nvPr/>
        </p:nvGrpSpPr>
        <p:grpSpPr bwMode="auto">
          <a:xfrm>
            <a:off x="0" y="9331263"/>
            <a:ext cx="6797675" cy="392660"/>
            <a:chOff x="0" y="8595360"/>
            <a:chExt cx="6858000" cy="361604"/>
          </a:xfrm>
        </p:grpSpPr>
        <p:pic>
          <p:nvPicPr>
            <p:cNvPr id="3584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32520"/>
              <a:ext cx="1234440" cy="22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0" y="8595360"/>
              <a:ext cx="685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418" name="TextBox 10"/>
            <p:cNvSpPr txBox="1">
              <a:spLocks noChangeArrowheads="1"/>
            </p:cNvSpPr>
            <p:nvPr/>
          </p:nvSpPr>
          <p:spPr bwMode="auto">
            <a:xfrm>
              <a:off x="1325564" y="8732064"/>
              <a:ext cx="4983926" cy="22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n-US" altLang="en-US" sz="700" smtClean="0"/>
            </a:p>
          </p:txBody>
        </p:sp>
      </p:grpSp>
    </p:spTree>
    <p:extLst>
      <p:ext uri="{BB962C8B-B14F-4D97-AF65-F5344CB8AC3E}">
        <p14:creationId xmlns:p14="http://schemas.microsoft.com/office/powerpoint/2010/main" val="45290842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000" b="1" kern="1200">
        <a:solidFill>
          <a:schemeClr val="tx1"/>
        </a:solidFill>
        <a:latin typeface="+mn-lt"/>
        <a:ea typeface="+mn-ea"/>
        <a:cs typeface="+mn-cs"/>
      </a:defRPr>
    </a:lvl1pPr>
    <a:lvl2pPr algn="l" rtl="0" eaLnBrk="0" fontAlgn="base" hangingPunct="0">
      <a:spcBef>
        <a:spcPct val="30000"/>
      </a:spcBef>
      <a:spcAft>
        <a:spcPct val="0"/>
      </a:spcAft>
      <a:defRPr sz="1000" kern="1200">
        <a:solidFill>
          <a:schemeClr val="tx1"/>
        </a:solidFill>
        <a:latin typeface="+mn-lt"/>
        <a:ea typeface="+mn-ea"/>
        <a:cs typeface="+mn-cs"/>
      </a:defRPr>
    </a:lvl2pPr>
    <a:lvl3pPr marL="115888" indent="-115888" algn="l" rtl="0" eaLnBrk="0" fontAlgn="base" hangingPunct="0">
      <a:spcBef>
        <a:spcPct val="30000"/>
      </a:spcBef>
      <a:spcAft>
        <a:spcPct val="0"/>
      </a:spcAft>
      <a:buFont typeface="Arial Black" pitchFamily="34" charset="0"/>
      <a:buChar char="›"/>
      <a:defRPr sz="1000" kern="1200">
        <a:solidFill>
          <a:schemeClr val="tx1"/>
        </a:solidFill>
        <a:latin typeface="+mn-lt"/>
        <a:ea typeface="+mn-ea"/>
        <a:cs typeface="+mn-cs"/>
      </a:defRPr>
    </a:lvl3pPr>
    <a:lvl4pPr marL="230188" indent="-114300" algn="l" rtl="0" eaLnBrk="0" fontAlgn="base" hangingPunct="0">
      <a:spcBef>
        <a:spcPct val="30000"/>
      </a:spcBef>
      <a:spcAft>
        <a:spcPct val="0"/>
      </a:spcAft>
      <a:buFont typeface="Arial" pitchFamily="34" charset="0"/>
      <a:buChar char="–"/>
      <a:defRPr sz="1000" kern="1200">
        <a:solidFill>
          <a:schemeClr val="tx1"/>
        </a:solidFill>
        <a:latin typeface="+mn-lt"/>
        <a:ea typeface="+mn-ea"/>
        <a:cs typeface="+mn-cs"/>
      </a:defRPr>
    </a:lvl4pPr>
    <a:lvl5pPr marL="346075" indent="-114300" algn="l" rtl="0" eaLnBrk="0" fontAlgn="base" hangingPunct="0">
      <a:spcBef>
        <a:spcPct val="30000"/>
      </a:spcBef>
      <a:spcAft>
        <a:spcPct val="0"/>
      </a:spcAft>
      <a:buFont typeface="Arial"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r.admin.cam.ac.uk/pay-benefits/cambens-employee-benefits/financial/payroll-givin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3736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dirty="0" smtClean="0"/>
              <a:t>This is a simple example for someone earning £24,000 a year or £2,000 per month</a:t>
            </a:r>
          </a:p>
          <a:p>
            <a:endParaRPr lang="en-GB" dirty="0"/>
          </a:p>
          <a:p>
            <a:r>
              <a:rPr lang="en-GB" dirty="0" smtClean="0"/>
              <a:t>5% of £2000 - £1000 and this would be the amount that the University would pay into your account</a:t>
            </a:r>
          </a:p>
          <a:p>
            <a:endParaRPr lang="en-GB" dirty="0"/>
          </a:p>
          <a:p>
            <a:r>
              <a:rPr lang="en-GB" dirty="0" smtClean="0"/>
              <a:t>However, if you were to pay in you get tax relief that means if you are a 20% tax payer you actually only see your take home pay reduce by 80% of this (ie £80).</a:t>
            </a:r>
          </a:p>
          <a:p>
            <a:endParaRPr lang="en-GB" dirty="0"/>
          </a:p>
          <a:p>
            <a:r>
              <a:rPr lang="en-GB" dirty="0" smtClean="0"/>
              <a:t>For a higher rate tax payer (C£45k) this comes down to 60%</a:t>
            </a:r>
          </a:p>
          <a:p>
            <a:endParaRPr lang="en-GB" dirty="0"/>
          </a:p>
          <a:p>
            <a:r>
              <a:rPr lang="en-GB" dirty="0" smtClean="0"/>
              <a:t>To show you what your plan is worth and what you might get at retirement we send you an annual benefit statement every year.  You should have got one in the last month or so, but if you haven't then I’ll show you the contact detail details at the end and explain how you can ask for a new one.</a:t>
            </a:r>
          </a:p>
          <a:p>
            <a:endParaRPr lang="en-GB" dirty="0"/>
          </a:p>
          <a:p>
            <a:r>
              <a:rPr lang="en-GB" dirty="0" smtClean="0"/>
              <a:t>So, over the next few slides I’d like to just talk you through the annual benefit statement and explain what it’s telling you.</a:t>
            </a:r>
            <a:endParaRPr lang="en-GB" dirty="0"/>
          </a:p>
          <a:p>
            <a:endParaRPr lang="en-GB" dirty="0"/>
          </a:p>
        </p:txBody>
      </p:sp>
    </p:spTree>
    <p:extLst>
      <p:ext uri="{BB962C8B-B14F-4D97-AF65-F5344CB8AC3E}">
        <p14:creationId xmlns:p14="http://schemas.microsoft.com/office/powerpoint/2010/main" val="51069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28517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dirty="0" smtClean="0"/>
              <a:t>The default strategy uses something called lifestyling which simply means that as you get older and closer to your target retirement age, the level of risk reduces.</a:t>
            </a:r>
          </a:p>
          <a:p>
            <a:endParaRPr lang="en-GB" dirty="0"/>
          </a:p>
          <a:p>
            <a:r>
              <a:rPr lang="en-GB" dirty="0"/>
              <a:t>Broadly speaking, when investing over the longer term, the expectation is that the higher the risk, the higher the potential growth.</a:t>
            </a:r>
          </a:p>
          <a:p>
            <a:endParaRPr lang="en-GB" dirty="0" smtClean="0"/>
          </a:p>
          <a:p>
            <a:r>
              <a:rPr lang="en-GB" dirty="0" smtClean="0"/>
              <a:t>When you are young and have a long time to go until retirement, the fluctuations in the stock markets shouldn’t really matter so much.</a:t>
            </a:r>
          </a:p>
          <a:p>
            <a:r>
              <a:rPr lang="en-GB" dirty="0" smtClean="0"/>
              <a:t> </a:t>
            </a:r>
          </a:p>
          <a:p>
            <a:r>
              <a:rPr lang="en-GB" dirty="0" smtClean="0"/>
              <a:t>However, if there was a big fall in the stockmarket the  day before you retired it might mean the amount of income you would receive was much lower or even that you could no longer afford to retire. </a:t>
            </a:r>
          </a:p>
          <a:p>
            <a:endParaRPr lang="en-GB" dirty="0"/>
          </a:p>
          <a:p>
            <a:r>
              <a:rPr lang="en-GB" dirty="0" smtClean="0"/>
              <a:t>So in the years and months leading up to your retirement the default strategy moves your monies out of stocks and shares and increasingly into bonds and cash so that when you retire. </a:t>
            </a:r>
          </a:p>
          <a:p>
            <a:endParaRPr lang="en-GB" dirty="0"/>
          </a:p>
          <a:p>
            <a:r>
              <a:rPr lang="en-GB" dirty="0" smtClean="0"/>
              <a:t>However, for those of you that want to choose your own investments we provide you with a range of ‘risk-rated’ funds to choose from.</a:t>
            </a:r>
            <a:endParaRPr lang="en-GB" dirty="0"/>
          </a:p>
        </p:txBody>
      </p:sp>
    </p:spTree>
    <p:extLst>
      <p:ext uri="{BB962C8B-B14F-4D97-AF65-F5344CB8AC3E}">
        <p14:creationId xmlns:p14="http://schemas.microsoft.com/office/powerpoint/2010/main" val="2253461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776664" y="9377363"/>
            <a:ext cx="28908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28688" eaLnBrk="0" hangingPunct="0">
              <a:defRPr>
                <a:solidFill>
                  <a:schemeClr val="tx1"/>
                </a:solidFill>
                <a:latin typeface="Arial" pitchFamily="34" charset="0"/>
                <a:cs typeface="Arial" pitchFamily="34" charset="0"/>
              </a:defRPr>
            </a:lvl1pPr>
            <a:lvl2pPr marL="742950" indent="-285750" defTabSz="928688" eaLnBrk="0" hangingPunct="0">
              <a:defRPr>
                <a:solidFill>
                  <a:schemeClr val="tx1"/>
                </a:solidFill>
                <a:latin typeface="Arial" pitchFamily="34" charset="0"/>
                <a:cs typeface="Arial" pitchFamily="34" charset="0"/>
              </a:defRPr>
            </a:lvl2pPr>
            <a:lvl3pPr marL="1143000" indent="-228600" defTabSz="928688" eaLnBrk="0" hangingPunct="0">
              <a:defRPr>
                <a:solidFill>
                  <a:schemeClr val="tx1"/>
                </a:solidFill>
                <a:latin typeface="Arial" pitchFamily="34" charset="0"/>
                <a:cs typeface="Arial" pitchFamily="34" charset="0"/>
              </a:defRPr>
            </a:lvl3pPr>
            <a:lvl4pPr marL="1600200" indent="-228600" defTabSz="928688" eaLnBrk="0" hangingPunct="0">
              <a:defRPr>
                <a:solidFill>
                  <a:schemeClr val="tx1"/>
                </a:solidFill>
                <a:latin typeface="Arial" pitchFamily="34" charset="0"/>
                <a:cs typeface="Arial" pitchFamily="34" charset="0"/>
              </a:defRPr>
            </a:lvl4pPr>
            <a:lvl5pPr marL="2057400" indent="-228600" defTabSz="928688" eaLnBrk="0" hangingPunct="0">
              <a:defRPr>
                <a:solidFill>
                  <a:schemeClr val="tx1"/>
                </a:solidFill>
                <a:latin typeface="Arial" pitchFamily="34" charset="0"/>
                <a:cs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auto" hangingPunct="1">
              <a:spcBef>
                <a:spcPct val="20000"/>
              </a:spcBef>
              <a:spcAft>
                <a:spcPts val="0"/>
              </a:spcAft>
              <a:buFontTx/>
              <a:buChar char="•"/>
            </a:pPr>
            <a:fld id="{3A1071F2-3826-4D8B-9699-D5BF2211DA6F}" type="slidenum">
              <a:rPr lang="en-US" altLang="en-US" sz="700" b="1">
                <a:solidFill>
                  <a:srgbClr val="000000"/>
                </a:solidFill>
              </a:rPr>
              <a:pPr algn="r" eaLnBrk="1" fontAlgn="auto" hangingPunct="1">
                <a:spcBef>
                  <a:spcPct val="20000"/>
                </a:spcBef>
                <a:spcAft>
                  <a:spcPts val="0"/>
                </a:spcAft>
                <a:buFontTx/>
                <a:buChar char="•"/>
              </a:pPr>
              <a:t>18</a:t>
            </a:fld>
            <a:endParaRPr lang="en-US" altLang="en-US" sz="700" b="1" dirty="0">
              <a:solidFill>
                <a:srgbClr val="000000"/>
              </a:solidFill>
            </a:endParaRPr>
          </a:p>
        </p:txBody>
      </p:sp>
      <p:sp>
        <p:nvSpPr>
          <p:cNvPr id="49155" name="Rectangle 2"/>
          <p:cNvSpPr>
            <a:spLocks noGrp="1" noRot="1" noChangeAspect="1" noChangeArrowheads="1" noTextEdit="1"/>
          </p:cNvSpPr>
          <p:nvPr>
            <p:ph type="sldImg"/>
          </p:nvPr>
        </p:nvSpPr>
        <p:spPr>
          <a:xfrm>
            <a:off x="223838" y="990600"/>
            <a:ext cx="6223000" cy="4667250"/>
          </a:xfrm>
          <a:ln/>
        </p:spPr>
      </p:sp>
      <p:sp>
        <p:nvSpPr>
          <p:cNvPr id="49156" name="Rectangle 3"/>
          <p:cNvSpPr>
            <a:spLocks noGrp="1" noChangeArrowheads="1"/>
          </p:cNvSpPr>
          <p:nvPr>
            <p:ph type="body" idx="1"/>
          </p:nvPr>
        </p:nvSpPr>
        <p:spPr>
          <a:xfrm>
            <a:off x="550864" y="5910263"/>
            <a:ext cx="5570537" cy="3224212"/>
          </a:xfrm>
          <a:ln/>
        </p:spPr>
        <p:txBody>
          <a:bodyPr numCol="1"/>
          <a:lstStyle/>
          <a:p>
            <a:pPr eaLnBrk="1" fontAlgn="auto" hangingPunct="1">
              <a:spcBef>
                <a:spcPct val="0"/>
              </a:spcBef>
              <a:spcAft>
                <a:spcPts val="0"/>
              </a:spcAft>
              <a:defRPr/>
            </a:pPr>
            <a:r>
              <a:rPr lang="en-GB" altLang="en-US" b="0" dirty="0" smtClean="0">
                <a:ea typeface="MS PGothic" pitchFamily="34" charset="-128"/>
                <a:cs typeface="Arial" pitchFamily="34" charset="0"/>
              </a:rPr>
              <a:t>8 funds from low to high risk.  Standalone Cash and Bond funds mostly used in the run up to retirement as low risk.</a:t>
            </a:r>
          </a:p>
          <a:p>
            <a:pPr eaLnBrk="1" fontAlgn="auto" hangingPunct="1">
              <a:spcBef>
                <a:spcPct val="0"/>
              </a:spcBef>
              <a:spcAft>
                <a:spcPts val="0"/>
              </a:spcAft>
              <a:defRPr/>
            </a:pPr>
            <a:endParaRPr lang="en-GB" altLang="en-US" b="0" dirty="0" smtClean="0">
              <a:ea typeface="MS PGothic" pitchFamily="34" charset="-128"/>
              <a:cs typeface="Arial" pitchFamily="34" charset="0"/>
            </a:endParaRPr>
          </a:p>
          <a:p>
            <a:pPr eaLnBrk="1" fontAlgn="auto" hangingPunct="1">
              <a:spcBef>
                <a:spcPct val="0"/>
              </a:spcBef>
              <a:spcAft>
                <a:spcPts val="0"/>
              </a:spcAft>
              <a:defRPr/>
            </a:pPr>
            <a:r>
              <a:rPr lang="en-GB" altLang="en-US" b="0" dirty="0" smtClean="0">
                <a:ea typeface="MS PGothic" pitchFamily="34" charset="-128"/>
                <a:cs typeface="Arial" pitchFamily="34" charset="0"/>
              </a:rPr>
              <a:t>5 risk rated strategy funds (Moderate to Aggressive)  for you to choose from.</a:t>
            </a:r>
          </a:p>
          <a:p>
            <a:pPr eaLnBrk="1" fontAlgn="auto" hangingPunct="1">
              <a:spcBef>
                <a:spcPct val="0"/>
              </a:spcBef>
              <a:spcAft>
                <a:spcPts val="0"/>
              </a:spcAft>
              <a:defRPr/>
            </a:pPr>
            <a:endParaRPr lang="en-GB" altLang="en-US" b="0" dirty="0" smtClean="0">
              <a:ea typeface="MS PGothic" pitchFamily="34" charset="-128"/>
              <a:cs typeface="Arial" pitchFamily="34" charset="0"/>
            </a:endParaRPr>
          </a:p>
          <a:p>
            <a:pPr eaLnBrk="1" fontAlgn="auto" hangingPunct="1">
              <a:spcBef>
                <a:spcPct val="0"/>
              </a:spcBef>
              <a:spcAft>
                <a:spcPts val="0"/>
              </a:spcAft>
              <a:defRPr/>
            </a:pPr>
            <a:r>
              <a:rPr lang="en-GB" altLang="en-US" b="0" dirty="0" smtClean="0">
                <a:ea typeface="MS PGothic" pitchFamily="34" charset="-128"/>
                <a:cs typeface="Arial" pitchFamily="34" charset="0"/>
              </a:rPr>
              <a:t>Each one is a multi asset fund investing in a wide range of different asset classes – allocation reviewed on an ongoing basis by the managers and amended (eg if Europe bad place to invest – invest less in Europe!) </a:t>
            </a:r>
          </a:p>
          <a:p>
            <a:pPr eaLnBrk="1" fontAlgn="auto" hangingPunct="1">
              <a:spcBef>
                <a:spcPct val="0"/>
              </a:spcBef>
              <a:spcAft>
                <a:spcPts val="0"/>
              </a:spcAft>
              <a:defRPr/>
            </a:pPr>
            <a:endParaRPr lang="en-GB" altLang="en-US" b="0" dirty="0" smtClean="0">
              <a:ea typeface="MS PGothic" pitchFamily="34" charset="-128"/>
              <a:cs typeface="Arial" pitchFamily="34" charset="0"/>
            </a:endParaRPr>
          </a:p>
          <a:p>
            <a:pPr eaLnBrk="1" fontAlgn="auto" hangingPunct="1">
              <a:spcBef>
                <a:spcPct val="0"/>
              </a:spcBef>
              <a:spcAft>
                <a:spcPts val="0"/>
              </a:spcAft>
              <a:defRPr/>
            </a:pPr>
            <a:r>
              <a:rPr lang="en-GB" altLang="en-US" b="0" dirty="0" smtClean="0">
                <a:ea typeface="MS PGothic" pitchFamily="34" charset="-128"/>
                <a:cs typeface="Arial" pitchFamily="34" charset="0"/>
              </a:rPr>
              <a:t>Those of you with PPs may think 8 is a short list of funds.  To give you a feel for what is going on underneath, the Core fund for example has c60-70 different fund managers responsible for running parts of the fund (Shares, Bonds, UK, US, Europe etc).  If we feel we need to replace any of them of them for any reason we do so immediately.</a:t>
            </a:r>
          </a:p>
          <a:p>
            <a:pPr eaLnBrk="1" fontAlgn="auto" hangingPunct="1">
              <a:spcBef>
                <a:spcPct val="0"/>
              </a:spcBef>
              <a:spcAft>
                <a:spcPts val="0"/>
              </a:spcAft>
              <a:defRPr/>
            </a:pPr>
            <a:endParaRPr lang="en-GB" altLang="en-US" b="0" dirty="0" smtClean="0">
              <a:ea typeface="MS PGothic" pitchFamily="34" charset="-128"/>
              <a:cs typeface="Arial" pitchFamily="34" charset="0"/>
            </a:endParaRPr>
          </a:p>
          <a:p>
            <a:pPr eaLnBrk="1" fontAlgn="auto" hangingPunct="1">
              <a:spcBef>
                <a:spcPct val="0"/>
              </a:spcBef>
              <a:spcAft>
                <a:spcPts val="0"/>
              </a:spcAft>
              <a:defRPr/>
            </a:pPr>
            <a:r>
              <a:rPr lang="en-GB" altLang="en-US" b="0" dirty="0" smtClean="0">
                <a:ea typeface="MS PGothic" pitchFamily="34" charset="-128"/>
                <a:cs typeface="Arial" pitchFamily="34" charset="0"/>
              </a:rPr>
              <a:t>Range selected  with employer to provide the right degree of choice but if you need more then we will review.</a:t>
            </a:r>
          </a:p>
        </p:txBody>
      </p:sp>
    </p:spTree>
    <p:extLst>
      <p:ext uri="{BB962C8B-B14F-4D97-AF65-F5344CB8AC3E}">
        <p14:creationId xmlns:p14="http://schemas.microsoft.com/office/powerpoint/2010/main" val="211493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Message to confirm items available to existing members of the master trust</a:t>
            </a:r>
          </a:p>
          <a:p>
            <a:endParaRPr lang="en-GB" dirty="0">
              <a:solidFill>
                <a:srgbClr val="FF0000"/>
              </a:solidFill>
            </a:endParaRPr>
          </a:p>
        </p:txBody>
      </p:sp>
    </p:spTree>
    <p:extLst>
      <p:ext uri="{BB962C8B-B14F-4D97-AF65-F5344CB8AC3E}">
        <p14:creationId xmlns:p14="http://schemas.microsoft.com/office/powerpoint/2010/main" val="2741082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82207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66775" y="739775"/>
            <a:ext cx="4935538" cy="3703638"/>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FF0000"/>
                </a:solidFill>
                <a:latin typeface="Arial" charset="0"/>
                <a:ea typeface="ＭＳ Ｐゴシック" pitchFamily="34" charset="-128"/>
              </a:rPr>
              <a:t>Overview of what is available at retirement</a:t>
            </a:r>
            <a:endParaRPr lang="en-US" altLang="en-US" dirty="0">
              <a:solidFill>
                <a:srgbClr val="FF0000"/>
              </a:solidFill>
              <a:latin typeface="Arial" charset="0"/>
              <a:ea typeface="ＭＳ Ｐゴシック" pitchFamily="34" charset="-128"/>
            </a:endParaRPr>
          </a:p>
        </p:txBody>
      </p:sp>
    </p:spTree>
    <p:extLst>
      <p:ext uri="{BB962C8B-B14F-4D97-AF65-F5344CB8AC3E}">
        <p14:creationId xmlns:p14="http://schemas.microsoft.com/office/powerpoint/2010/main" val="3416409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GB" altLang="en-US" b="0" dirty="0">
                <a:solidFill>
                  <a:srgbClr val="000000"/>
                </a:solidFill>
              </a:rPr>
              <a:t>We will write to explain your options as you approach retirement</a:t>
            </a:r>
          </a:p>
          <a:p>
            <a:pPr fontAlgn="auto"/>
            <a:r>
              <a:rPr lang="en-GB" altLang="en-US" b="0" dirty="0">
                <a:solidFill>
                  <a:srgbClr val="000000"/>
                </a:solidFill>
              </a:rPr>
              <a:t>Information and guidance on the website</a:t>
            </a:r>
          </a:p>
          <a:p>
            <a:pPr fontAlgn="auto"/>
            <a:r>
              <a:rPr lang="en-GB" altLang="en-US" b="0" dirty="0">
                <a:solidFill>
                  <a:srgbClr val="000000"/>
                </a:solidFill>
              </a:rPr>
              <a:t>Consider financial advice before taking your benefits</a:t>
            </a:r>
          </a:p>
          <a:p>
            <a:pPr fontAlgn="auto"/>
            <a:r>
              <a:rPr lang="en-GB" altLang="en-US" sz="800" b="0" dirty="0">
                <a:solidFill>
                  <a:srgbClr val="000000"/>
                </a:solidFill>
              </a:rPr>
              <a:t>*The remainder will subject to Income Tax</a:t>
            </a:r>
          </a:p>
          <a:p>
            <a:endParaRPr lang="en-GB" dirty="0"/>
          </a:p>
        </p:txBody>
      </p:sp>
    </p:spTree>
    <p:extLst>
      <p:ext uri="{BB962C8B-B14F-4D97-AF65-F5344CB8AC3E}">
        <p14:creationId xmlns:p14="http://schemas.microsoft.com/office/powerpoint/2010/main" val="2374191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0881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Message to highlight the importance of taking control of personal information and why this is important to the members of the Master Trust</a:t>
            </a:r>
            <a:endParaRPr lang="en-GB" dirty="0">
              <a:solidFill>
                <a:srgbClr val="FF0000"/>
              </a:solidFill>
            </a:endParaRPr>
          </a:p>
        </p:txBody>
      </p:sp>
    </p:spTree>
    <p:extLst>
      <p:ext uri="{BB962C8B-B14F-4D97-AF65-F5344CB8AC3E}">
        <p14:creationId xmlns:p14="http://schemas.microsoft.com/office/powerpoint/2010/main" val="332516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smtClean="0"/>
          </a:p>
        </p:txBody>
      </p:sp>
    </p:spTree>
    <p:extLst>
      <p:ext uri="{BB962C8B-B14F-4D97-AF65-F5344CB8AC3E}">
        <p14:creationId xmlns:p14="http://schemas.microsoft.com/office/powerpoint/2010/main" val="3257392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Highlighting that the member survey will be used to capture feedback to continuously improve what's available to members – The Trustees take the feedback seriously and have a duty to ensure the best interests for the members</a:t>
            </a:r>
            <a:endParaRPr lang="en-GB" dirty="0">
              <a:solidFill>
                <a:srgbClr val="FF0000"/>
              </a:solidFill>
            </a:endParaRPr>
          </a:p>
        </p:txBody>
      </p:sp>
    </p:spTree>
    <p:extLst>
      <p:ext uri="{BB962C8B-B14F-4D97-AF65-F5344CB8AC3E}">
        <p14:creationId xmlns:p14="http://schemas.microsoft.com/office/powerpoint/2010/main" val="26173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68363" y="739775"/>
            <a:ext cx="4933950" cy="3702050"/>
          </a:xfrm>
          <a:ln/>
        </p:spPr>
      </p:sp>
      <p:sp>
        <p:nvSpPr>
          <p:cNvPr id="68611" name="Rectangle 3"/>
          <p:cNvSpPr>
            <a:spLocks noGrp="1" noChangeArrowheads="1"/>
          </p:cNvSpPr>
          <p:nvPr>
            <p:ph type="body" idx="1"/>
          </p:nvPr>
        </p:nvSpPr>
        <p:spPr>
          <a:xfrm>
            <a:off x="890875" y="4690069"/>
            <a:ext cx="4887342" cy="4442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4" tIns="45353" rIns="90704" bIns="45353"/>
          <a:lstStyle/>
          <a:p>
            <a:r>
              <a:rPr lang="en-US" altLang="en-US" dirty="0" smtClean="0">
                <a:latin typeface="Arial" charset="0"/>
                <a:ea typeface="ＭＳ Ｐゴシック" pitchFamily="34" charset="-128"/>
              </a:rPr>
              <a:t>Questions from the group</a:t>
            </a:r>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3374432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84562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7525" y="500063"/>
            <a:ext cx="5505450" cy="413067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34378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04875" y="739775"/>
            <a:ext cx="4933950" cy="3702050"/>
          </a:xfrm>
          <a:ln/>
        </p:spPr>
      </p:sp>
      <p:sp>
        <p:nvSpPr>
          <p:cNvPr id="68611" name="Rectangle 3"/>
          <p:cNvSpPr>
            <a:spLocks noGrp="1" noChangeArrowheads="1"/>
          </p:cNvSpPr>
          <p:nvPr>
            <p:ph type="body" idx="1"/>
          </p:nvPr>
        </p:nvSpPr>
        <p:spPr>
          <a:xfrm>
            <a:off x="900629" y="4690068"/>
            <a:ext cx="4940857" cy="4442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1" tIns="45561" rIns="91121" bIns="45561"/>
          <a:lstStyle/>
          <a:p>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310390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7FE002-8BB7-44A8-820C-D0D3BA12C67E}" type="slidenum">
              <a:rPr lang="en-GB" altLang="en-US" smtClean="0">
                <a:solidFill>
                  <a:srgbClr val="000000"/>
                </a:solidFill>
              </a:rPr>
              <a:pPr>
                <a:spcBef>
                  <a:spcPct val="0"/>
                </a:spcBef>
              </a:pPr>
              <a:t>34</a:t>
            </a:fld>
            <a:endParaRPr lang="en-GB" altLang="en-US"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en-US" b="1" dirty="0" smtClean="0">
                <a:latin typeface="Arial" panose="020B0604020202020204" pitchFamily="34" charset="0"/>
              </a:rPr>
              <a:t>DB</a:t>
            </a:r>
          </a:p>
          <a:p>
            <a:pPr eaLnBrk="1" hangingPunct="1"/>
            <a:r>
              <a:rPr lang="en-US" altLang="en-US" b="1" dirty="0" smtClean="0">
                <a:latin typeface="Arial" panose="020B0604020202020204" pitchFamily="34" charset="0"/>
              </a:rPr>
              <a:t>Intro to todays session – we have Myself</a:t>
            </a:r>
            <a:r>
              <a:rPr lang="en-US" altLang="en-US" b="1" baseline="0" dirty="0" smtClean="0">
                <a:latin typeface="Arial" panose="020B0604020202020204" pitchFamily="34" charset="0"/>
              </a:rPr>
              <a:t> and Sam who are advisors within the Reward team, </a:t>
            </a:r>
          </a:p>
          <a:p>
            <a:pPr eaLnBrk="1" hangingPunct="1"/>
            <a:endParaRPr lang="en-US" altLang="en-US" b="1" baseline="0" dirty="0" smtClean="0">
              <a:latin typeface="Arial" panose="020B0604020202020204" pitchFamily="34" charset="0"/>
            </a:endParaRPr>
          </a:p>
          <a:p>
            <a:pPr eaLnBrk="1" hangingPunct="1"/>
            <a:r>
              <a:rPr lang="en-US" altLang="en-US" b="1" baseline="0" dirty="0" smtClean="0">
                <a:latin typeface="Arial" panose="020B0604020202020204" pitchFamily="34" charset="0"/>
              </a:rPr>
              <a:t>And we are here today to </a:t>
            </a:r>
            <a:r>
              <a:rPr lang="en-GB" dirty="0" smtClean="0"/>
              <a:t>provide you with an overview of employee benefits and how to make the most of the benefits the University offers </a:t>
            </a: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3684763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a:t>
            </a:r>
            <a:r>
              <a:rPr lang="en-GB" baseline="0" dirty="0" smtClean="0"/>
              <a:t> we aim to cover during this session includes a few themes.</a:t>
            </a:r>
          </a:p>
          <a:p>
            <a:endParaRPr lang="en-GB" baseline="0" dirty="0" smtClean="0"/>
          </a:p>
          <a:p>
            <a:r>
              <a:rPr lang="en-GB" baseline="0" dirty="0" smtClean="0"/>
              <a:t>So the main aim is to give you an overview of the benefits on offer to staff at the University (some of the more obvious ones, and few that you may not be aware of</a:t>
            </a:r>
          </a:p>
          <a:p>
            <a:r>
              <a:rPr lang="en-GB" baseline="0" dirty="0" smtClean="0"/>
              <a:t>Where you can go to get information </a:t>
            </a:r>
          </a:p>
          <a:p>
            <a:r>
              <a:rPr lang="en-GB" baseline="0" dirty="0" smtClean="0"/>
              <a:t>We will also give you a brief intro into a new benefit that is soon to be piloted, Financial Wellbeing</a:t>
            </a:r>
          </a:p>
          <a:p>
            <a:endParaRPr lang="en-GB" baseline="0" dirty="0" smtClean="0"/>
          </a:p>
          <a:p>
            <a:r>
              <a:rPr lang="en-GB" baseline="0" dirty="0" smtClean="0"/>
              <a:t>And at the end a chance to ask any questions that you may have. For time purposes though can you hold any questions until the end,</a:t>
            </a:r>
            <a:endParaRPr lang="en-GB" dirty="0"/>
          </a:p>
        </p:txBody>
      </p:sp>
      <p:sp>
        <p:nvSpPr>
          <p:cNvPr id="4" name="Slide Number Placeholder 3"/>
          <p:cNvSpPr>
            <a:spLocks noGrp="1"/>
          </p:cNvSpPr>
          <p:nvPr>
            <p:ph type="sldNum" sz="quarter" idx="10"/>
          </p:nvPr>
        </p:nvSpPr>
        <p:spPr/>
        <p:txBody>
          <a:bodyPr/>
          <a:lstStyle/>
          <a:p>
            <a:fld id="{8F0CA52F-B587-471E-9E8D-85B1AAC4F092}" type="slidenum">
              <a:rPr lang="en-GB" altLang="en-US" smtClean="0">
                <a:solidFill>
                  <a:srgbClr val="000000"/>
                </a:solidFill>
              </a:rPr>
              <a:pPr/>
              <a:t>35</a:t>
            </a:fld>
            <a:endParaRPr lang="en-GB" altLang="en-US">
              <a:solidFill>
                <a:srgbClr val="000000"/>
              </a:solidFill>
            </a:endParaRPr>
          </a:p>
        </p:txBody>
      </p:sp>
    </p:spTree>
    <p:extLst>
      <p:ext uri="{BB962C8B-B14F-4D97-AF65-F5344CB8AC3E}">
        <p14:creationId xmlns:p14="http://schemas.microsoft.com/office/powerpoint/2010/main" val="1541550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solidFill>
                  <a:srgbClr val="000000"/>
                </a:solidFill>
              </a:rPr>
              <a:pPr>
                <a:spcBef>
                  <a:spcPct val="0"/>
                </a:spcBef>
              </a:pPr>
              <a:t>36</a:t>
            </a:fld>
            <a:endParaRPr lang="en-GB" altLang="en-US"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smtClean="0">
                <a:latin typeface="Arial" panose="020B0604020202020204" pitchFamily="34" charset="0"/>
              </a:rPr>
              <a:t>So at the University benefits</a:t>
            </a:r>
            <a:r>
              <a:rPr lang="en-GB" altLang="en-US" baseline="0" dirty="0" smtClean="0">
                <a:latin typeface="Arial" panose="020B0604020202020204" pitchFamily="34" charset="0"/>
              </a:rPr>
              <a:t> come in all shapes and sizes, and can be group under the following headings. </a:t>
            </a:r>
            <a:endParaRPr lang="en-GB" altLang="en-US" dirty="0" smtClean="0">
              <a:latin typeface="Arial" panose="020B0604020202020204" pitchFamily="34" charset="0"/>
            </a:endParaRPr>
          </a:p>
          <a:p>
            <a:pPr eaLnBrk="1" hangingPunct="1"/>
            <a:endParaRPr lang="en-GB" altLang="en-US" dirty="0" smtClean="0">
              <a:latin typeface="Arial" panose="020B0604020202020204" pitchFamily="34" charset="0"/>
            </a:endParaRPr>
          </a:p>
          <a:p>
            <a:pPr eaLnBrk="1" hangingPunct="1"/>
            <a:r>
              <a:rPr lang="en-GB" altLang="en-US" baseline="0" dirty="0" smtClean="0">
                <a:latin typeface="Arial" panose="020B0604020202020204" pitchFamily="34" charset="0"/>
              </a:rPr>
              <a:t>D&amp;F – shopping and money off – always a good place to start</a:t>
            </a:r>
          </a:p>
          <a:p>
            <a:pPr eaLnBrk="1" hangingPunct="1"/>
            <a:r>
              <a:rPr lang="en-GB" altLang="en-US" baseline="0" dirty="0" smtClean="0">
                <a:latin typeface="Arial" panose="020B0604020202020204" pitchFamily="34" charset="0"/>
              </a:rPr>
              <a:t>Travel – and the ways that we can help support staff in however they chose to travel (and not just travel to and from work).</a:t>
            </a:r>
          </a:p>
          <a:p>
            <a:pPr eaLnBrk="1" hangingPunct="1"/>
            <a:r>
              <a:rPr lang="en-GB" altLang="en-US" baseline="0" dirty="0" smtClean="0">
                <a:latin typeface="Arial" panose="020B0604020202020204" pitchFamily="34" charset="0"/>
              </a:rPr>
              <a:t>Relocation and housing – very big issue around here. </a:t>
            </a:r>
          </a:p>
          <a:p>
            <a:pPr eaLnBrk="1" hangingPunct="1"/>
            <a:r>
              <a:rPr lang="en-GB" altLang="en-US" baseline="0" dirty="0" smtClean="0">
                <a:latin typeface="Arial" panose="020B0604020202020204" pitchFamily="34" charset="0"/>
              </a:rPr>
              <a:t>wellbeing- and the range of services on offer to staff.</a:t>
            </a:r>
          </a:p>
          <a:p>
            <a:pPr eaLnBrk="1" hangingPunct="1"/>
            <a:r>
              <a:rPr lang="en-GB" altLang="en-US" baseline="0" dirty="0" smtClean="0">
                <a:latin typeface="Arial" panose="020B0604020202020204" pitchFamily="34" charset="0"/>
              </a:rPr>
              <a:t>Family friendly –</a:t>
            </a:r>
          </a:p>
          <a:p>
            <a:pPr eaLnBrk="1" hangingPunct="1"/>
            <a:r>
              <a:rPr lang="en-GB" altLang="en-US" baseline="0" dirty="0" smtClean="0">
                <a:latin typeface="Arial" panose="020B0604020202020204" pitchFamily="34" charset="0"/>
              </a:rPr>
              <a:t>I will now pass over to Bev to take you through some on the benefits</a:t>
            </a:r>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072942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0" indent="0" eaLnBrk="1" hangingPunct="1">
              <a:buFontTx/>
              <a:buNone/>
            </a:pPr>
            <a:r>
              <a:rPr lang="en-GB" altLang="en-US" sz="1600" b="1" kern="0" dirty="0" err="1" smtClean="0"/>
              <a:t>CAMbens</a:t>
            </a:r>
            <a:r>
              <a:rPr lang="en-GB" altLang="en-US" sz="1600" b="1" kern="0" dirty="0" smtClean="0"/>
              <a:t> Discounts</a:t>
            </a:r>
          </a:p>
          <a:p>
            <a:pPr eaLnBrk="1" hangingPunct="1"/>
            <a:r>
              <a:rPr lang="en-GB" altLang="en-US" kern="0" dirty="0" smtClean="0"/>
              <a:t>The University’s most popular benefit</a:t>
            </a:r>
          </a:p>
          <a:p>
            <a:pPr eaLnBrk="1" hangingPunct="1"/>
            <a:r>
              <a:rPr lang="en-GB" altLang="en-US" kern="0" dirty="0" smtClean="0"/>
              <a:t>Enables staff to save</a:t>
            </a:r>
            <a:r>
              <a:rPr lang="en-GB" altLang="en-US" kern="0" baseline="0" dirty="0" smtClean="0"/>
              <a:t> money </a:t>
            </a:r>
            <a:r>
              <a:rPr lang="en-GB" altLang="en-US" kern="0" dirty="0" smtClean="0"/>
              <a:t>on shopping, both online and Instore</a:t>
            </a:r>
          </a:p>
          <a:p>
            <a:pPr eaLnBrk="1" hangingPunct="1"/>
            <a:r>
              <a:rPr lang="en-GB" altLang="en-US" kern="0" dirty="0" smtClean="0"/>
              <a:t>Discounts via instant voucher, discount codes and cashback</a:t>
            </a:r>
          </a:p>
          <a:p>
            <a:r>
              <a:rPr lang="en-GB" dirty="0" smtClean="0"/>
              <a:t>Save money on grocery shops, restaurants and fashion or earn cashback on holidays and household bills.</a:t>
            </a:r>
            <a:endParaRPr lang="en-GB" altLang="en-US" kern="0" dirty="0" smtClean="0"/>
          </a:p>
          <a:p>
            <a:endParaRPr lang="en-GB" altLang="en-US" dirty="0" smtClean="0">
              <a:latin typeface="Arial" panose="020B0604020202020204" pitchFamily="34" charset="0"/>
            </a:endParaRPr>
          </a:p>
          <a:p>
            <a:r>
              <a:rPr lang="en-GB" altLang="en-US" dirty="0" smtClean="0">
                <a:latin typeface="Arial" panose="020B0604020202020204" pitchFamily="34" charset="0"/>
              </a:rPr>
              <a:t>Register on the website, you will be asked to provide basic information including payroll number, email address, date of birth. </a:t>
            </a:r>
          </a:p>
          <a:p>
            <a:r>
              <a:rPr lang="en-GB" altLang="en-US" dirty="0" smtClean="0">
                <a:latin typeface="Arial" panose="020B0604020202020204" pitchFamily="34" charset="0"/>
              </a:rPr>
              <a:t>Once you have registered remember to do your online shopping through the </a:t>
            </a:r>
            <a:r>
              <a:rPr lang="en-GB" altLang="en-US" dirty="0" err="1" smtClean="0">
                <a:latin typeface="Arial" panose="020B0604020202020204" pitchFamily="34" charset="0"/>
              </a:rPr>
              <a:t>CAMbens</a:t>
            </a:r>
            <a:r>
              <a:rPr lang="en-GB" altLang="en-US" dirty="0" smtClean="0">
                <a:latin typeface="Arial" panose="020B0604020202020204" pitchFamily="34" charset="0"/>
              </a:rPr>
              <a:t> discounts website. </a:t>
            </a:r>
          </a:p>
          <a:p>
            <a:endParaRPr lang="en-GB" altLang="en-US" dirty="0" smtClean="0">
              <a:latin typeface="Arial" panose="020B0604020202020204" pitchFamily="34" charset="0"/>
            </a:endParaRPr>
          </a:p>
          <a:p>
            <a:r>
              <a:rPr lang="en-GB" altLang="en-US" dirty="0" smtClean="0">
                <a:latin typeface="Arial" panose="020B0604020202020204" pitchFamily="34" charset="0"/>
              </a:rPr>
              <a:t>NOTE: AT THE MOMENT, M&amp;S IS 8.5% OFF BUT ONLY FOR TWO MORE DAYS</a:t>
            </a:r>
          </a:p>
          <a:p>
            <a:endParaRPr lang="en-GB" altLang="en-US" dirty="0" smtClean="0">
              <a:latin typeface="Arial" panose="020B0604020202020204" pitchFamily="34" charset="0"/>
            </a:endParaRPr>
          </a:p>
          <a:p>
            <a:endParaRPr lang="en-GB" altLang="en-US" dirty="0" smtClean="0">
              <a:latin typeface="Arial" panose="020B0604020202020204" pitchFamily="34" charset="0"/>
            </a:endParaRPr>
          </a:p>
        </p:txBody>
      </p:sp>
      <p:sp>
        <p:nvSpPr>
          <p:cNvPr id="28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7EF69F5-49A5-49EB-95C4-503F81E87B52}" type="slidenum">
              <a:rPr lang="en-GB" altLang="en-US">
                <a:solidFill>
                  <a:srgbClr val="000000"/>
                </a:solidFill>
              </a:rPr>
              <a:pPr eaLnBrk="1" hangingPunct="1">
                <a:spcBef>
                  <a:spcPct val="0"/>
                </a:spcBef>
              </a:pPr>
              <a:t>37</a:t>
            </a:fld>
            <a:endParaRPr lang="en-GB" altLang="en-US">
              <a:solidFill>
                <a:srgbClr val="000000"/>
              </a:solidFill>
            </a:endParaRPr>
          </a:p>
        </p:txBody>
      </p:sp>
    </p:spTree>
    <p:extLst>
      <p:ext uri="{BB962C8B-B14F-4D97-AF65-F5344CB8AC3E}">
        <p14:creationId xmlns:p14="http://schemas.microsoft.com/office/powerpoint/2010/main" val="1624358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solidFill>
                  <a:srgbClr val="000000"/>
                </a:solidFill>
              </a:rPr>
              <a:pPr>
                <a:spcBef>
                  <a:spcPct val="0"/>
                </a:spcBef>
              </a:pPr>
              <a:t>38</a:t>
            </a:fld>
            <a:endParaRPr lang="en-GB" altLang="en-US"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GB" b="1" dirty="0" smtClean="0">
                <a:effectLst/>
              </a:rPr>
              <a:t>TOTUM card - NUS discount</a:t>
            </a:r>
          </a:p>
          <a:p>
            <a:r>
              <a:rPr lang="en-GB" dirty="0" smtClean="0">
                <a:effectLst/>
              </a:rPr>
              <a:t>As a staff member of the University of Cambridge, you are entitled to purchase a TOTUM card (previously NUS) for £12, for use at thousands of high street, online stores, eateries, subscriptions and various other channels.</a:t>
            </a:r>
          </a:p>
          <a:p>
            <a:endParaRPr lang="en-GB" b="1" dirty="0" smtClean="0">
              <a:effectLst/>
            </a:endParaRPr>
          </a:p>
          <a:p>
            <a:r>
              <a:rPr lang="en-GB" b="1" dirty="0" smtClean="0">
                <a:effectLst/>
              </a:rPr>
              <a:t>Payroll Giving</a:t>
            </a:r>
          </a:p>
          <a:p>
            <a:r>
              <a:rPr lang="en-GB" dirty="0" smtClean="0">
                <a:effectLst/>
                <a:hlinkClick r:id="rId3"/>
              </a:rPr>
              <a:t>Payroll Giving</a:t>
            </a:r>
            <a:r>
              <a:rPr lang="en-GB" dirty="0" smtClean="0">
                <a:effectLst/>
              </a:rPr>
              <a:t> is a simple, tax-efficient way for employees to make monthly donations to any UK registered charity directly from their gross pay.</a:t>
            </a:r>
          </a:p>
          <a:p>
            <a:endParaRPr lang="en-GB"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smtClean="0"/>
              <a:t>Local Discounts</a:t>
            </a:r>
          </a:p>
          <a:p>
            <a:r>
              <a:rPr lang="en-GB" altLang="en-US" dirty="0" smtClean="0">
                <a:latin typeface="Arial" panose="020B0604020202020204" pitchFamily="34" charset="0"/>
              </a:rPr>
              <a:t>University supports local retailers and has worked together with many of them to provide employees with special deals and discounts. These include: gyms, punting, local restaurants,</a:t>
            </a:r>
            <a:r>
              <a:rPr lang="en-GB" altLang="en-US" baseline="0" dirty="0" smtClean="0">
                <a:latin typeface="Arial" panose="020B0604020202020204" pitchFamily="34" charset="0"/>
              </a:rPr>
              <a:t> clothing and </a:t>
            </a:r>
            <a:r>
              <a:rPr lang="en-GB" altLang="en-US" dirty="0" smtClean="0">
                <a:latin typeface="Arial" panose="020B0604020202020204" pitchFamily="34" charset="0"/>
              </a:rPr>
              <a:t>are available by showing your University card in-store.</a:t>
            </a:r>
          </a:p>
          <a:p>
            <a:endParaRPr lang="en-GB" altLang="en-US" dirty="0" smtClean="0">
              <a:latin typeface="Arial" panose="020B0604020202020204" pitchFamily="34" charset="0"/>
            </a:endParaRPr>
          </a:p>
          <a:p>
            <a:r>
              <a:rPr lang="en-GB" altLang="en-US" dirty="0" smtClean="0">
                <a:latin typeface="Arial" panose="020B0604020202020204" pitchFamily="34" charset="0"/>
              </a:rPr>
              <a:t>The shopping discounts</a:t>
            </a:r>
            <a:r>
              <a:rPr lang="en-GB" altLang="en-US" baseline="0" dirty="0" smtClean="0">
                <a:latin typeface="Arial" panose="020B0604020202020204" pitchFamily="34" charset="0"/>
              </a:rPr>
              <a:t> </a:t>
            </a:r>
            <a:r>
              <a:rPr lang="en-GB" altLang="en-US" dirty="0" smtClean="0">
                <a:latin typeface="Arial" panose="020B0604020202020204" pitchFamily="34" charset="0"/>
              </a:rPr>
              <a:t>section on the </a:t>
            </a:r>
            <a:r>
              <a:rPr lang="en-GB" altLang="en-US" dirty="0" err="1" smtClean="0">
                <a:latin typeface="Arial" panose="020B0604020202020204" pitchFamily="34" charset="0"/>
              </a:rPr>
              <a:t>CAMbens</a:t>
            </a:r>
            <a:r>
              <a:rPr lang="en-GB" altLang="en-US" dirty="0" smtClean="0">
                <a:latin typeface="Arial" panose="020B0604020202020204" pitchFamily="34" charset="0"/>
              </a:rPr>
              <a:t> website includes all of the details and we keep adding to them, so its worth checking back regularly. </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97734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smtClean="0"/>
          </a:p>
        </p:txBody>
      </p:sp>
    </p:spTree>
    <p:extLst>
      <p:ext uri="{BB962C8B-B14F-4D97-AF65-F5344CB8AC3E}">
        <p14:creationId xmlns:p14="http://schemas.microsoft.com/office/powerpoint/2010/main" val="1528644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solidFill>
                  <a:srgbClr val="000000"/>
                </a:solidFill>
              </a:rPr>
              <a:pPr>
                <a:spcBef>
                  <a:spcPct val="0"/>
                </a:spcBef>
              </a:pPr>
              <a:t>39</a:t>
            </a:fld>
            <a:endParaRPr lang="en-GB" altLang="en-US"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000" b="1" dirty="0" smtClean="0">
                <a:latin typeface="Arial" panose="020B0604020202020204" pitchFamily="34" charset="0"/>
              </a:rPr>
              <a:t>DB</a:t>
            </a:r>
          </a:p>
          <a:p>
            <a:endParaRPr lang="en-GB" sz="1000" b="1" dirty="0" smtClean="0">
              <a:effectLst/>
            </a:endParaRPr>
          </a:p>
          <a:p>
            <a:r>
              <a:rPr lang="en-GB" sz="1000" b="1" dirty="0" smtClean="0">
                <a:effectLst/>
              </a:rPr>
              <a:t>Accommodation Service</a:t>
            </a:r>
          </a:p>
          <a:p>
            <a:r>
              <a:rPr lang="en-GB" sz="1000" dirty="0" smtClean="0">
                <a:effectLst/>
              </a:rPr>
              <a:t>Help all members of Cambridge University to find suitable accommodation. </a:t>
            </a:r>
          </a:p>
          <a:p>
            <a:r>
              <a:rPr lang="en-GB" sz="1000" b="1" dirty="0" smtClean="0">
                <a:effectLst/>
              </a:rPr>
              <a:t>Relocation expenses</a:t>
            </a:r>
          </a:p>
          <a:p>
            <a:r>
              <a:rPr lang="en-GB" sz="1000" dirty="0" smtClean="0">
                <a:effectLst/>
              </a:rPr>
              <a:t>If you are new to the University and relocating to Cambridge on a centrally funded appointment of two years or more.</a:t>
            </a:r>
          </a:p>
          <a:p>
            <a:r>
              <a:rPr lang="en-GB" sz="1000" b="1" dirty="0" smtClean="0">
                <a:effectLst/>
              </a:rPr>
              <a:t>Eddington Community</a:t>
            </a:r>
          </a:p>
          <a:p>
            <a:r>
              <a:rPr lang="en-GB" sz="1000" dirty="0" smtClean="0">
                <a:effectLst/>
              </a:rPr>
              <a:t>at the North West Cambridge Development.  Home available to rent and later to buy, enquire through the accommodation service. </a:t>
            </a:r>
            <a:br>
              <a:rPr lang="en-GB" sz="1000" dirty="0" smtClean="0">
                <a:effectLst/>
              </a:rPr>
            </a:br>
            <a:r>
              <a:rPr lang="en-GB" sz="1000" b="1" dirty="0" smtClean="0">
                <a:effectLst/>
              </a:rPr>
              <a:t>Newcomers and Visiting Scholars</a:t>
            </a:r>
          </a:p>
          <a:p>
            <a:r>
              <a:rPr lang="en-GB" sz="1000" dirty="0" smtClean="0">
                <a:effectLst/>
              </a:rPr>
              <a:t>Volunteers run group who aim to help newly arrived wives, husbands, partners and families of Visiting Scholars and Senior Members of the University to settle down in Cambridge and give them an opportunity to meet local people.</a:t>
            </a:r>
          </a:p>
          <a:p>
            <a:r>
              <a:rPr lang="en-GB" sz="1000" b="1" dirty="0" smtClean="0">
                <a:effectLst/>
              </a:rPr>
              <a:t>Rental deposit loan</a:t>
            </a:r>
          </a:p>
          <a:p>
            <a:r>
              <a:rPr lang="en-GB" sz="1000" b="0" baseline="0" dirty="0" smtClean="0">
                <a:effectLst/>
              </a:rPr>
              <a:t>Great attraction and retention tool to help staff in the difficult Cambridge rental market.</a:t>
            </a:r>
            <a:endParaRPr lang="en-GB" sz="1000" b="0" dirty="0" smtClean="0">
              <a:effectLst/>
            </a:endParaRPr>
          </a:p>
        </p:txBody>
      </p:sp>
    </p:spTree>
    <p:extLst>
      <p:ext uri="{BB962C8B-B14F-4D97-AF65-F5344CB8AC3E}">
        <p14:creationId xmlns:p14="http://schemas.microsoft.com/office/powerpoint/2010/main" val="3533841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solidFill>
                  <a:srgbClr val="000000"/>
                </a:solidFill>
              </a:rPr>
              <a:pPr>
                <a:spcBef>
                  <a:spcPct val="0"/>
                </a:spcBef>
              </a:pPr>
              <a:t>40</a:t>
            </a:fld>
            <a:endParaRPr lang="en-GB" altLang="en-US"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0" dirty="0" smtClean="0">
                <a:latin typeface="Arial" panose="020B0604020202020204" pitchFamily="34" charset="0"/>
              </a:rPr>
              <a:t>So that’s your</a:t>
            </a:r>
            <a:r>
              <a:rPr lang="en-US" altLang="en-US" b="0" baseline="0" dirty="0" smtClean="0">
                <a:latin typeface="Arial" panose="020B0604020202020204" pitchFamily="34" charset="0"/>
              </a:rPr>
              <a:t> shopping, travel, housing and moving covered. All that’s left is the benefits that come under the family friendly umbrella. </a:t>
            </a:r>
          </a:p>
          <a:p>
            <a:pPr eaLnBrk="1" hangingPunct="1"/>
            <a:endParaRPr lang="en-US" altLang="en-US" b="0" baseline="0" dirty="0" smtClean="0">
              <a:latin typeface="Arial" panose="020B0604020202020204" pitchFamily="34" charset="0"/>
            </a:endParaRPr>
          </a:p>
          <a:p>
            <a:pPr eaLnBrk="1" hangingPunct="1"/>
            <a:r>
              <a:rPr lang="en-US" altLang="en-US" b="0" baseline="0" dirty="0" smtClean="0">
                <a:latin typeface="Arial" panose="020B0604020202020204" pitchFamily="34" charset="0"/>
              </a:rPr>
              <a:t>First of these is </a:t>
            </a:r>
            <a:r>
              <a:rPr lang="en-GB" dirty="0" smtClean="0">
                <a:effectLst/>
              </a:rPr>
              <a:t>My Family Care who deliver family-friendly backup care and will give employees access to a network of child, adult and eldercare across the country at short notice. Introduced by the Equality and Diversity team, </a:t>
            </a:r>
          </a:p>
          <a:p>
            <a:pPr eaLnBrk="1" hangingPunct="1"/>
            <a:endParaRPr lang="en-GB" altLang="en-US" b="0" dirty="0" smtClean="0">
              <a:effectLst/>
              <a:latin typeface="Arial" panose="020B0604020202020204" pitchFamily="34" charset="0"/>
            </a:endParaRPr>
          </a:p>
          <a:p>
            <a:pPr eaLnBrk="1" hangingPunct="1"/>
            <a:r>
              <a:rPr lang="en-GB" altLang="en-US" b="0" baseline="0" dirty="0" smtClean="0">
                <a:effectLst/>
                <a:latin typeface="Arial" panose="020B0604020202020204" pitchFamily="34" charset="0"/>
              </a:rPr>
              <a:t>Flexible working policy and the support give to staff who have family commitments</a:t>
            </a:r>
          </a:p>
          <a:p>
            <a:pPr eaLnBrk="1" hangingPunct="1"/>
            <a:endParaRPr lang="en-GB" altLang="en-US" b="0" baseline="0" dirty="0" smtClean="0">
              <a:effectLst/>
              <a:latin typeface="Arial" panose="020B0604020202020204" pitchFamily="34" charset="0"/>
            </a:endParaRPr>
          </a:p>
          <a:p>
            <a:pPr eaLnBrk="1" hangingPunct="1"/>
            <a:r>
              <a:rPr lang="en-GB" altLang="en-US" b="0" baseline="0" dirty="0" smtClean="0">
                <a:effectLst/>
                <a:latin typeface="Arial" panose="020B0604020202020204" pitchFamily="34" charset="0"/>
              </a:rPr>
              <a:t>And along side this the University has a range of family policies that go well beyond the legal requirements. Prime example of this being the shared parental leave policy, which gives partners up to 18 weeks at full pay when sharing maternity/ adoption leave with the other parent. And while you cant exactly ask this at an interview, ensuring staff and candidates know what the University offers all forms part the picture to make us an employer of choice. </a:t>
            </a:r>
          </a:p>
          <a:p>
            <a:pPr eaLnBrk="1" hangingPunct="1"/>
            <a:endParaRPr lang="en-GB" altLang="en-US" b="0" baseline="0" dirty="0" smtClean="0">
              <a:effectLst/>
              <a:latin typeface="Arial" panose="020B0604020202020204" pitchFamily="34" charset="0"/>
            </a:endParaRPr>
          </a:p>
          <a:p>
            <a:pPr eaLnBrk="1" hangingPunct="1"/>
            <a:r>
              <a:rPr lang="en-GB" altLang="en-US" b="0" baseline="0" dirty="0" smtClean="0">
                <a:effectLst/>
                <a:latin typeface="Arial" panose="020B0604020202020204" pitchFamily="34" charset="0"/>
              </a:rPr>
              <a:t>Childcare support</a:t>
            </a:r>
          </a:p>
          <a:p>
            <a:pPr eaLnBrk="1" hangingPunct="1"/>
            <a:endParaRPr lang="en-GB" altLang="en-US" b="0" baseline="0" dirty="0" smtClean="0">
              <a:effectLst/>
              <a:latin typeface="Arial" panose="020B0604020202020204" pitchFamily="34" charset="0"/>
            </a:endParaRPr>
          </a:p>
          <a:p>
            <a:pPr eaLnBrk="1" hangingPunct="1"/>
            <a:r>
              <a:rPr lang="en-GB" altLang="en-US" b="0" baseline="0" dirty="0" smtClean="0">
                <a:effectLst/>
                <a:latin typeface="Arial" panose="020B0604020202020204" pitchFamily="34" charset="0"/>
              </a:rPr>
              <a:t>University nurseries – enable the whole cost of childcare to be salary sacrificed. We do still have a childcare vouchers scheme for those who are already members. The government have now closed this scheme to new entrants and replaced it with tax free childcare. In addition to this there are holiday clubs, and an information service for University parents. </a:t>
            </a:r>
          </a:p>
          <a:p>
            <a:pPr eaLnBrk="1" hangingPunct="1"/>
            <a:endParaRPr lang="en-GB" altLang="en-US" b="0" baseline="0" dirty="0" smtClean="0">
              <a:effectLst/>
              <a:latin typeface="Arial" panose="020B0604020202020204" pitchFamily="34" charset="0"/>
            </a:endParaRPr>
          </a:p>
          <a:p>
            <a:pPr eaLnBrk="1" hangingPunct="1"/>
            <a:r>
              <a:rPr lang="en-GB" altLang="en-US" b="0" baseline="0" dirty="0" smtClean="0">
                <a:effectLst/>
                <a:latin typeface="Arial" panose="020B0604020202020204" pitchFamily="34" charset="0"/>
              </a:rPr>
              <a:t>The childcare office also run holiday clubs for older children – they do book up quickly, but staff are charged a lower than commercial rate for a place. </a:t>
            </a:r>
          </a:p>
          <a:p>
            <a:pPr eaLnBrk="1" hangingPunct="1"/>
            <a:endParaRPr lang="en-GB" altLang="en-US" b="0" baseline="0" dirty="0" smtClean="0">
              <a:effectLst/>
              <a:latin typeface="Arial" panose="020B0604020202020204" pitchFamily="34" charset="0"/>
            </a:endParaRPr>
          </a:p>
          <a:p>
            <a:pPr eaLnBrk="1" hangingPunct="1"/>
            <a:endParaRPr lang="en-GB" altLang="en-US" b="0" baseline="0" dirty="0" smtClean="0">
              <a:effectLst/>
              <a:latin typeface="Arial" panose="020B0604020202020204" pitchFamily="34" charset="0"/>
            </a:endParaRPr>
          </a:p>
        </p:txBody>
      </p:sp>
    </p:spTree>
    <p:extLst>
      <p:ext uri="{BB962C8B-B14F-4D97-AF65-F5344CB8AC3E}">
        <p14:creationId xmlns:p14="http://schemas.microsoft.com/office/powerpoint/2010/main" val="2296573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solidFill>
                  <a:srgbClr val="000000"/>
                </a:solidFill>
              </a:rPr>
              <a:pPr>
                <a:spcBef>
                  <a:spcPct val="0"/>
                </a:spcBef>
              </a:pPr>
              <a:t>41</a:t>
            </a:fld>
            <a:endParaRPr lang="en-GB" altLang="en-US"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0" baseline="0" dirty="0" smtClean="0">
                <a:latin typeface="Arial" panose="020B0604020202020204" pitchFamily="34" charset="0"/>
              </a:rPr>
              <a:t>Next up, travel – however you get around</a:t>
            </a:r>
          </a:p>
          <a:p>
            <a:pPr eaLnBrk="1" hangingPunct="1"/>
            <a:endParaRPr lang="en-US" altLang="en-US" b="0" baseline="0" dirty="0" smtClean="0">
              <a:latin typeface="Arial" panose="020B0604020202020204" pitchFamily="34" charset="0"/>
            </a:endParaRPr>
          </a:p>
          <a:p>
            <a:pPr eaLnBrk="1" hangingPunct="1"/>
            <a:r>
              <a:rPr lang="en-US" altLang="en-US" b="0" baseline="0" dirty="0" smtClean="0">
                <a:latin typeface="Arial" panose="020B0604020202020204" pitchFamily="34" charset="0"/>
              </a:rPr>
              <a:t>Probably our most widest recognized scheme – over 2250 certificates have been issued. See requests on average daily for new certificates.</a:t>
            </a:r>
          </a:p>
          <a:p>
            <a:pPr eaLnBrk="1" hangingPunct="1"/>
            <a:r>
              <a:rPr lang="en-US" altLang="en-US" b="0" baseline="0" dirty="0" smtClean="0">
                <a:latin typeface="Arial" panose="020B0604020202020204" pitchFamily="34" charset="0"/>
              </a:rPr>
              <a:t>The scheme enables eligible staff to purchase a new bike and related safety equipment and receive tax and NI savings (so between about 32 and 42% saving on the cost)</a:t>
            </a:r>
          </a:p>
          <a:p>
            <a:pPr eaLnBrk="1" hangingPunct="1"/>
            <a:r>
              <a:rPr lang="en-US" altLang="en-US" b="0" baseline="0" dirty="0" smtClean="0">
                <a:latin typeface="Arial" panose="020B0604020202020204" pitchFamily="34" charset="0"/>
              </a:rPr>
              <a:t>Alongside this we operate a travel to work loan (so while no direct saving it does allow for a big upfront costs to be spread out over the year</a:t>
            </a:r>
          </a:p>
          <a:p>
            <a:pPr eaLnBrk="1" hangingPunct="1"/>
            <a:endParaRPr lang="en-US" altLang="en-US" b="0" baseline="0" dirty="0" smtClean="0">
              <a:latin typeface="Arial" panose="020B0604020202020204" pitchFamily="34" charset="0"/>
            </a:endParaRPr>
          </a:p>
          <a:p>
            <a:pPr eaLnBrk="1" hangingPunct="1"/>
            <a:r>
              <a:rPr lang="en-US" altLang="en-US" b="0" baseline="0" dirty="0" smtClean="0">
                <a:latin typeface="Arial" panose="020B0604020202020204" pitchFamily="34" charset="0"/>
              </a:rPr>
              <a:t>Those who travel by train can access season ticker discounts on all tickets into Cambridge (even if you coming in from London). There are detailed maps on the routes on the Environment and energy webpages. </a:t>
            </a:r>
          </a:p>
          <a:p>
            <a:pPr eaLnBrk="1" hangingPunct="1"/>
            <a:r>
              <a:rPr lang="en-US" altLang="en-US" b="0" baseline="0" dirty="0" smtClean="0">
                <a:latin typeface="Arial" panose="020B0604020202020204" pitchFamily="34" charset="0"/>
              </a:rPr>
              <a:t>The Universal bus £1 ticket allows for travel from Eddington to the </a:t>
            </a:r>
            <a:r>
              <a:rPr lang="en-US" altLang="en-US" b="0" baseline="0" dirty="0" err="1" smtClean="0">
                <a:latin typeface="Arial" panose="020B0604020202020204" pitchFamily="34" charset="0"/>
              </a:rPr>
              <a:t>addenbrookes</a:t>
            </a:r>
            <a:r>
              <a:rPr lang="en-US" altLang="en-US" b="0" baseline="0" dirty="0" smtClean="0">
                <a:latin typeface="Arial" panose="020B0604020202020204" pitchFamily="34" charset="0"/>
              </a:rPr>
              <a:t> site (and it does also apply to some other Go Whippet services from the edge of town).</a:t>
            </a:r>
          </a:p>
          <a:p>
            <a:pPr eaLnBrk="1" hangingPunct="1"/>
            <a:r>
              <a:rPr lang="en-US" altLang="en-US" b="0" baseline="0" dirty="0" smtClean="0">
                <a:latin typeface="Arial" panose="020B0604020202020204" pitchFamily="34" charset="0"/>
              </a:rPr>
              <a:t>We also have an arrangement with </a:t>
            </a:r>
            <a:r>
              <a:rPr lang="en-US" altLang="en-US" b="0" baseline="0" dirty="0" err="1" smtClean="0">
                <a:latin typeface="Arial" panose="020B0604020202020204" pitchFamily="34" charset="0"/>
              </a:rPr>
              <a:t>ZIPcar</a:t>
            </a:r>
            <a:r>
              <a:rPr lang="en-US" altLang="en-US" b="0" baseline="0" dirty="0" smtClean="0">
                <a:latin typeface="Arial" panose="020B0604020202020204" pitchFamily="34" charset="0"/>
              </a:rPr>
              <a:t> that provides half price membership and access to vehicles on a hourly and daily rate (there is a car outside the Hauser forum – </a:t>
            </a:r>
            <a:r>
              <a:rPr lang="en-US" altLang="en-US" b="0" baseline="0" dirty="0" err="1" smtClean="0">
                <a:latin typeface="Arial" panose="020B0604020202020204" pitchFamily="34" charset="0"/>
              </a:rPr>
              <a:t>Hynudoi</a:t>
            </a:r>
            <a:r>
              <a:rPr lang="en-US" altLang="en-US" b="0" baseline="0" dirty="0" smtClean="0">
                <a:latin typeface="Arial" panose="020B0604020202020204" pitchFamily="34" charset="0"/>
              </a:rPr>
              <a:t> I30, they also have vans parked elsewhere in the city). – entry level plan is £3 per month and includes 60 miles of driving and fuel. So an alterative to car hire, or short term travel needs.</a:t>
            </a:r>
          </a:p>
          <a:p>
            <a:pPr eaLnBrk="1" hangingPunct="1"/>
            <a:endParaRPr lang="en-US" altLang="en-US" b="0" baseline="0" dirty="0" smtClean="0">
              <a:latin typeface="Arial" panose="020B0604020202020204" pitchFamily="34" charset="0"/>
            </a:endParaRPr>
          </a:p>
          <a:p>
            <a:pPr eaLnBrk="1" hangingPunct="1"/>
            <a:r>
              <a:rPr lang="en-US" altLang="en-US" b="0" baseline="0" dirty="0" smtClean="0">
                <a:latin typeface="Arial" panose="020B0604020202020204" pitchFamily="34" charset="0"/>
              </a:rPr>
              <a:t>I will not hand back to Sam to talk through the wellbeing side of staff benefits.</a:t>
            </a:r>
          </a:p>
          <a:p>
            <a:pPr eaLnBrk="1" hangingPunct="1"/>
            <a:endParaRPr lang="en-US" altLang="en-US" b="0" baseline="0" dirty="0" smtClean="0">
              <a:latin typeface="Arial" panose="020B0604020202020204" pitchFamily="34" charset="0"/>
            </a:endParaRPr>
          </a:p>
        </p:txBody>
      </p:sp>
    </p:spTree>
    <p:extLst>
      <p:ext uri="{BB962C8B-B14F-4D97-AF65-F5344CB8AC3E}">
        <p14:creationId xmlns:p14="http://schemas.microsoft.com/office/powerpoint/2010/main" val="3963017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solidFill>
                  <a:srgbClr val="000000"/>
                </a:solidFill>
              </a:rPr>
              <a:pPr>
                <a:spcBef>
                  <a:spcPct val="0"/>
                </a:spcBef>
              </a:pPr>
              <a:t>42</a:t>
            </a:fld>
            <a:endParaRPr lang="en-GB" altLang="en-US"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spcAft>
                <a:spcPct val="0"/>
              </a:spcAft>
              <a:buFontTx/>
              <a:buNone/>
            </a:pPr>
            <a:r>
              <a:rPr lang="en-GB" altLang="en-US" i="1" dirty="0" smtClean="0">
                <a:solidFill>
                  <a:srgbClr val="003E72"/>
                </a:solidFill>
              </a:rPr>
              <a:t>Wellbeing can be defined as:</a:t>
            </a:r>
            <a:endParaRPr lang="en-GB" altLang="en-US" dirty="0" smtClean="0">
              <a:solidFill>
                <a:srgbClr val="003E72"/>
              </a:solidFill>
            </a:endParaRPr>
          </a:p>
          <a:p>
            <a:pPr lvl="1" algn="ctr" eaLnBrk="1" hangingPunct="1">
              <a:spcAft>
                <a:spcPct val="0"/>
              </a:spcAft>
              <a:buFontTx/>
              <a:buNone/>
            </a:pPr>
            <a:r>
              <a:rPr lang="en-GB" altLang="en-US" dirty="0" smtClean="0">
                <a:solidFill>
                  <a:srgbClr val="003E72"/>
                </a:solidFill>
              </a:rPr>
              <a:t>    ‘Creating an environment that promotes a state of contentment which allows an employee to flourish and achieve their full potential for the benefit of themselves and their organisation’</a:t>
            </a:r>
          </a:p>
          <a:p>
            <a:r>
              <a:rPr lang="en-GB" b="0" dirty="0" smtClean="0"/>
              <a:t>We consider there to be three pillars of wellbeing, Physical,</a:t>
            </a:r>
            <a:r>
              <a:rPr lang="en-GB" b="0" baseline="0" dirty="0" smtClean="0"/>
              <a:t> Financial and Mental.</a:t>
            </a:r>
            <a:endParaRPr lang="en-GB" b="0" dirty="0" smtClean="0"/>
          </a:p>
          <a:p>
            <a:endParaRPr lang="en-GB" b="0" dirty="0" smtClean="0"/>
          </a:p>
          <a:p>
            <a:r>
              <a:rPr lang="en-GB" b="0" dirty="0" smtClean="0"/>
              <a:t>Physical – PMI at discounted rates, and discounts at local and national gyms.  Also have </a:t>
            </a:r>
            <a:r>
              <a:rPr lang="en-GB" b="0" dirty="0" smtClean="0">
                <a:effectLst/>
              </a:rPr>
              <a:t>Occupational Health and Westfield Health which offers a scheme where individuals pay a small monthly amount and can then claim back the cost of routine health costs such as dentist or opticians bills.</a:t>
            </a:r>
          </a:p>
          <a:p>
            <a:pPr lvl="1" eaLnBrk="1" hangingPunct="1">
              <a:spcAft>
                <a:spcPct val="0"/>
              </a:spcAft>
              <a:buFontTx/>
              <a:buNone/>
            </a:pPr>
            <a:endParaRPr lang="en-GB" altLang="en-US" dirty="0" smtClean="0">
              <a:solidFill>
                <a:srgbClr val="003E72"/>
              </a:solidFill>
            </a:endParaRPr>
          </a:p>
          <a:p>
            <a:pPr>
              <a:spcAft>
                <a:spcPts val="1200"/>
              </a:spcAft>
              <a:defRPr/>
            </a:pPr>
            <a:r>
              <a:rPr lang="en-GB" kern="0" dirty="0" smtClean="0"/>
              <a:t>Mental - Staff Support Services – Staff Counselling, </a:t>
            </a:r>
            <a:r>
              <a:rPr lang="en-GB" dirty="0" smtClean="0">
                <a:solidFill>
                  <a:srgbClr val="003E72"/>
                </a:solidFill>
                <a:latin typeface="Arial" charset="0"/>
              </a:rPr>
              <a:t>HR contacts, internal mediation service, dignity at work contacts, PPD, E&amp;D, OHS, &amp; wellbeing advocates (new).</a:t>
            </a:r>
          </a:p>
          <a:p>
            <a:pPr>
              <a:spcAft>
                <a:spcPts val="1200"/>
              </a:spcAft>
              <a:defRPr/>
            </a:pPr>
            <a:endParaRPr lang="en-GB" dirty="0" smtClean="0">
              <a:solidFill>
                <a:srgbClr val="003E72"/>
              </a:solidFill>
              <a:latin typeface="Arial" charset="0"/>
            </a:endParaRPr>
          </a:p>
          <a:p>
            <a:pPr>
              <a:spcAft>
                <a:spcPts val="1200"/>
              </a:spcAft>
              <a:defRPr/>
            </a:pPr>
            <a:r>
              <a:rPr lang="en-GB" dirty="0" smtClean="0">
                <a:solidFill>
                  <a:srgbClr val="003E72"/>
                </a:solidFill>
                <a:latin typeface="Arial" charset="0"/>
              </a:rPr>
              <a:t>Financial</a:t>
            </a:r>
            <a:r>
              <a:rPr lang="en-GB" baseline="0" dirty="0" smtClean="0">
                <a:solidFill>
                  <a:srgbClr val="003E72"/>
                </a:solidFill>
                <a:latin typeface="Arial" charset="0"/>
              </a:rPr>
              <a:t> –  part of this is the pension scheme offered by the University.  You also have access to an exclusive </a:t>
            </a:r>
            <a:r>
              <a:rPr lang="en-GB" baseline="0" dirty="0" err="1" smtClean="0">
                <a:solidFill>
                  <a:srgbClr val="003E72"/>
                </a:solidFill>
                <a:latin typeface="Arial" charset="0"/>
              </a:rPr>
              <a:t>CAMbens</a:t>
            </a:r>
            <a:r>
              <a:rPr lang="en-GB" baseline="0" dirty="0" smtClean="0">
                <a:solidFill>
                  <a:srgbClr val="003E72"/>
                </a:solidFill>
                <a:latin typeface="Arial" charset="0"/>
              </a:rPr>
              <a:t> savings account through the Cambridge Building Society.  In addition to these, in March, we are launching a 6-month pilot of a new Financial Wellbeing scheme, provided by Lemonade, specialists in providing financial wellness guidance.  We’ll now give you a little more information on the pilot.</a:t>
            </a:r>
            <a:endParaRPr lang="en-GB" dirty="0" smtClean="0">
              <a:solidFill>
                <a:srgbClr val="003E72"/>
              </a:solidFill>
              <a:latin typeface="Arial" charset="0"/>
            </a:endParaRPr>
          </a:p>
        </p:txBody>
      </p:sp>
    </p:spTree>
    <p:extLst>
      <p:ext uri="{BB962C8B-B14F-4D97-AF65-F5344CB8AC3E}">
        <p14:creationId xmlns:p14="http://schemas.microsoft.com/office/powerpoint/2010/main" val="1827157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So,</a:t>
            </a:r>
            <a:r>
              <a:rPr lang="en-GB" b="0" baseline="0" dirty="0" smtClean="0"/>
              <a:t> that gives you a summary of the current benefits on offer, and an overview of the new scheme we are launching.  We are always keen to hear any ideas for new benefits, and we have a reward suggestion box where you can send any ideas to.  Please do get in touch, we’d love to hear from you.  This is very important to help us shape and deliver future rewards.</a:t>
            </a:r>
            <a:endParaRPr lang="en-GB" b="0" dirty="0"/>
          </a:p>
        </p:txBody>
      </p:sp>
      <p:sp>
        <p:nvSpPr>
          <p:cNvPr id="4" name="Slide Number Placeholder 3"/>
          <p:cNvSpPr>
            <a:spLocks noGrp="1"/>
          </p:cNvSpPr>
          <p:nvPr>
            <p:ph type="sldNum" sz="quarter" idx="10"/>
          </p:nvPr>
        </p:nvSpPr>
        <p:spPr/>
        <p:txBody>
          <a:bodyPr/>
          <a:lstStyle/>
          <a:p>
            <a:fld id="{8F0CA52F-B587-471E-9E8D-85B1AAC4F092}" type="slidenum">
              <a:rPr lang="en-GB" altLang="en-US" smtClean="0">
                <a:solidFill>
                  <a:srgbClr val="000000"/>
                </a:solidFill>
              </a:rPr>
              <a:pPr/>
              <a:t>43</a:t>
            </a:fld>
            <a:endParaRPr lang="en-GB" altLang="en-US">
              <a:solidFill>
                <a:srgbClr val="000000"/>
              </a:solidFill>
            </a:endParaRPr>
          </a:p>
        </p:txBody>
      </p:sp>
    </p:spTree>
    <p:extLst>
      <p:ext uri="{BB962C8B-B14F-4D97-AF65-F5344CB8AC3E}">
        <p14:creationId xmlns:p14="http://schemas.microsoft.com/office/powerpoint/2010/main" val="935169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Thank you for listening, we’d welcome any questions.</a:t>
            </a:r>
            <a:endParaRPr lang="en-GB" dirty="0" smtClean="0"/>
          </a:p>
          <a:p>
            <a:endParaRPr lang="en-GB" dirty="0" smtClean="0"/>
          </a:p>
          <a:p>
            <a:r>
              <a:rPr lang="en-GB" baseline="0" dirty="0" smtClean="0"/>
              <a:t>Answer questions on their respective areas.</a:t>
            </a:r>
            <a:endParaRPr lang="en-GB" dirty="0"/>
          </a:p>
        </p:txBody>
      </p:sp>
      <p:sp>
        <p:nvSpPr>
          <p:cNvPr id="4" name="Slide Number Placeholder 3"/>
          <p:cNvSpPr>
            <a:spLocks noGrp="1"/>
          </p:cNvSpPr>
          <p:nvPr>
            <p:ph type="sldNum" sz="quarter" idx="10"/>
          </p:nvPr>
        </p:nvSpPr>
        <p:spPr/>
        <p:txBody>
          <a:bodyPr/>
          <a:lstStyle/>
          <a:p>
            <a:fld id="{8F0CA52F-B587-471E-9E8D-85B1AAC4F092}" type="slidenum">
              <a:rPr lang="en-GB" altLang="en-US" smtClean="0">
                <a:solidFill>
                  <a:srgbClr val="000000"/>
                </a:solidFill>
              </a:rPr>
              <a:pPr/>
              <a:t>44</a:t>
            </a:fld>
            <a:endParaRPr lang="en-GB" altLang="en-US">
              <a:solidFill>
                <a:srgbClr val="000000"/>
              </a:solidFill>
            </a:endParaRPr>
          </a:p>
        </p:txBody>
      </p:sp>
    </p:spTree>
    <p:extLst>
      <p:ext uri="{BB962C8B-B14F-4D97-AF65-F5344CB8AC3E}">
        <p14:creationId xmlns:p14="http://schemas.microsoft.com/office/powerpoint/2010/main" val="42353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smtClean="0"/>
          </a:p>
        </p:txBody>
      </p:sp>
    </p:spTree>
    <p:extLst>
      <p:ext uri="{BB962C8B-B14F-4D97-AF65-F5344CB8AC3E}">
        <p14:creationId xmlns:p14="http://schemas.microsoft.com/office/powerpoint/2010/main" val="54310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smtClean="0"/>
          </a:p>
        </p:txBody>
      </p:sp>
    </p:spTree>
    <p:extLst>
      <p:ext uri="{BB962C8B-B14F-4D97-AF65-F5344CB8AC3E}">
        <p14:creationId xmlns:p14="http://schemas.microsoft.com/office/powerpoint/2010/main" val="22508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smtClean="0"/>
          </a:p>
        </p:txBody>
      </p:sp>
    </p:spTree>
    <p:extLst>
      <p:ext uri="{BB962C8B-B14F-4D97-AF65-F5344CB8AC3E}">
        <p14:creationId xmlns:p14="http://schemas.microsoft.com/office/powerpoint/2010/main" val="36040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50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Agenda for the group</a:t>
            </a:r>
            <a:endParaRPr lang="en-GB" dirty="0"/>
          </a:p>
        </p:txBody>
      </p:sp>
    </p:spTree>
    <p:extLst>
      <p:ext uri="{BB962C8B-B14F-4D97-AF65-F5344CB8AC3E}">
        <p14:creationId xmlns:p14="http://schemas.microsoft.com/office/powerpoint/2010/main" val="424055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Overview of how a pensions scheme works.</a:t>
            </a:r>
            <a:endParaRPr lang="en-GB" dirty="0">
              <a:solidFill>
                <a:srgbClr val="FF0000"/>
              </a:solidFill>
            </a:endParaRPr>
          </a:p>
        </p:txBody>
      </p:sp>
    </p:spTree>
    <p:extLst>
      <p:ext uri="{BB962C8B-B14F-4D97-AF65-F5344CB8AC3E}">
        <p14:creationId xmlns:p14="http://schemas.microsoft.com/office/powerpoint/2010/main" val="2317405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EEBB21-D912-4C73-A03D-EE3A1D24233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531492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6D464-31ED-48F1-B1BA-06EA72B7F4F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617590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42C7-300E-4FD1-9047-E0B99D2F8E2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774698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4367D8-4AA0-475F-954F-7229F10B528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494250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eaLnBrk="0" hangingPunct="0">
              <a:defRPr/>
            </a:pPr>
            <a:fld id="{A5921B40-2AAB-4008-8235-418577F26A73}" type="slidenum">
              <a:rPr lang="en-GB" smtClean="0">
                <a:solidFill>
                  <a:srgbClr val="000000"/>
                </a:solidFill>
                <a:cs typeface="+mn-cs"/>
              </a:rPr>
              <a:pPr eaLnBrk="0" hangingPunct="0">
                <a:defRPr/>
              </a:pPr>
              <a:t>‹#›</a:t>
            </a:fld>
            <a:endParaRPr lang="en-GB" dirty="0">
              <a:solidFill>
                <a:srgbClr val="000000"/>
              </a:solidFill>
              <a:cs typeface="+mn-cs"/>
            </a:endParaRPr>
          </a:p>
        </p:txBody>
      </p:sp>
    </p:spTree>
    <p:extLst>
      <p:ext uri="{BB962C8B-B14F-4D97-AF65-F5344CB8AC3E}">
        <p14:creationId xmlns:p14="http://schemas.microsoft.com/office/powerpoint/2010/main" val="5829587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I / Title Slide">
    <p:spTree>
      <p:nvGrpSpPr>
        <p:cNvPr id="1" name=""/>
        <p:cNvGrpSpPr/>
        <p:nvPr/>
      </p:nvGrpSpPr>
      <p:grpSpPr>
        <a:xfrm>
          <a:off x="0" y="0"/>
          <a:ext cx="0" cy="0"/>
          <a:chOff x="0" y="0"/>
          <a:chExt cx="0" cy="0"/>
        </a:xfrm>
      </p:grpSpPr>
      <p:pic>
        <p:nvPicPr>
          <p:cNvPr id="2" name="Picture 1" descr="bg3-lo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 y="-45720"/>
            <a:ext cx="9262872" cy="6947154"/>
          </a:xfrm>
          <a:prstGeom prst="rect">
            <a:avLst/>
          </a:prstGeom>
        </p:spPr>
      </p:pic>
      <p:pic>
        <p:nvPicPr>
          <p:cNvPr id="6" name="Picture 5" descr="SEI_NWNA_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191000"/>
            <a:ext cx="1542339" cy="280425"/>
          </a:xfrm>
          <a:prstGeom prst="rect">
            <a:avLst/>
          </a:prstGeom>
        </p:spPr>
      </p:pic>
      <p:sp>
        <p:nvSpPr>
          <p:cNvPr id="3" name="Date Placeholder 2"/>
          <p:cNvSpPr>
            <a:spLocks noGrp="1"/>
          </p:cNvSpPr>
          <p:nvPr>
            <p:ph type="dt" sz="half" idx="10"/>
          </p:nvPr>
        </p:nvSpPr>
        <p:spPr>
          <a:xfrm>
            <a:off x="685800" y="6248400"/>
            <a:ext cx="1905000" cy="457200"/>
          </a:xfrm>
          <a:prstGeom prst="rect">
            <a:avLst/>
          </a:prstGeom>
        </p:spPr>
        <p:txBody>
          <a:bodyPr/>
          <a:lstStyle/>
          <a:p>
            <a:pPr eaLnBrk="0" hangingPunct="0">
              <a:defRPr/>
            </a:pPr>
            <a:endParaRPr lang="en-GB" dirty="0">
              <a:solidFill>
                <a:srgbClr val="000000"/>
              </a:solidFill>
              <a:cs typeface="+mn-cs"/>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p>
            <a:pPr algn="ctr" eaLnBrk="0" hangingPunct="0">
              <a:defRPr/>
            </a:pPr>
            <a:endParaRPr lang="en-GB" dirty="0">
              <a:solidFill>
                <a:srgbClr val="000000"/>
              </a:solidFill>
              <a:cs typeface="+mn-cs"/>
            </a:endParaRPr>
          </a:p>
        </p:txBody>
      </p:sp>
      <p:sp>
        <p:nvSpPr>
          <p:cNvPr id="5" name="Slide Number Placeholder 4"/>
          <p:cNvSpPr>
            <a:spLocks noGrp="1"/>
          </p:cNvSpPr>
          <p:nvPr>
            <p:ph type="sldNum" sz="quarter" idx="12"/>
          </p:nvPr>
        </p:nvSpPr>
        <p:spPr/>
        <p:txBody>
          <a:bodyPr/>
          <a:lstStyle/>
          <a:p>
            <a:pPr eaLnBrk="0" hangingPunct="0">
              <a:defRPr/>
            </a:pPr>
            <a:r>
              <a:rPr lang="en-GB" dirty="0" smtClean="0">
                <a:solidFill>
                  <a:srgbClr val="000000"/>
                </a:solidFill>
                <a:cs typeface="+mn-cs"/>
              </a:rPr>
              <a:t>12</a:t>
            </a:r>
          </a:p>
          <a:p>
            <a:pPr eaLnBrk="0" hangingPunct="0">
              <a:defRPr/>
            </a:pPr>
            <a:endParaRPr lang="en-GB" dirty="0">
              <a:solidFill>
                <a:srgbClr val="000000"/>
              </a:solidFill>
              <a:cs typeface="+mn-cs"/>
            </a:endParaRPr>
          </a:p>
        </p:txBody>
      </p:sp>
      <p:sp>
        <p:nvSpPr>
          <p:cNvPr id="7" name="Title 6"/>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993788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I / 1-Col 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85800" y="609600"/>
            <a:ext cx="7772400" cy="1143000"/>
          </a:xfrm>
          <a:prstGeom prst="rect">
            <a:avLst/>
          </a:prstGeom>
        </p:spPr>
        <p:txBody>
          <a:bodyPr bIns="45720"/>
          <a:lstStyle/>
          <a:p>
            <a:r>
              <a:rPr lang="en-US"/>
              <a:t>Click to edit Master title style</a:t>
            </a:r>
          </a:p>
        </p:txBody>
      </p:sp>
      <p:sp>
        <p:nvSpPr>
          <p:cNvPr id="5" name="Text Placeholder 4"/>
          <p:cNvSpPr>
            <a:spLocks noGrp="1"/>
          </p:cNvSpPr>
          <p:nvPr>
            <p:ph type="body" sz="quarter" idx="11"/>
          </p:nvPr>
        </p:nvSpPr>
        <p:spPr bwMode="gray">
          <a:xfrm>
            <a:off x="457200" y="1463675"/>
            <a:ext cx="8229600" cy="4800600"/>
          </a:xfrm>
          <a:prstGeom prst="rect">
            <a:avLst/>
          </a:prstGeo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p:cNvSpPr>
            <a:spLocks noGrp="1"/>
          </p:cNvSpPr>
          <p:nvPr>
            <p:ph type="sldNum" sz="quarter" idx="12"/>
          </p:nvPr>
        </p:nvSpPr>
        <p:spPr/>
        <p:txBody>
          <a:bodyPr/>
          <a:lstStyle/>
          <a:p>
            <a:pPr eaLnBrk="0" hangingPunct="0">
              <a:defRPr/>
            </a:pPr>
            <a:fld id="{A5921B40-2AAB-4008-8235-418577F26A73}" type="slidenum">
              <a:rPr lang="en-GB" smtClean="0">
                <a:solidFill>
                  <a:srgbClr val="000000"/>
                </a:solidFill>
                <a:cs typeface="+mn-cs"/>
              </a:rPr>
              <a:pPr eaLnBrk="0" hangingPunct="0">
                <a:defRPr/>
              </a:pPr>
              <a:t>‹#›</a:t>
            </a:fld>
            <a:endParaRPr lang="en-GB" dirty="0">
              <a:solidFill>
                <a:srgbClr val="000000"/>
              </a:solidFill>
              <a:cs typeface="+mn-cs"/>
            </a:endParaRPr>
          </a:p>
        </p:txBody>
      </p:sp>
    </p:spTree>
    <p:extLst>
      <p:ext uri="{BB962C8B-B14F-4D97-AF65-F5344CB8AC3E}">
        <p14:creationId xmlns:p14="http://schemas.microsoft.com/office/powerpoint/2010/main" val="20752207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I / Section Divider Slide">
    <p:spTree>
      <p:nvGrpSpPr>
        <p:cNvPr id="1" name=""/>
        <p:cNvGrpSpPr/>
        <p:nvPr/>
      </p:nvGrpSpPr>
      <p:grpSpPr>
        <a:xfrm>
          <a:off x="0" y="0"/>
          <a:ext cx="0" cy="0"/>
          <a:chOff x="0" y="0"/>
          <a:chExt cx="0" cy="0"/>
        </a:xfrm>
      </p:grpSpPr>
      <p:pic>
        <p:nvPicPr>
          <p:cNvPr id="3" name="Picture 2" descr="bg4-lo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 y="-45720"/>
            <a:ext cx="9262872" cy="6947154"/>
          </a:xfrm>
          <a:prstGeom prst="rect">
            <a:avLst/>
          </a:prstGeom>
        </p:spPr>
      </p:pic>
      <p:sp>
        <p:nvSpPr>
          <p:cNvPr id="5" name="Title 1"/>
          <p:cNvSpPr>
            <a:spLocks noGrp="1"/>
          </p:cNvSpPr>
          <p:nvPr>
            <p:ph type="ctrTitle"/>
          </p:nvPr>
        </p:nvSpPr>
        <p:spPr bwMode="gray">
          <a:xfrm>
            <a:off x="609601" y="579120"/>
            <a:ext cx="4825561" cy="731520"/>
          </a:xfrm>
          <a:prstGeom prst="rect">
            <a:avLst/>
          </a:prstGeom>
        </p:spPr>
        <p:txBody>
          <a:bodyPr anchor="b" anchorCtr="0"/>
          <a:lstStyle>
            <a:lvl1pPr algn="l">
              <a:defRPr b="0">
                <a:solidFill>
                  <a:srgbClr val="00793A"/>
                </a:solidFill>
              </a:defRPr>
            </a:lvl1pPr>
          </a:lstStyle>
          <a:p>
            <a:r>
              <a:rPr lang="en-US"/>
              <a:t>Click to edit Master title style</a:t>
            </a:r>
            <a:endParaRPr lang="en-US" dirty="0"/>
          </a:p>
        </p:txBody>
      </p:sp>
      <p:sp>
        <p:nvSpPr>
          <p:cNvPr id="7" name="Text Placeholder 8"/>
          <p:cNvSpPr>
            <a:spLocks noGrp="1"/>
          </p:cNvSpPr>
          <p:nvPr>
            <p:ph type="body" sz="quarter" idx="11"/>
          </p:nvPr>
        </p:nvSpPr>
        <p:spPr bwMode="gray">
          <a:xfrm>
            <a:off x="609600" y="1310640"/>
            <a:ext cx="4825561" cy="1737360"/>
          </a:xfrm>
          <a:prstGeom prst="rect">
            <a:avLst/>
          </a:prstGeom>
        </p:spPr>
        <p:txBody>
          <a:bodyPr/>
          <a:lstStyle>
            <a:lvl1pPr>
              <a:spcBef>
                <a:spcPts val="0"/>
              </a:spcBef>
              <a:spcAft>
                <a:spcPts val="300"/>
              </a:spcAft>
              <a:defRPr/>
            </a:lvl1pPr>
            <a:lvl2pPr marL="0" indent="0">
              <a:spcBef>
                <a:spcPts val="0"/>
              </a:spcBef>
              <a:spcAft>
                <a:spcPts val="300"/>
              </a:spcAft>
              <a:buFontTx/>
              <a:buNone/>
              <a:defRPr sz="1200"/>
            </a:lvl2pPr>
          </a:lstStyle>
          <a:p>
            <a:pPr lvl="0"/>
            <a:r>
              <a:rPr lang="en-US"/>
              <a:t>Click to edit Master text styles</a:t>
            </a:r>
          </a:p>
          <a:p>
            <a:pPr lvl="1"/>
            <a:r>
              <a:rPr lang="en-US"/>
              <a:t>Second level</a:t>
            </a:r>
          </a:p>
        </p:txBody>
      </p:sp>
      <p:pic>
        <p:nvPicPr>
          <p:cNvPr id="10" name="Picture 9" descr="SEI_NWNA_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191000"/>
            <a:ext cx="1542339" cy="280425"/>
          </a:xfrm>
          <a:prstGeom prst="rect">
            <a:avLst/>
          </a:prstGeom>
        </p:spPr>
      </p:pic>
      <p:sp>
        <p:nvSpPr>
          <p:cNvPr id="2" name="Slide Number Placeholder 1"/>
          <p:cNvSpPr>
            <a:spLocks noGrp="1"/>
          </p:cNvSpPr>
          <p:nvPr>
            <p:ph type="sldNum" sz="quarter" idx="12"/>
          </p:nvPr>
        </p:nvSpPr>
        <p:spPr/>
        <p:txBody>
          <a:bodyPr/>
          <a:lstStyle/>
          <a:p>
            <a:pPr eaLnBrk="0" hangingPunct="0">
              <a:defRPr/>
            </a:pPr>
            <a:fld id="{A5921B40-2AAB-4008-8235-418577F26A73}" type="slidenum">
              <a:rPr lang="en-GB" smtClean="0">
                <a:solidFill>
                  <a:srgbClr val="000000"/>
                </a:solidFill>
                <a:cs typeface="+mn-cs"/>
              </a:rPr>
              <a:pPr eaLnBrk="0" hangingPunct="0">
                <a:defRPr/>
              </a:pPr>
              <a:t>‹#›</a:t>
            </a:fld>
            <a:endParaRPr lang="en-GB" dirty="0">
              <a:solidFill>
                <a:srgbClr val="000000"/>
              </a:solidFill>
              <a:cs typeface="+mn-cs"/>
            </a:endParaRPr>
          </a:p>
        </p:txBody>
      </p:sp>
    </p:spTree>
    <p:extLst>
      <p:ext uri="{BB962C8B-B14F-4D97-AF65-F5344CB8AC3E}">
        <p14:creationId xmlns:p14="http://schemas.microsoft.com/office/powerpoint/2010/main" val="11014421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I / 1-Col Text + Disclosur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85800" y="609600"/>
            <a:ext cx="7772400" cy="1143000"/>
          </a:xfrm>
          <a:prstGeom prst="rect">
            <a:avLst/>
          </a:prstGeom>
        </p:spPr>
        <p:txBody>
          <a:bodyPr bIns="45720"/>
          <a:lstStyle/>
          <a:p>
            <a:r>
              <a:rPr lang="en-US"/>
              <a:t>Click to edit Master title style</a:t>
            </a:r>
            <a:endParaRPr lang="en-US" dirty="0"/>
          </a:p>
        </p:txBody>
      </p:sp>
      <p:sp>
        <p:nvSpPr>
          <p:cNvPr id="5" name="Text Placeholder 4"/>
          <p:cNvSpPr>
            <a:spLocks noGrp="1"/>
          </p:cNvSpPr>
          <p:nvPr>
            <p:ph type="body" sz="quarter" idx="11"/>
          </p:nvPr>
        </p:nvSpPr>
        <p:spPr bwMode="gray">
          <a:xfrm>
            <a:off x="457200" y="1463675"/>
            <a:ext cx="8229600" cy="4251325"/>
          </a:xfrm>
          <a:prstGeom prst="rect">
            <a:avLst/>
          </a:prstGeo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bwMode="gray">
          <a:xfrm>
            <a:off x="457200" y="5715000"/>
            <a:ext cx="8229600" cy="549275"/>
          </a:xfrm>
          <a:prstGeom prst="rect">
            <a:avLst/>
          </a:prstGeom>
        </p:spPr>
        <p:txBody>
          <a:bodyPr anchor="b" anchorCtr="0"/>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a:t>Click to edit Master text styles</a:t>
            </a:r>
          </a:p>
        </p:txBody>
      </p:sp>
      <p:sp>
        <p:nvSpPr>
          <p:cNvPr id="3" name="Slide Number Placeholder 2"/>
          <p:cNvSpPr>
            <a:spLocks noGrp="1"/>
          </p:cNvSpPr>
          <p:nvPr>
            <p:ph type="sldNum" sz="quarter" idx="13"/>
          </p:nvPr>
        </p:nvSpPr>
        <p:spPr/>
        <p:txBody>
          <a:bodyPr/>
          <a:lstStyle/>
          <a:p>
            <a:pPr eaLnBrk="0" hangingPunct="0">
              <a:defRPr/>
            </a:pPr>
            <a:fld id="{A5921B40-2AAB-4008-8235-418577F26A73}" type="slidenum">
              <a:rPr lang="en-GB" smtClean="0">
                <a:solidFill>
                  <a:srgbClr val="000000"/>
                </a:solidFill>
                <a:cs typeface="+mn-cs"/>
              </a:rPr>
              <a:pPr eaLnBrk="0" hangingPunct="0">
                <a:defRPr/>
              </a:pPr>
              <a:t>‹#›</a:t>
            </a:fld>
            <a:endParaRPr lang="en-GB" dirty="0">
              <a:solidFill>
                <a:srgbClr val="000000"/>
              </a:solidFill>
              <a:cs typeface="+mn-cs"/>
            </a:endParaRPr>
          </a:p>
        </p:txBody>
      </p:sp>
    </p:spTree>
    <p:extLst>
      <p:ext uri="{BB962C8B-B14F-4D97-AF65-F5344CB8AC3E}">
        <p14:creationId xmlns:p14="http://schemas.microsoft.com/office/powerpoint/2010/main" val="17125900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3E72"/>
              </a:solidFill>
              <a:cs typeface="+mn-cs"/>
            </a:endParaRPr>
          </a:p>
        </p:txBody>
      </p:sp>
      <p:sp>
        <p:nvSpPr>
          <p:cNvPr id="5" name="Rectangle 3"/>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3E72"/>
              </a:solidFill>
              <a:cs typeface="+mn-cs"/>
            </a:endParaRPr>
          </a:p>
        </p:txBody>
      </p:sp>
      <p:sp>
        <p:nvSpPr>
          <p:cNvPr id="12292" name="Rectangle 4"/>
          <p:cNvSpPr>
            <a:spLocks noGrp="1" noChangeArrowheads="1"/>
          </p:cNvSpPr>
          <p:nvPr>
            <p:ph type="ctrTitle"/>
          </p:nvPr>
        </p:nvSpPr>
        <p:spPr>
          <a:xfrm>
            <a:off x="384175" y="2016125"/>
            <a:ext cx="8374063" cy="576263"/>
          </a:xfrm>
        </p:spPr>
        <p:txBody>
          <a:bodyPr/>
          <a:lstStyle>
            <a:lvl1pPr>
              <a:defRPr sz="3600"/>
            </a:lvl1pPr>
          </a:lstStyle>
          <a:p>
            <a:pPr lvl="0"/>
            <a:r>
              <a:rPr lang="en-GB" noProof="0" smtClean="0"/>
              <a:t>Click to edit Master title style</a:t>
            </a:r>
          </a:p>
        </p:txBody>
      </p:sp>
      <p:sp>
        <p:nvSpPr>
          <p:cNvPr id="12293" name="Rectangle 5"/>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GB" noProof="0" smtClean="0"/>
              <a:t>Click to edit Master subtitle style</a:t>
            </a:r>
          </a:p>
        </p:txBody>
      </p:sp>
      <p:sp>
        <p:nvSpPr>
          <p:cNvPr id="6" name="Rectangle 5"/>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fld id="{DD85C723-ACFA-40F7-9BE6-496DDB2E2BA2}" type="slidenum">
              <a:rPr lang="en-GB" altLang="en-US">
                <a:solidFill>
                  <a:srgbClr val="003E72"/>
                </a:solidFill>
              </a:rPr>
              <a:pPr/>
              <a:t>‹#›</a:t>
            </a:fld>
            <a:endParaRPr lang="en-GB" altLang="en-US">
              <a:solidFill>
                <a:srgbClr val="003E72"/>
              </a:solidFill>
            </a:endParaRPr>
          </a:p>
        </p:txBody>
      </p:sp>
    </p:spTree>
    <p:extLst>
      <p:ext uri="{BB962C8B-B14F-4D97-AF65-F5344CB8AC3E}">
        <p14:creationId xmlns:p14="http://schemas.microsoft.com/office/powerpoint/2010/main" val="337595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fld id="{AA4A9813-7D0A-4D1B-B60D-227D15C64075}"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11331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A9B3FD-5D46-442B-B6A6-AC6C506CF8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327797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6252D537-9772-4FDC-BEA8-9201C034FB84}"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413845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fld id="{D9C85C98-1E2E-4948-8B58-31D3E4DE2FCA}"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840045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fld id="{F4931676-C2DF-40E8-8075-F01D491C6E10}"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970948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fld id="{115BB6F9-78B6-4160-9B5A-009F427C350D}"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529587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80EF8324-72BD-4710-A5C7-FDB4E537A7EE}"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891291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A93D5842-8642-4651-8791-32C9326539F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867666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24717CEC-F227-4188-88EF-60EE893787CE}"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079268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fld id="{777CB09D-5E1F-4446-BA29-C87571FB3D91}"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043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fld id="{74A1825D-A7F0-432E-A466-9B19D9F0D37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880806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3E72"/>
              </a:solidFill>
              <a:cs typeface="+mn-cs"/>
            </a:endParaRPr>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3E72"/>
              </a:solidFill>
              <a:cs typeface="+mn-cs"/>
            </a:endParaRPr>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GB" altLang="en-US" noProof="0" smtClean="0"/>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GB" altLang="en-US" noProof="0" smtClean="0"/>
              <a:t>Click to edit Master subtitle style</a:t>
            </a:r>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rgbClr val="003E72"/>
                </a:solidFill>
              </a:defRPr>
            </a:lvl1pPr>
          </a:lstStyle>
          <a:p>
            <a:fld id="{D4E72BFE-DECE-4A64-AAA9-5F0AF946A0A3}" type="slidenum">
              <a:rPr lang="en-GB" altLang="en-US"/>
              <a:pPr/>
              <a:t>‹#›</a:t>
            </a:fld>
            <a:endParaRPr lang="en-GB" altLang="en-US"/>
          </a:p>
        </p:txBody>
      </p:sp>
    </p:spTree>
    <p:extLst>
      <p:ext uri="{BB962C8B-B14F-4D97-AF65-F5344CB8AC3E}">
        <p14:creationId xmlns:p14="http://schemas.microsoft.com/office/powerpoint/2010/main" val="230812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8B9122-13F2-42D3-9A6A-824C7A96056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687717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6BB3C32F-278F-43E0-B2A8-E2F6EBC0494F}" type="slidenum">
              <a:rPr lang="en-GB" altLang="en-US"/>
              <a:pPr/>
              <a:t>‹#›</a:t>
            </a:fld>
            <a:endParaRPr lang="en-GB" altLang="en-US"/>
          </a:p>
        </p:txBody>
      </p:sp>
    </p:spTree>
    <p:extLst>
      <p:ext uri="{BB962C8B-B14F-4D97-AF65-F5344CB8AC3E}">
        <p14:creationId xmlns:p14="http://schemas.microsoft.com/office/powerpoint/2010/main" val="2458112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25DC261-136C-43FD-A4EB-A5F286BA8238}" type="slidenum">
              <a:rPr lang="en-GB" altLang="en-US"/>
              <a:pPr/>
              <a:t>‹#›</a:t>
            </a:fld>
            <a:endParaRPr lang="en-GB" altLang="en-US"/>
          </a:p>
        </p:txBody>
      </p:sp>
    </p:spTree>
    <p:extLst>
      <p:ext uri="{BB962C8B-B14F-4D97-AF65-F5344CB8AC3E}">
        <p14:creationId xmlns:p14="http://schemas.microsoft.com/office/powerpoint/2010/main" val="528637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D0621726-C6DC-4376-8CC6-78C2DD056AF9}" type="slidenum">
              <a:rPr lang="en-GB" altLang="en-US"/>
              <a:pPr/>
              <a:t>‹#›</a:t>
            </a:fld>
            <a:endParaRPr lang="en-GB" altLang="en-US"/>
          </a:p>
        </p:txBody>
      </p:sp>
    </p:spTree>
    <p:extLst>
      <p:ext uri="{BB962C8B-B14F-4D97-AF65-F5344CB8AC3E}">
        <p14:creationId xmlns:p14="http://schemas.microsoft.com/office/powerpoint/2010/main" val="2779361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50CF9261-CA20-47C2-9BA0-B5AF19B5A0CC}" type="slidenum">
              <a:rPr lang="en-GB" altLang="en-US"/>
              <a:pPr/>
              <a:t>‹#›</a:t>
            </a:fld>
            <a:endParaRPr lang="en-GB" altLang="en-US"/>
          </a:p>
        </p:txBody>
      </p:sp>
    </p:spTree>
    <p:extLst>
      <p:ext uri="{BB962C8B-B14F-4D97-AF65-F5344CB8AC3E}">
        <p14:creationId xmlns:p14="http://schemas.microsoft.com/office/powerpoint/2010/main" val="3387623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7B1A9067-7398-4686-AE45-C98BE93812A5}" type="slidenum">
              <a:rPr lang="en-GB" altLang="en-US"/>
              <a:pPr/>
              <a:t>‹#›</a:t>
            </a:fld>
            <a:endParaRPr lang="en-GB" altLang="en-US"/>
          </a:p>
        </p:txBody>
      </p:sp>
    </p:spTree>
    <p:extLst>
      <p:ext uri="{BB962C8B-B14F-4D97-AF65-F5344CB8AC3E}">
        <p14:creationId xmlns:p14="http://schemas.microsoft.com/office/powerpoint/2010/main" val="2650301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6565B00-FBB9-4E83-B98F-370AC3165BFF}" type="slidenum">
              <a:rPr lang="en-GB" altLang="en-US"/>
              <a:pPr/>
              <a:t>‹#›</a:t>
            </a:fld>
            <a:endParaRPr lang="en-GB" altLang="en-US"/>
          </a:p>
        </p:txBody>
      </p:sp>
    </p:spTree>
    <p:extLst>
      <p:ext uri="{BB962C8B-B14F-4D97-AF65-F5344CB8AC3E}">
        <p14:creationId xmlns:p14="http://schemas.microsoft.com/office/powerpoint/2010/main" val="3799293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113980F-1EB4-4518-B8CB-E8EF43D89DD2}" type="slidenum">
              <a:rPr lang="en-GB" altLang="en-US"/>
              <a:pPr/>
              <a:t>‹#›</a:t>
            </a:fld>
            <a:endParaRPr lang="en-GB" altLang="en-US"/>
          </a:p>
        </p:txBody>
      </p:sp>
    </p:spTree>
    <p:extLst>
      <p:ext uri="{BB962C8B-B14F-4D97-AF65-F5344CB8AC3E}">
        <p14:creationId xmlns:p14="http://schemas.microsoft.com/office/powerpoint/2010/main" val="967293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D925E10-2E90-43C5-9DB1-1F463DDD95B2}" type="slidenum">
              <a:rPr lang="en-GB" altLang="en-US"/>
              <a:pPr/>
              <a:t>‹#›</a:t>
            </a:fld>
            <a:endParaRPr lang="en-GB" altLang="en-US"/>
          </a:p>
        </p:txBody>
      </p:sp>
    </p:spTree>
    <p:extLst>
      <p:ext uri="{BB962C8B-B14F-4D97-AF65-F5344CB8AC3E}">
        <p14:creationId xmlns:p14="http://schemas.microsoft.com/office/powerpoint/2010/main" val="3519255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4ADCE25-BF5E-497E-83D5-0AC8A5860564}" type="slidenum">
              <a:rPr lang="en-GB" altLang="en-US"/>
              <a:pPr/>
              <a:t>‹#›</a:t>
            </a:fld>
            <a:endParaRPr lang="en-GB" altLang="en-US"/>
          </a:p>
        </p:txBody>
      </p:sp>
    </p:spTree>
    <p:extLst>
      <p:ext uri="{BB962C8B-B14F-4D97-AF65-F5344CB8AC3E}">
        <p14:creationId xmlns:p14="http://schemas.microsoft.com/office/powerpoint/2010/main" val="3625997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68C1D0A8-0F30-46C0-BCB7-4CDF41D06622}" type="slidenum">
              <a:rPr lang="en-GB" altLang="en-US"/>
              <a:pPr/>
              <a:t>‹#›</a:t>
            </a:fld>
            <a:endParaRPr lang="en-GB" altLang="en-US"/>
          </a:p>
        </p:txBody>
      </p:sp>
    </p:spTree>
    <p:extLst>
      <p:ext uri="{BB962C8B-B14F-4D97-AF65-F5344CB8AC3E}">
        <p14:creationId xmlns:p14="http://schemas.microsoft.com/office/powerpoint/2010/main" val="34813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F7B09-B91C-4A5C-9938-B2509BD1E36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13225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53D53D-2052-4701-8788-E8659EB288E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856029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D48710-2585-4BCD-983B-AA795E412FC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785929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E63C11-CC43-4390-98D5-F215F54F3A07}" type="slidenum">
              <a:rPr lang="en-GB">
                <a:solidFill>
                  <a:srgbClr val="000000"/>
                </a:solidFill>
              </a:rPr>
              <a:pPr>
                <a:defRPr/>
              </a:pPr>
              <a:t>‹#›</a:t>
            </a:fld>
            <a:endParaRPr lang="en-GB" dirty="0">
              <a:solidFill>
                <a:srgbClr val="000000"/>
              </a:solidFill>
            </a:endParaRPr>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494356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83A257-0C25-4E3A-8F1F-21640FBF067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18541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2C5132-2228-46AA-8C6A-08FFCCC9724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615216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defRPr/>
            </a:pPr>
            <a:fld id="{A5921B40-2AAB-4008-8235-418577F26A73}" type="slidenum">
              <a:rPr lang="en-GB">
                <a:solidFill>
                  <a:srgbClr val="000000"/>
                </a:solidFill>
                <a:cs typeface="+mn-cs"/>
              </a:rPr>
              <a:pPr eaLnBrk="0" hangingPunct="0">
                <a:defRPr/>
              </a:pPr>
              <a:t>‹#›</a:t>
            </a:fld>
            <a:endParaRPr lang="en-GB" dirty="0">
              <a:solidFill>
                <a:srgbClr val="000000"/>
              </a:solidFill>
              <a:cs typeface="+mn-cs"/>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Tree>
    <p:extLst>
      <p:ext uri="{BB962C8B-B14F-4D97-AF65-F5344CB8AC3E}">
        <p14:creationId xmlns:p14="http://schemas.microsoft.com/office/powerpoint/2010/main" val="111568922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8" name="Rectangle 4"/>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solidFill>
                  <a:schemeClr val="tx2"/>
                </a:solidFill>
              </a:defRPr>
            </a:lvl1pPr>
          </a:lstStyle>
          <a:p>
            <a:fld id="{D16E6CA8-D390-4021-BEDA-E59E8532D910}" type="slidenum">
              <a:rPr lang="en-GB" altLang="en-US">
                <a:solidFill>
                  <a:srgbClr val="FFFFFF"/>
                </a:solidFill>
                <a:cs typeface="+mn-cs"/>
              </a:rPr>
              <a:pPr/>
              <a:t>‹#›</a:t>
            </a:fld>
            <a:endParaRPr lang="en-GB" altLang="en-US">
              <a:solidFill>
                <a:srgbClr val="FFFFFF"/>
              </a:solidFill>
              <a:cs typeface="+mn-cs"/>
            </a:endParaRPr>
          </a:p>
        </p:txBody>
      </p:sp>
    </p:spTree>
    <p:extLst>
      <p:ext uri="{BB962C8B-B14F-4D97-AF65-F5344CB8AC3E}">
        <p14:creationId xmlns:p14="http://schemas.microsoft.com/office/powerpoint/2010/main" val="376999511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384175" y="1708150"/>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solidFill>
                  <a:srgbClr val="FFFFFF"/>
                </a:solidFill>
              </a:defRPr>
            </a:lvl1pPr>
          </a:lstStyle>
          <a:p>
            <a:fld id="{EB2B9658-F954-4300-AB02-46EC8A385719}" type="slidenum">
              <a:rPr lang="en-GB" altLang="en-US">
                <a:cs typeface="+mn-cs"/>
              </a:rPr>
              <a:pPr/>
              <a:t>‹#›</a:t>
            </a:fld>
            <a:endParaRPr lang="en-GB" altLang="en-US">
              <a:cs typeface="+mn-cs"/>
            </a:endParaRPr>
          </a:p>
        </p:txBody>
      </p:sp>
    </p:spTree>
    <p:extLst>
      <p:ext uri="{BB962C8B-B14F-4D97-AF65-F5344CB8AC3E}">
        <p14:creationId xmlns:p14="http://schemas.microsoft.com/office/powerpoint/2010/main" val="284366231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nsionsadvisoryservice.org.uk/" TargetMode="External"/><Relationship Id="rId2" Type="http://schemas.openxmlformats.org/officeDocument/2006/relationships/hyperlink" Target="https://register.fca.org.uk/" TargetMode="External"/><Relationship Id="rId1" Type="http://schemas.openxmlformats.org/officeDocument/2006/relationships/slideLayout" Target="../slideLayouts/slideLayout2.xml"/><Relationship Id="rId4" Type="http://schemas.openxmlformats.org/officeDocument/2006/relationships/hyperlink" Target="https://www.moneyadviceservice.org.uk/en/articles/choosing-a-financial-adviser#how-to-find-a-financial-adviser"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pensionsadvisoryservice.org.u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cambensdiscounts.co.uk/" TargetMode="Externa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40.png"/><Relationship Id="rId11" Type="http://schemas.openxmlformats.org/officeDocument/2006/relationships/image" Target="../media/image36.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hyperlink" Target="https://www.accommodation.cam.ac.uk/"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85800" y="1866900"/>
            <a:ext cx="7772400" cy="1143000"/>
          </a:xfrm>
        </p:spPr>
        <p:txBody>
          <a:bodyPr/>
          <a:lstStyle/>
          <a:p>
            <a:r>
              <a:rPr lang="en-GB" altLang="en-US" dirty="0" smtClean="0">
                <a:latin typeface="Arial" charset="0"/>
              </a:rPr>
              <a:t>Contributory Pension Scheme</a:t>
            </a:r>
          </a:p>
        </p:txBody>
      </p:sp>
      <p:sp>
        <p:nvSpPr>
          <p:cNvPr id="3076" name="Rectangle 3"/>
          <p:cNvSpPr>
            <a:spLocks noGrp="1" noChangeArrowheads="1"/>
          </p:cNvSpPr>
          <p:nvPr>
            <p:ph type="subTitle" idx="1"/>
          </p:nvPr>
        </p:nvSpPr>
        <p:spPr>
          <a:xfrm>
            <a:off x="1373067" y="3212976"/>
            <a:ext cx="6400800" cy="1080120"/>
          </a:xfrm>
        </p:spPr>
        <p:txBody>
          <a:bodyPr/>
          <a:lstStyle/>
          <a:p>
            <a:r>
              <a:rPr lang="en-GB" altLang="en-US" dirty="0" smtClean="0">
                <a:latin typeface="Arial" charset="0"/>
              </a:rPr>
              <a:t>Members’ Meeting</a:t>
            </a:r>
          </a:p>
          <a:p>
            <a:r>
              <a:rPr lang="en-GB" altLang="en-US" dirty="0" smtClean="0">
                <a:latin typeface="Arial" charset="0"/>
              </a:rPr>
              <a:t>18 March 2019</a:t>
            </a:r>
          </a:p>
          <a:p>
            <a:pPr algn="r"/>
            <a:endParaRPr lang="en-GB" altLang="en-US" sz="3600" dirty="0" smtClean="0">
              <a:latin typeface="Arial" charset="0"/>
            </a:endParaRPr>
          </a:p>
        </p:txBody>
      </p:sp>
      <p:sp>
        <p:nvSpPr>
          <p:cNvPr id="4" name="Slide Number Placeholder 3"/>
          <p:cNvSpPr>
            <a:spLocks noGrp="1"/>
          </p:cNvSpPr>
          <p:nvPr>
            <p:ph type="sldNum" sz="quarter" idx="12"/>
          </p:nvPr>
        </p:nvSpPr>
        <p:spPr/>
        <p:txBody>
          <a:bodyPr/>
          <a:lstStyle/>
          <a:p>
            <a:pPr>
              <a:defRPr/>
            </a:pPr>
            <a:fld id="{05EEBB21-D912-4C73-A03D-EE3A1D242330}" type="slidenum">
              <a:rPr lang="en-GB" smtClean="0">
                <a:solidFill>
                  <a:srgbClr val="000000"/>
                </a:solidFill>
              </a:rPr>
              <a:pPr>
                <a:defRPr/>
              </a:pPr>
              <a:t>1</a:t>
            </a:fld>
            <a:endParaRPr lang="en-GB" dirty="0">
              <a:solidFill>
                <a:srgbClr val="000000"/>
              </a:solidFill>
            </a:endParaRPr>
          </a:p>
        </p:txBody>
      </p:sp>
    </p:spTree>
    <p:extLst>
      <p:ext uri="{BB962C8B-B14F-4D97-AF65-F5344CB8AC3E}">
        <p14:creationId xmlns:p14="http://schemas.microsoft.com/office/powerpoint/2010/main" val="2783083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4213" y="1484784"/>
            <a:ext cx="7775575" cy="4721292"/>
          </a:xfrm>
          <a:prstGeom prst="rect">
            <a:avLst/>
          </a:prstGeom>
          <a:noFill/>
          <a:ln w="9525">
            <a:noFill/>
            <a:miter lim="800000"/>
            <a:headEnd/>
            <a:tailEnd/>
          </a:ln>
        </p:spPr>
        <p:txBody>
          <a:bodyPr>
            <a:spAutoFit/>
          </a:bodyPr>
          <a:lstStyle/>
          <a:p>
            <a:pPr algn="l">
              <a:lnSpc>
                <a:spcPct val="80000"/>
              </a:lnSpc>
              <a:buFont typeface="Arial" charset="0"/>
              <a:buChar char="•"/>
              <a:tabLst>
                <a:tab pos="531813" algn="l"/>
              </a:tabLst>
            </a:pPr>
            <a:r>
              <a:rPr lang="en-GB" sz="2000" dirty="0"/>
              <a:t>	</a:t>
            </a:r>
            <a:r>
              <a:rPr lang="en-GB" dirty="0"/>
              <a:t>Future service contribution rates:</a:t>
            </a:r>
          </a:p>
          <a:p>
            <a:pPr>
              <a:lnSpc>
                <a:spcPct val="80000"/>
              </a:lnSpc>
              <a:tabLst>
                <a:tab pos="531813" algn="l"/>
              </a:tabLst>
            </a:pPr>
            <a:endParaRPr lang="en-GB" sz="2000" dirty="0"/>
          </a:p>
          <a:p>
            <a:pPr>
              <a:lnSpc>
                <a:spcPct val="80000"/>
              </a:lnSpc>
              <a:tabLst>
                <a:tab pos="531813" algn="l"/>
              </a:tabLst>
            </a:pPr>
            <a:endParaRPr lang="en-GB" sz="2000" dirty="0"/>
          </a:p>
          <a:p>
            <a:pPr>
              <a:lnSpc>
                <a:spcPct val="80000"/>
              </a:lnSpc>
              <a:tabLst>
                <a:tab pos="531813" algn="l"/>
              </a:tabLst>
            </a:pPr>
            <a:r>
              <a:rPr lang="en-GB" sz="2000" dirty="0"/>
              <a:t>	</a:t>
            </a:r>
          </a:p>
          <a:p>
            <a:pPr>
              <a:lnSpc>
                <a:spcPct val="80000"/>
              </a:lnSpc>
              <a:tabLst>
                <a:tab pos="531813" algn="l"/>
              </a:tabLst>
            </a:pPr>
            <a:endParaRPr lang="en-GB" sz="2000" dirty="0"/>
          </a:p>
          <a:p>
            <a:pPr>
              <a:lnSpc>
                <a:spcPct val="80000"/>
              </a:lnSpc>
              <a:tabLst>
                <a:tab pos="531813" algn="l"/>
              </a:tabLst>
            </a:pPr>
            <a:endParaRPr lang="en-GB" sz="2000" dirty="0"/>
          </a:p>
          <a:p>
            <a:pPr>
              <a:lnSpc>
                <a:spcPct val="80000"/>
              </a:lnSpc>
              <a:tabLst>
                <a:tab pos="531813" algn="l"/>
              </a:tabLst>
            </a:pPr>
            <a:endParaRPr lang="en-GB" sz="2000" dirty="0"/>
          </a:p>
          <a:p>
            <a:pPr>
              <a:lnSpc>
                <a:spcPct val="80000"/>
              </a:lnSpc>
              <a:tabLst>
                <a:tab pos="531813" algn="l"/>
              </a:tabLst>
            </a:pPr>
            <a:r>
              <a:rPr lang="en-GB" sz="2000" dirty="0"/>
              <a:t>	</a:t>
            </a:r>
            <a:endParaRPr lang="en-GB" sz="2000" dirty="0" smtClean="0"/>
          </a:p>
          <a:p>
            <a:pPr>
              <a:lnSpc>
                <a:spcPct val="80000"/>
              </a:lnSpc>
              <a:tabLst>
                <a:tab pos="531813" algn="l"/>
              </a:tabLst>
            </a:pPr>
            <a:endParaRPr lang="en-GB" sz="2000" dirty="0"/>
          </a:p>
          <a:p>
            <a:pPr algn="l">
              <a:lnSpc>
                <a:spcPct val="80000"/>
              </a:lnSpc>
              <a:buFont typeface="Arial" charset="0"/>
              <a:buChar char="•"/>
              <a:tabLst>
                <a:tab pos="531813" algn="l"/>
              </a:tabLst>
            </a:pPr>
            <a:r>
              <a:rPr lang="en-GB" sz="2000" dirty="0"/>
              <a:t>	</a:t>
            </a:r>
            <a:r>
              <a:rPr lang="en-GB" dirty="0"/>
              <a:t>Employer also pays 5.0% into separate </a:t>
            </a:r>
            <a:r>
              <a:rPr lang="en-GB" dirty="0" err="1" smtClean="0"/>
              <a:t>CUADCPS</a:t>
            </a:r>
            <a:r>
              <a:rPr lang="en-GB" dirty="0" smtClean="0"/>
              <a:t> </a:t>
            </a:r>
            <a:r>
              <a:rPr lang="en-GB" dirty="0"/>
              <a:t>for </a:t>
            </a:r>
            <a:r>
              <a:rPr lang="en-GB" dirty="0" smtClean="0"/>
              <a:t>Post-2013 	members</a:t>
            </a:r>
            <a:endParaRPr lang="en-GB" dirty="0"/>
          </a:p>
          <a:p>
            <a:pPr algn="l">
              <a:lnSpc>
                <a:spcPct val="80000"/>
              </a:lnSpc>
              <a:tabLst>
                <a:tab pos="531813" algn="l"/>
              </a:tabLst>
            </a:pPr>
            <a:endParaRPr lang="en-GB" dirty="0"/>
          </a:p>
          <a:p>
            <a:pPr algn="l">
              <a:lnSpc>
                <a:spcPct val="80000"/>
              </a:lnSpc>
              <a:buFont typeface="Arial" charset="0"/>
              <a:buChar char="•"/>
              <a:tabLst>
                <a:tab pos="531813" algn="l"/>
              </a:tabLst>
            </a:pPr>
            <a:r>
              <a:rPr lang="en-GB" dirty="0"/>
              <a:t>	Some Pre-1 December 2009 members pay additional </a:t>
            </a:r>
            <a:r>
              <a:rPr lang="en-GB" dirty="0" smtClean="0"/>
              <a:t>3.5</a:t>
            </a:r>
            <a:r>
              <a:rPr lang="en-GB" dirty="0"/>
              <a:t>% for  </a:t>
            </a:r>
            <a:r>
              <a:rPr lang="en-GB" dirty="0" smtClean="0"/>
              <a:t>	improved </a:t>
            </a:r>
            <a:r>
              <a:rPr lang="en-GB" dirty="0"/>
              <a:t>early retirement terms</a:t>
            </a:r>
          </a:p>
          <a:p>
            <a:pPr algn="l">
              <a:lnSpc>
                <a:spcPct val="80000"/>
              </a:lnSpc>
              <a:tabLst>
                <a:tab pos="531813" algn="l"/>
              </a:tabLst>
            </a:pPr>
            <a:endParaRPr lang="en-GB" dirty="0"/>
          </a:p>
          <a:p>
            <a:pPr algn="l">
              <a:lnSpc>
                <a:spcPct val="80000"/>
              </a:lnSpc>
              <a:buFont typeface="Arial" charset="0"/>
              <a:buChar char="•"/>
              <a:tabLst>
                <a:tab pos="531813" algn="l"/>
              </a:tabLst>
            </a:pPr>
            <a:r>
              <a:rPr lang="en-GB" dirty="0"/>
              <a:t>	Member contributions are paid by the Employer for those in 	the Salary Sacrifice Arrangement</a:t>
            </a:r>
          </a:p>
          <a:p>
            <a:pPr>
              <a:lnSpc>
                <a:spcPct val="80000"/>
              </a:lnSpc>
              <a:tabLst>
                <a:tab pos="531813" algn="l"/>
              </a:tabLst>
            </a:pPr>
            <a:endParaRPr lang="en-GB" dirty="0"/>
          </a:p>
          <a:p>
            <a:pPr>
              <a:lnSpc>
                <a:spcPct val="80000"/>
              </a:lnSpc>
              <a:tabLst>
                <a:tab pos="531813" algn="l"/>
              </a:tabLst>
            </a:pPr>
            <a:endParaRPr lang="en-GB" dirty="0"/>
          </a:p>
        </p:txBody>
      </p:sp>
      <p:sp>
        <p:nvSpPr>
          <p:cNvPr id="6" name="Title 3"/>
          <p:cNvSpPr txBox="1">
            <a:spLocks/>
          </p:cNvSpPr>
          <p:nvPr/>
        </p:nvSpPr>
        <p:spPr bwMode="auto">
          <a:xfrm>
            <a:off x="539750" y="294481"/>
            <a:ext cx="8208962" cy="973932"/>
          </a:xfrm>
          <a:prstGeom prst="rect">
            <a:avLst/>
          </a:prstGeom>
          <a:solidFill>
            <a:srgbClr val="009999"/>
          </a:solidFill>
          <a:ln w="9525">
            <a:noFill/>
            <a:miter lim="800000"/>
            <a:headEnd/>
            <a:tailEnd/>
          </a:ln>
          <a:effectLst/>
        </p:spPr>
        <p:txBody>
          <a:bodyPr anchor="ctr"/>
          <a:lstStyle/>
          <a:p>
            <a:pPr algn="ctr">
              <a:defRPr/>
            </a:pPr>
            <a:r>
              <a:rPr lang="en-GB" sz="2800" kern="0" dirty="0">
                <a:solidFill>
                  <a:schemeClr val="bg1"/>
                </a:solidFill>
                <a:latin typeface="Arial" pitchFamily="34" charset="0"/>
                <a:ea typeface="+mj-ea"/>
                <a:cs typeface="Arial" pitchFamily="34" charset="0"/>
              </a:rPr>
              <a:t>Actuarial Valuation as at 31 July </a:t>
            </a:r>
            <a:r>
              <a:rPr lang="en-GB" sz="2800" kern="0" dirty="0" smtClean="0">
                <a:solidFill>
                  <a:schemeClr val="bg1"/>
                </a:solidFill>
                <a:latin typeface="Arial" pitchFamily="34" charset="0"/>
                <a:ea typeface="+mj-ea"/>
                <a:cs typeface="Arial" pitchFamily="34" charset="0"/>
              </a:rPr>
              <a:t>2018 </a:t>
            </a:r>
          </a:p>
          <a:p>
            <a:pPr algn="ctr">
              <a:defRPr/>
            </a:pPr>
            <a:r>
              <a:rPr lang="en-GB" sz="2800" kern="0" dirty="0" smtClean="0">
                <a:solidFill>
                  <a:schemeClr val="bg1"/>
                </a:solidFill>
                <a:latin typeface="Arial" pitchFamily="34" charset="0"/>
                <a:ea typeface="+mj-ea"/>
                <a:cs typeface="Arial" pitchFamily="34" charset="0"/>
              </a:rPr>
              <a:t>Contribution Rates</a:t>
            </a:r>
            <a:endParaRPr lang="en-GB" sz="2800" kern="0" dirty="0">
              <a:solidFill>
                <a:schemeClr val="bg1"/>
              </a:solidFill>
              <a:latin typeface="Arial"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24267991"/>
              </p:ext>
            </p:extLst>
          </p:nvPr>
        </p:nvGraphicFramePr>
        <p:xfrm>
          <a:off x="822052" y="2004500"/>
          <a:ext cx="7638380" cy="1424499"/>
        </p:xfrm>
        <a:graphic>
          <a:graphicData uri="http://schemas.openxmlformats.org/drawingml/2006/table">
            <a:tbl>
              <a:tblPr firstRow="1" bandRow="1">
                <a:tableStyleId>{5C22544A-7EE6-4342-B048-85BDC9FD1C3A}</a:tableStyleId>
              </a:tblPr>
              <a:tblGrid>
                <a:gridCol w="2740293">
                  <a:extLst>
                    <a:ext uri="{9D8B030D-6E8A-4147-A177-3AD203B41FA5}">
                      <a16:colId xmlns="" xmlns:a16="http://schemas.microsoft.com/office/drawing/2014/main" val="4175149172"/>
                    </a:ext>
                  </a:extLst>
                </a:gridCol>
                <a:gridCol w="1629449">
                  <a:extLst>
                    <a:ext uri="{9D8B030D-6E8A-4147-A177-3AD203B41FA5}">
                      <a16:colId xmlns="" xmlns:a16="http://schemas.microsoft.com/office/drawing/2014/main" val="1281044002"/>
                    </a:ext>
                  </a:extLst>
                </a:gridCol>
                <a:gridCol w="1629449">
                  <a:extLst>
                    <a:ext uri="{9D8B030D-6E8A-4147-A177-3AD203B41FA5}">
                      <a16:colId xmlns="" xmlns:a16="http://schemas.microsoft.com/office/drawing/2014/main" val="3966909861"/>
                    </a:ext>
                  </a:extLst>
                </a:gridCol>
                <a:gridCol w="1639189">
                  <a:extLst>
                    <a:ext uri="{9D8B030D-6E8A-4147-A177-3AD203B41FA5}">
                      <a16:colId xmlns="" xmlns:a16="http://schemas.microsoft.com/office/drawing/2014/main" val="869904274"/>
                    </a:ext>
                  </a:extLst>
                </a:gridCol>
              </a:tblGrid>
              <a:tr h="390095">
                <a:tc>
                  <a:txBody>
                    <a:bodyPr/>
                    <a:lstStyle/>
                    <a:p>
                      <a:endParaRPr lang="en-GB" sz="1200" dirty="0">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gridSpan="3">
                  <a:txBody>
                    <a:bodyPr/>
                    <a:lstStyle/>
                    <a:p>
                      <a:pPr algn="ctr"/>
                      <a:r>
                        <a:rPr lang="en-GB" sz="1400" dirty="0" smtClean="0">
                          <a:latin typeface="Arial" panose="020B0604020202020204" pitchFamily="34" charset="0"/>
                          <a:cs typeface="Arial" panose="020B0604020202020204" pitchFamily="34" charset="0"/>
                        </a:rPr>
                        <a:t>% of Pensionable Salaries</a:t>
                      </a:r>
                      <a:endParaRPr lang="en-GB" sz="1400" dirty="0">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hMerge="1">
                  <a:txBody>
                    <a:bodyPr/>
                    <a:lstStyle/>
                    <a:p>
                      <a:endParaRPr lang="en-GB"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GB"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33864419"/>
                  </a:ext>
                </a:extLst>
              </a:tr>
              <a:tr h="602910">
                <a:tc>
                  <a:txBody>
                    <a:bodyPr/>
                    <a:lstStyle/>
                    <a:p>
                      <a:endParaRPr lang="en-GB" sz="1400" dirty="0">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400" b="1" dirty="0" smtClean="0">
                          <a:latin typeface="Arial" panose="020B0604020202020204" pitchFamily="34" charset="0"/>
                          <a:cs typeface="Arial" panose="020B0604020202020204" pitchFamily="34" charset="0"/>
                        </a:rPr>
                        <a:t>Current Rate</a:t>
                      </a:r>
                      <a:endParaRPr lang="en-GB" sz="1400" b="1" dirty="0">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400" b="1" dirty="0" smtClean="0">
                          <a:latin typeface="Arial" panose="020B0604020202020204" pitchFamily="34" charset="0"/>
                          <a:cs typeface="Arial" panose="020B0604020202020204" pitchFamily="34" charset="0"/>
                        </a:rPr>
                        <a:t>Lower Salary Increase</a:t>
                      </a:r>
                      <a:endParaRPr lang="en-GB" sz="1400" b="1" dirty="0">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400" b="1" dirty="0" smtClean="0">
                          <a:latin typeface="Arial" panose="020B0604020202020204" pitchFamily="34" charset="0"/>
                          <a:cs typeface="Arial" panose="020B0604020202020204" pitchFamily="34" charset="0"/>
                        </a:rPr>
                        <a:t>Higher Salary</a:t>
                      </a:r>
                      <a:r>
                        <a:rPr lang="en-GB" sz="1400" b="1" baseline="0" dirty="0" smtClean="0">
                          <a:latin typeface="Arial" panose="020B0604020202020204" pitchFamily="34" charset="0"/>
                          <a:cs typeface="Arial" panose="020B0604020202020204" pitchFamily="34" charset="0"/>
                        </a:rPr>
                        <a:t> Increase</a:t>
                      </a:r>
                      <a:endParaRPr lang="en-GB" sz="1400" b="1" dirty="0">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43737070"/>
                  </a:ext>
                </a:extLst>
              </a:tr>
              <a:tr h="431494">
                <a:tc>
                  <a:txBody>
                    <a:bodyPr/>
                    <a:lstStyle/>
                    <a:p>
                      <a:r>
                        <a:rPr lang="en-GB" sz="1600" dirty="0" smtClean="0">
                          <a:latin typeface="Arial" panose="020B0604020202020204" pitchFamily="34" charset="0"/>
                          <a:cs typeface="Arial" panose="020B0604020202020204" pitchFamily="34" charset="0"/>
                        </a:rPr>
                        <a:t>Overall contribution rate</a:t>
                      </a:r>
                      <a:endParaRPr lang="en-GB" sz="1600" dirty="0">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600" dirty="0" smtClean="0">
                          <a:latin typeface="Arial" panose="020B0604020202020204" pitchFamily="34" charset="0"/>
                          <a:cs typeface="Arial" panose="020B0604020202020204" pitchFamily="34" charset="0"/>
                        </a:rPr>
                        <a:t>12.0%</a:t>
                      </a:r>
                      <a:endParaRPr lang="en-GB" sz="1600" dirty="0">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600" dirty="0" smtClean="0">
                          <a:latin typeface="Arial" panose="020B0604020202020204" pitchFamily="34" charset="0"/>
                          <a:cs typeface="Arial" panose="020B0604020202020204" pitchFamily="34" charset="0"/>
                        </a:rPr>
                        <a:t>12.1%</a:t>
                      </a:r>
                      <a:endParaRPr lang="en-GB" sz="1600" dirty="0">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600" dirty="0" smtClean="0">
                          <a:latin typeface="Arial" panose="020B0604020202020204" pitchFamily="34" charset="0"/>
                          <a:cs typeface="Arial" panose="020B0604020202020204" pitchFamily="34" charset="0"/>
                        </a:rPr>
                        <a:t>12.2%</a:t>
                      </a:r>
                      <a:endParaRPr lang="en-GB" sz="1600" dirty="0">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6973596"/>
                  </a:ext>
                </a:extLst>
              </a:tr>
            </a:tbl>
          </a:graphicData>
        </a:graphic>
      </p:graphicFrame>
      <p:sp>
        <p:nvSpPr>
          <p:cNvPr id="9" name="Slide Number Placeholder 3"/>
          <p:cNvSpPr txBox="1">
            <a:spLocks/>
          </p:cNvSpPr>
          <p:nvPr/>
        </p:nvSpPr>
        <p:spPr>
          <a:xfrm>
            <a:off x="6553200" y="6248400"/>
            <a:ext cx="1905000" cy="4572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endParaRPr lang="en-GB" sz="1400" dirty="0">
              <a:solidFill>
                <a:srgbClr val="000000"/>
              </a:solidFill>
            </a:endParaRPr>
          </a:p>
        </p:txBody>
      </p:sp>
      <p:sp>
        <p:nvSpPr>
          <p:cNvPr id="2" name="Slide Number Placeholder 1"/>
          <p:cNvSpPr>
            <a:spLocks noGrp="1"/>
          </p:cNvSpPr>
          <p:nvPr>
            <p:ph type="sldNum" sz="quarter" idx="10"/>
          </p:nvPr>
        </p:nvSpPr>
        <p:spPr/>
        <p:txBody>
          <a:bodyPr/>
          <a:lstStyle/>
          <a:p>
            <a:pPr eaLnBrk="0" hangingPunct="0">
              <a:defRPr/>
            </a:pPr>
            <a:fld id="{A5921B40-2AAB-4008-8235-418577F26A73}" type="slidenum">
              <a:rPr lang="en-GB" smtClean="0">
                <a:solidFill>
                  <a:srgbClr val="000000"/>
                </a:solidFill>
                <a:cs typeface="+mn-cs"/>
              </a:rPr>
              <a:pPr eaLnBrk="0" hangingPunct="0">
                <a:defRPr/>
              </a:pPr>
              <a:t>10</a:t>
            </a:fld>
            <a:endParaRPr lang="en-GB" dirty="0">
              <a:solidFill>
                <a:srgbClr val="000000"/>
              </a:solidFill>
              <a:cs typeface="+mn-cs"/>
            </a:endParaRPr>
          </a:p>
        </p:txBody>
      </p:sp>
    </p:spTree>
    <p:extLst>
      <p:ext uri="{BB962C8B-B14F-4D97-AF65-F5344CB8AC3E}">
        <p14:creationId xmlns:p14="http://schemas.microsoft.com/office/powerpoint/2010/main" val="2702357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539750" y="1988840"/>
            <a:ext cx="8208962" cy="3207032"/>
          </a:xfrm>
          <a:prstGeom prst="rect">
            <a:avLst/>
          </a:prstGeom>
          <a:noFill/>
          <a:ln w="9525">
            <a:noFill/>
            <a:miter lim="800000"/>
            <a:headEnd/>
            <a:tailEnd/>
          </a:ln>
        </p:spPr>
        <p:txBody>
          <a:bodyPr wrap="square">
            <a:spAutoFit/>
          </a:bodyPr>
          <a:lstStyle/>
          <a:p>
            <a:pPr algn="l">
              <a:lnSpc>
                <a:spcPct val="80000"/>
              </a:lnSpc>
              <a:buFont typeface="Arial" charset="0"/>
              <a:buChar char="•"/>
              <a:tabLst>
                <a:tab pos="360363" algn="l"/>
              </a:tabLst>
            </a:pPr>
            <a:r>
              <a:rPr lang="en-GB" sz="2300" dirty="0"/>
              <a:t>	</a:t>
            </a:r>
            <a:r>
              <a:rPr lang="en-GB" sz="2300" b="1" dirty="0"/>
              <a:t>Funding Past Service Deficit</a:t>
            </a:r>
          </a:p>
          <a:p>
            <a:pPr algn="l">
              <a:lnSpc>
                <a:spcPct val="80000"/>
              </a:lnSpc>
              <a:tabLst>
                <a:tab pos="360363" algn="l"/>
              </a:tabLst>
            </a:pPr>
            <a:endParaRPr lang="en-GB" sz="2300" dirty="0"/>
          </a:p>
          <a:p>
            <a:pPr marL="884238" lvl="1" indent="-342900" algn="l">
              <a:lnSpc>
                <a:spcPct val="80000"/>
              </a:lnSpc>
              <a:buFont typeface="Symbol" panose="05050102010706020507" pitchFamily="18" charset="2"/>
              <a:buChar char=""/>
              <a:tabLst>
                <a:tab pos="360363" algn="l"/>
              </a:tabLst>
            </a:pPr>
            <a:r>
              <a:rPr lang="en-GB" sz="2300" dirty="0" smtClean="0"/>
              <a:t>	Employer </a:t>
            </a:r>
            <a:r>
              <a:rPr lang="en-GB" sz="2300" dirty="0"/>
              <a:t>paying £14,595,000 p.a. in addition to 		</a:t>
            </a:r>
            <a:r>
              <a:rPr lang="en-GB" sz="2300" dirty="0" smtClean="0"/>
              <a:t>future </a:t>
            </a:r>
            <a:r>
              <a:rPr lang="en-GB" sz="2300" dirty="0"/>
              <a:t>service </a:t>
            </a:r>
            <a:r>
              <a:rPr lang="en-GB" sz="2300" dirty="0" smtClean="0"/>
              <a:t>contributions </a:t>
            </a:r>
          </a:p>
          <a:p>
            <a:pPr marL="884238" lvl="1" indent="-342900" algn="l">
              <a:lnSpc>
                <a:spcPct val="80000"/>
              </a:lnSpc>
              <a:buFont typeface="Symbol" panose="05050102010706020507" pitchFamily="18" charset="2"/>
              <a:buChar char=""/>
              <a:tabLst>
                <a:tab pos="360363" algn="l"/>
              </a:tabLst>
            </a:pPr>
            <a:endParaRPr lang="en-GB" sz="2300" dirty="0"/>
          </a:p>
          <a:p>
            <a:pPr marL="884238" lvl="1" indent="-342900" algn="l">
              <a:lnSpc>
                <a:spcPct val="80000"/>
              </a:lnSpc>
              <a:buFont typeface="Symbol" panose="05050102010706020507" pitchFamily="18" charset="2"/>
              <a:buChar char=""/>
              <a:tabLst>
                <a:tab pos="360363" algn="l"/>
              </a:tabLst>
            </a:pPr>
            <a:r>
              <a:rPr lang="en-GB" sz="2300" dirty="0" smtClean="0"/>
              <a:t>Projected </a:t>
            </a:r>
            <a:r>
              <a:rPr lang="en-GB" sz="2300" dirty="0"/>
              <a:t>to eliminate shortfall </a:t>
            </a:r>
            <a:r>
              <a:rPr lang="en-GB" sz="2300" dirty="0" smtClean="0"/>
              <a:t>by 31 December 2019 (Lower Salary Increases) or 31 May 2020 (Higher Salary Increases)</a:t>
            </a:r>
            <a:endParaRPr lang="en-GB" sz="2300" dirty="0"/>
          </a:p>
          <a:p>
            <a:pPr algn="l">
              <a:lnSpc>
                <a:spcPct val="80000"/>
              </a:lnSpc>
              <a:tabLst>
                <a:tab pos="360363" algn="l"/>
              </a:tabLst>
            </a:pPr>
            <a:endParaRPr lang="en-GB" sz="2300" dirty="0"/>
          </a:p>
          <a:p>
            <a:pPr algn="l">
              <a:lnSpc>
                <a:spcPct val="80000"/>
              </a:lnSpc>
              <a:buFont typeface="Arial" charset="0"/>
              <a:buChar char="•"/>
              <a:tabLst>
                <a:tab pos="360363" algn="l"/>
              </a:tabLst>
            </a:pPr>
            <a:r>
              <a:rPr lang="en-GB" sz="2300" dirty="0"/>
              <a:t>	</a:t>
            </a:r>
            <a:r>
              <a:rPr lang="en-GB" sz="2300" b="1" dirty="0"/>
              <a:t>Progress will be monitored by future </a:t>
            </a:r>
            <a:r>
              <a:rPr lang="en-GB" sz="2300" b="1" dirty="0" smtClean="0"/>
              <a:t>actuarial </a:t>
            </a:r>
            <a:r>
              <a:rPr lang="en-GB" sz="2300" b="1" dirty="0"/>
              <a:t>reviews</a:t>
            </a:r>
          </a:p>
          <a:p>
            <a:pPr>
              <a:lnSpc>
                <a:spcPct val="80000"/>
              </a:lnSpc>
              <a:tabLst>
                <a:tab pos="531813" algn="l"/>
              </a:tabLst>
            </a:pPr>
            <a:endParaRPr lang="en-GB" sz="2300" dirty="0"/>
          </a:p>
        </p:txBody>
      </p:sp>
      <p:sp>
        <p:nvSpPr>
          <p:cNvPr id="6" name="Title 3"/>
          <p:cNvSpPr txBox="1">
            <a:spLocks/>
          </p:cNvSpPr>
          <p:nvPr/>
        </p:nvSpPr>
        <p:spPr bwMode="auto">
          <a:xfrm>
            <a:off x="539750" y="294481"/>
            <a:ext cx="8208962" cy="973932"/>
          </a:xfrm>
          <a:prstGeom prst="rect">
            <a:avLst/>
          </a:prstGeom>
          <a:solidFill>
            <a:srgbClr val="009999"/>
          </a:solidFill>
          <a:ln w="9525">
            <a:noFill/>
            <a:miter lim="800000"/>
            <a:headEnd/>
            <a:tailEnd/>
          </a:ln>
          <a:effectLst/>
        </p:spPr>
        <p:txBody>
          <a:bodyPr anchor="ctr"/>
          <a:lstStyle/>
          <a:p>
            <a:pPr algn="ctr">
              <a:defRPr/>
            </a:pPr>
            <a:r>
              <a:rPr lang="en-GB" sz="2800" kern="0" dirty="0">
                <a:solidFill>
                  <a:schemeClr val="bg1"/>
                </a:solidFill>
                <a:latin typeface="Arial" pitchFamily="34" charset="0"/>
                <a:ea typeface="+mj-ea"/>
                <a:cs typeface="Arial" pitchFamily="34" charset="0"/>
              </a:rPr>
              <a:t>Actuarial Valuation as at 31 July </a:t>
            </a:r>
            <a:r>
              <a:rPr lang="en-GB" sz="2800" kern="0" dirty="0" smtClean="0">
                <a:solidFill>
                  <a:schemeClr val="bg1"/>
                </a:solidFill>
                <a:latin typeface="Arial" pitchFamily="34" charset="0"/>
                <a:ea typeface="+mj-ea"/>
                <a:cs typeface="Arial" pitchFamily="34" charset="0"/>
              </a:rPr>
              <a:t>2018 </a:t>
            </a:r>
          </a:p>
          <a:p>
            <a:pPr algn="ctr">
              <a:defRPr/>
            </a:pPr>
            <a:r>
              <a:rPr lang="en-GB" sz="2800" kern="0" dirty="0" smtClean="0">
                <a:solidFill>
                  <a:schemeClr val="bg1"/>
                </a:solidFill>
                <a:latin typeface="Arial" pitchFamily="34" charset="0"/>
                <a:ea typeface="+mj-ea"/>
                <a:cs typeface="Arial" pitchFamily="34" charset="0"/>
              </a:rPr>
              <a:t>Deficit Funding</a:t>
            </a:r>
            <a:endParaRPr lang="en-GB" sz="2800" kern="0" dirty="0">
              <a:solidFill>
                <a:schemeClr val="bg1"/>
              </a:solidFill>
              <a:latin typeface="Arial" pitchFamily="34" charset="0"/>
              <a:ea typeface="+mj-ea"/>
              <a:cs typeface="Arial" pitchFamily="34" charset="0"/>
            </a:endParaRPr>
          </a:p>
        </p:txBody>
      </p:sp>
      <p:sp>
        <p:nvSpPr>
          <p:cNvPr id="7" name="Slide Number Placeholder 3"/>
          <p:cNvSpPr txBox="1">
            <a:spLocks/>
          </p:cNvSpPr>
          <p:nvPr/>
        </p:nvSpPr>
        <p:spPr>
          <a:xfrm>
            <a:off x="6553200" y="6248400"/>
            <a:ext cx="1905000" cy="4572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endParaRPr lang="en-GB" sz="1400" dirty="0">
              <a:solidFill>
                <a:srgbClr val="000000"/>
              </a:solidFill>
            </a:endParaRPr>
          </a:p>
        </p:txBody>
      </p:sp>
      <p:sp>
        <p:nvSpPr>
          <p:cNvPr id="2" name="Slide Number Placeholder 1"/>
          <p:cNvSpPr>
            <a:spLocks noGrp="1"/>
          </p:cNvSpPr>
          <p:nvPr>
            <p:ph type="sldNum" sz="quarter" idx="10"/>
          </p:nvPr>
        </p:nvSpPr>
        <p:spPr/>
        <p:txBody>
          <a:bodyPr/>
          <a:lstStyle/>
          <a:p>
            <a:pPr eaLnBrk="0" hangingPunct="0">
              <a:defRPr/>
            </a:pPr>
            <a:fld id="{A5921B40-2AAB-4008-8235-418577F26A73}" type="slidenum">
              <a:rPr lang="en-GB" smtClean="0">
                <a:solidFill>
                  <a:srgbClr val="000000"/>
                </a:solidFill>
                <a:cs typeface="+mn-cs"/>
              </a:rPr>
              <a:pPr eaLnBrk="0" hangingPunct="0">
                <a:defRPr/>
              </a:pPr>
              <a:t>11</a:t>
            </a:fld>
            <a:endParaRPr lang="en-GB" dirty="0">
              <a:solidFill>
                <a:srgbClr val="000000"/>
              </a:solidFill>
              <a:cs typeface="+mn-cs"/>
            </a:endParaRPr>
          </a:p>
        </p:txBody>
      </p:sp>
    </p:spTree>
    <p:extLst>
      <p:ext uri="{BB962C8B-B14F-4D97-AF65-F5344CB8AC3E}">
        <p14:creationId xmlns:p14="http://schemas.microsoft.com/office/powerpoint/2010/main" val="2264889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2200" y="404664"/>
            <a:ext cx="914400" cy="914400"/>
          </a:xfrm>
          <a:prstGeom prst="rect">
            <a:avLst/>
          </a:prstGeom>
          <a:noFill/>
        </p:spPr>
        <p:txBody>
          <a:bodyPr wrap="none" lIns="0" tIns="0" rIns="0" bIns="0" rtlCol="0">
            <a:noAutofit/>
          </a:bodyPr>
          <a:lstStyle/>
          <a:p>
            <a:pPr algn="ctr"/>
            <a:endParaRPr lang="en-GB" sz="800" dirty="0" smtClean="0"/>
          </a:p>
        </p:txBody>
      </p:sp>
      <p:sp>
        <p:nvSpPr>
          <p:cNvPr id="3" name="TextBox 2"/>
          <p:cNvSpPr txBox="1"/>
          <p:nvPr/>
        </p:nvSpPr>
        <p:spPr>
          <a:xfrm>
            <a:off x="467544" y="6237312"/>
            <a:ext cx="3024336" cy="216024"/>
          </a:xfrm>
          <a:prstGeom prst="rect">
            <a:avLst/>
          </a:prstGeom>
          <a:noFill/>
        </p:spPr>
        <p:txBody>
          <a:bodyPr wrap="square" lIns="0" tIns="0" rIns="0" bIns="0" rtlCol="0">
            <a:noAutofit/>
          </a:bodyPr>
          <a:lstStyle/>
          <a:p>
            <a:r>
              <a:rPr lang="en-GB" sz="800" dirty="0" smtClean="0"/>
              <a:t>Note: We cannot provide individual financial planning advice</a:t>
            </a:r>
          </a:p>
        </p:txBody>
      </p:sp>
      <p:sp>
        <p:nvSpPr>
          <p:cNvPr id="8" name="Title 3"/>
          <p:cNvSpPr txBox="1">
            <a:spLocks/>
          </p:cNvSpPr>
          <p:nvPr/>
        </p:nvSpPr>
        <p:spPr bwMode="gray">
          <a:xfrm>
            <a:off x="609600" y="579120"/>
            <a:ext cx="7778823" cy="731520"/>
          </a:xfrm>
          <a:prstGeom prst="rect">
            <a:avLst/>
          </a:prstGeom>
        </p:spPr>
        <p:txBody>
          <a:bodyPr vert="horz" lIns="0" tIns="0" rIns="0" bIns="45720" rtlCol="0" anchor="b" anchorCtr="0">
            <a:noAutofit/>
          </a:bodyPr>
          <a:lstStyle>
            <a:lvl1pPr algn="l" defTabSz="914400" rtl="0" eaLnBrk="1" latinLnBrk="0" hangingPunct="1">
              <a:spcBef>
                <a:spcPts val="0"/>
              </a:spcBef>
              <a:spcAft>
                <a:spcPts val="0"/>
              </a:spcAft>
              <a:buNone/>
              <a:defRPr sz="24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692D"/>
                </a:solidFill>
                <a:effectLst/>
                <a:uLnTx/>
                <a:uFillTx/>
                <a:latin typeface="Arial"/>
                <a:ea typeface="+mj-ea"/>
                <a:cs typeface="+mj-cs"/>
              </a:rPr>
              <a:t>Cambridge University Assistants’ Defined Contribution Pension Scheme Update</a:t>
            </a:r>
            <a:endParaRPr kumimoji="0" lang="en-US" sz="2400" b="0" i="0" u="none" strike="noStrike" kern="1200" cap="none" spc="0" normalizeH="0" baseline="0" noProof="0" dirty="0">
              <a:ln>
                <a:noFill/>
              </a:ln>
              <a:solidFill>
                <a:srgbClr val="00692D"/>
              </a:solidFill>
              <a:effectLst/>
              <a:uLnTx/>
              <a:uFillTx/>
              <a:latin typeface="Arial"/>
              <a:ea typeface="+mj-ea"/>
              <a:cs typeface="+mj-cs"/>
            </a:endParaRPr>
          </a:p>
        </p:txBody>
      </p:sp>
      <p:sp>
        <p:nvSpPr>
          <p:cNvPr id="9" name="Subtitle 4"/>
          <p:cNvSpPr txBox="1">
            <a:spLocks/>
          </p:cNvSpPr>
          <p:nvPr/>
        </p:nvSpPr>
        <p:spPr bwMode="gray">
          <a:xfrm>
            <a:off x="609600" y="1310640"/>
            <a:ext cx="4825561" cy="1737360"/>
          </a:xfrm>
          <a:prstGeom prst="rect">
            <a:avLst/>
          </a:prstGeom>
        </p:spPr>
        <p:txBody>
          <a:bodyPr vert="horz" lIns="0" tIns="0" rIns="0" bIns="0" rtlCol="0" anchor="t" anchorCtr="0">
            <a:noAutofit/>
          </a:bodyPr>
          <a:lstStyle>
            <a:lvl1pPr marL="0" indent="0" algn="l" defTabSz="914400" rtl="0" eaLnBrk="1" latinLnBrk="0" hangingPunct="1">
              <a:spcBef>
                <a:spcPts val="600"/>
              </a:spcBef>
              <a:spcAft>
                <a:spcPts val="600"/>
              </a:spcAft>
              <a:buFontTx/>
              <a:buNone/>
              <a:defRPr sz="1600" b="1" kern="1200">
                <a:solidFill>
                  <a:schemeClr val="tx1"/>
                </a:solidFill>
                <a:latin typeface="+mn-lt"/>
                <a:ea typeface="+mn-ea"/>
                <a:cs typeface="+mn-cs"/>
              </a:defRPr>
            </a:lvl1pPr>
            <a:lvl2pPr marL="171450" indent="-171450" algn="l" defTabSz="914400" rtl="0" eaLnBrk="1" latinLnBrk="0" hangingPunct="1">
              <a:spcBef>
                <a:spcPts val="0"/>
              </a:spcBef>
              <a:spcAft>
                <a:spcPts val="600"/>
              </a:spcAft>
              <a:buSzPct val="120000"/>
              <a:buFont typeface="Arial" pitchFamily="34" charset="0"/>
              <a:buChar char="•"/>
              <a:defRPr sz="1400" kern="1200">
                <a:solidFill>
                  <a:schemeClr val="tx1"/>
                </a:solidFill>
                <a:latin typeface="+mn-lt"/>
                <a:ea typeface="+mn-ea"/>
                <a:cs typeface="+mn-cs"/>
              </a:defRPr>
            </a:lvl2pPr>
            <a:lvl3pPr marL="344488" indent="-171450" algn="l" defTabSz="914400" rtl="0" eaLnBrk="1" latinLnBrk="0" hangingPunct="1">
              <a:spcBef>
                <a:spcPts val="0"/>
              </a:spcBef>
              <a:spcAft>
                <a:spcPts val="600"/>
              </a:spcAft>
              <a:buClrTx/>
              <a:buSzPct val="100000"/>
              <a:buFont typeface="Arial" pitchFamily="34" charset="0"/>
              <a:buChar char="–"/>
              <a:defRPr sz="1200" kern="1200">
                <a:solidFill>
                  <a:schemeClr val="tx1"/>
                </a:solidFill>
                <a:latin typeface="+mn-lt"/>
                <a:ea typeface="+mn-ea"/>
                <a:cs typeface="+mn-cs"/>
              </a:defRPr>
            </a:lvl3pPr>
            <a:lvl4pPr marL="515938" indent="-17145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4pPr>
            <a:lvl5pPr marL="688975" indent="-176213"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a:ea typeface="+mn-ea"/>
                <a:cs typeface="+mn-cs"/>
              </a:rPr>
              <a:t>David Snowdon - SEI</a:t>
            </a:r>
          </a:p>
          <a:p>
            <a:pPr marL="0" marR="0" lvl="1" indent="0" algn="l" defTabSz="914400" rtl="0" eaLnBrk="1" fontAlgn="auto" latinLnBrk="0" hangingPunct="1">
              <a:lnSpc>
                <a:spcPct val="100000"/>
              </a:lnSpc>
              <a:spcBef>
                <a:spcPts val="0"/>
              </a:spcBef>
              <a:spcAft>
                <a:spcPts val="600"/>
              </a:spcAft>
              <a:buClrTx/>
              <a:buSzPct val="120000"/>
              <a:buFont typeface="Arial" pitchFamily="34" charset="0"/>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March 2019</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eaLnBrk="0" hangingPunct="0">
              <a:defRPr/>
            </a:pPr>
            <a:r>
              <a:rPr lang="en-GB" smtClean="0">
                <a:solidFill>
                  <a:srgbClr val="000000"/>
                </a:solidFill>
                <a:cs typeface="+mn-cs"/>
              </a:rPr>
              <a:t>12</a:t>
            </a:r>
          </a:p>
          <a:p>
            <a:pPr eaLnBrk="0" hangingPunct="0">
              <a:defRPr/>
            </a:pPr>
            <a:endParaRPr lang="en-GB" dirty="0">
              <a:solidFill>
                <a:srgbClr val="000000"/>
              </a:solidFill>
              <a:cs typeface="+mn-cs"/>
            </a:endParaRPr>
          </a:p>
        </p:txBody>
      </p:sp>
    </p:spTree>
    <p:extLst>
      <p:ext uri="{BB962C8B-B14F-4D97-AF65-F5344CB8AC3E}">
        <p14:creationId xmlns:p14="http://schemas.microsoft.com/office/powerpoint/2010/main" val="2103847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52128"/>
          </a:xfrm>
        </p:spPr>
        <p:txBody>
          <a:bodyPr/>
          <a:lstStyle/>
          <a:p>
            <a:r>
              <a:rPr lang="en-GB" dirty="0"/>
              <a:t>Agenda</a:t>
            </a:r>
          </a:p>
        </p:txBody>
      </p:sp>
      <p:sp>
        <p:nvSpPr>
          <p:cNvPr id="3" name="Text Placeholder 2"/>
          <p:cNvSpPr>
            <a:spLocks noGrp="1"/>
          </p:cNvSpPr>
          <p:nvPr>
            <p:ph type="body" sz="quarter" idx="11"/>
          </p:nvPr>
        </p:nvSpPr>
        <p:spPr>
          <a:xfrm>
            <a:off x="457200" y="1463675"/>
            <a:ext cx="8229600" cy="4485605"/>
          </a:xfrm>
        </p:spPr>
        <p:txBody>
          <a:bodyPr/>
          <a:lstStyle/>
          <a:p>
            <a:pPr marL="285750" indent="-285750">
              <a:lnSpc>
                <a:spcPct val="150000"/>
              </a:lnSpc>
              <a:buFont typeface="Arial" panose="020B0604020202020204" pitchFamily="34" charset="0"/>
              <a:buChar char="•"/>
            </a:pPr>
            <a:r>
              <a:rPr lang="en-GB" sz="2400" dirty="0" smtClean="0"/>
              <a:t>How does the pension scheme work?</a:t>
            </a:r>
          </a:p>
          <a:p>
            <a:pPr marL="285750" indent="-285750">
              <a:lnSpc>
                <a:spcPct val="150000"/>
              </a:lnSpc>
              <a:buFont typeface="Arial" panose="020B0604020202020204" pitchFamily="34" charset="0"/>
              <a:buChar char="•"/>
            </a:pPr>
            <a:r>
              <a:rPr lang="en-GB" sz="2400" dirty="0" smtClean="0"/>
              <a:t>Where is my money invested?</a:t>
            </a:r>
          </a:p>
          <a:p>
            <a:pPr marL="285750" indent="-285750">
              <a:lnSpc>
                <a:spcPct val="150000"/>
              </a:lnSpc>
              <a:buFont typeface="Arial" panose="020B0604020202020204" pitchFamily="34" charset="0"/>
              <a:buChar char="•"/>
            </a:pPr>
            <a:r>
              <a:rPr lang="en-GB" sz="2400" dirty="0" smtClean="0"/>
              <a:t>When can I access my pension?</a:t>
            </a:r>
          </a:p>
          <a:p>
            <a:pPr marL="285750" indent="-285750">
              <a:lnSpc>
                <a:spcPct val="150000"/>
              </a:lnSpc>
              <a:buFont typeface="Arial" panose="020B0604020202020204" pitchFamily="34" charset="0"/>
              <a:buChar char="•"/>
            </a:pPr>
            <a:r>
              <a:rPr lang="en-GB" sz="2400" dirty="0" smtClean="0"/>
              <a:t>Why should I keep my information up to date and what’s available to me?</a:t>
            </a:r>
          </a:p>
          <a:p>
            <a:pPr marL="285750" indent="-285750">
              <a:lnSpc>
                <a:spcPct val="150000"/>
              </a:lnSpc>
              <a:buFont typeface="Arial" panose="020B0604020202020204" pitchFamily="34" charset="0"/>
              <a:buChar char="•"/>
            </a:pPr>
            <a:r>
              <a:rPr lang="en-GB" sz="2400" dirty="0" smtClean="0"/>
              <a:t>We value your feedback</a:t>
            </a:r>
          </a:p>
          <a:p>
            <a:pPr marL="285750" indent="-285750">
              <a:lnSpc>
                <a:spcPct val="150000"/>
              </a:lnSpc>
              <a:buFont typeface="Arial" panose="020B0604020202020204" pitchFamily="34" charset="0"/>
              <a:buChar char="•"/>
            </a:pPr>
            <a:r>
              <a:rPr lang="en-GB" sz="2400" dirty="0" smtClean="0"/>
              <a:t>Questions?</a:t>
            </a:r>
          </a:p>
        </p:txBody>
      </p:sp>
      <p:sp>
        <p:nvSpPr>
          <p:cNvPr id="4" name="Slide Number Placeholder 3"/>
          <p:cNvSpPr>
            <a:spLocks noGrp="1"/>
          </p:cNvSpPr>
          <p:nvPr>
            <p:ph type="sldNum" sz="quarter" idx="12"/>
          </p:nvPr>
        </p:nvSpPr>
        <p:spPr/>
        <p:txBody>
          <a:bodyPr/>
          <a:lstStyle/>
          <a:p>
            <a:pPr eaLnBrk="0" hangingPunct="0">
              <a:defRPr/>
            </a:pPr>
            <a:fld id="{A5921B40-2AAB-4008-8235-418577F26A73}" type="slidenum">
              <a:rPr lang="en-GB" smtClean="0">
                <a:solidFill>
                  <a:srgbClr val="000000"/>
                </a:solidFill>
                <a:cs typeface="+mn-cs"/>
              </a:rPr>
              <a:pPr eaLnBrk="0" hangingPunct="0">
                <a:defRPr/>
              </a:pPr>
              <a:t>13</a:t>
            </a:fld>
            <a:endParaRPr lang="en-GB" dirty="0">
              <a:solidFill>
                <a:srgbClr val="000000"/>
              </a:solidFill>
              <a:cs typeface="+mn-cs"/>
            </a:endParaRPr>
          </a:p>
        </p:txBody>
      </p:sp>
    </p:spTree>
    <p:extLst>
      <p:ext uri="{BB962C8B-B14F-4D97-AF65-F5344CB8AC3E}">
        <p14:creationId xmlns:p14="http://schemas.microsoft.com/office/powerpoint/2010/main" val="1271006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KFILE01\London\Institutional\Institutional Solutions\SEI Master Trust (WIP)\Trustee Docs\Website\Images\Pig My Pen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342" y="1484313"/>
            <a:ext cx="3057826" cy="18526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378412"/>
            <a:ext cx="7772400" cy="957728"/>
          </a:xfrm>
        </p:spPr>
        <p:txBody>
          <a:bodyPr/>
          <a:lstStyle/>
          <a:p>
            <a:r>
              <a:rPr lang="en-GB" sz="4000" dirty="0" smtClean="0"/>
              <a:t>How the pension scheme works</a:t>
            </a:r>
            <a:endParaRPr lang="en-GB" sz="4000" dirty="0"/>
          </a:p>
        </p:txBody>
      </p:sp>
      <p:sp>
        <p:nvSpPr>
          <p:cNvPr id="11" name="TextBox 10"/>
          <p:cNvSpPr txBox="1"/>
          <p:nvPr/>
        </p:nvSpPr>
        <p:spPr>
          <a:xfrm>
            <a:off x="801296" y="1340768"/>
            <a:ext cx="3239592" cy="549101"/>
          </a:xfrm>
          <a:prstGeom prst="rect">
            <a:avLst/>
          </a:prstGeom>
          <a:noFill/>
        </p:spPr>
        <p:txBody>
          <a:bodyPr wrap="square" lIns="0" tIns="0" rIns="0" bIns="0" rtlCol="0" anchor="ctr">
            <a:noAutofit/>
          </a:bodyPr>
          <a:lstStyle/>
          <a:p>
            <a:pPr fontAlgn="auto">
              <a:spcBef>
                <a:spcPts val="0"/>
              </a:spcBef>
              <a:spcAft>
                <a:spcPts val="0"/>
              </a:spcAft>
            </a:pPr>
            <a:r>
              <a:rPr lang="en-GB" sz="1600" b="1" dirty="0">
                <a:solidFill>
                  <a:srgbClr val="000000"/>
                </a:solidFill>
                <a:latin typeface="Arial"/>
                <a:cs typeface="+mn-cs"/>
              </a:rPr>
              <a:t>The </a:t>
            </a:r>
            <a:r>
              <a:rPr lang="en-GB" sz="1600" b="1" dirty="0" smtClean="0">
                <a:solidFill>
                  <a:srgbClr val="000000"/>
                </a:solidFill>
                <a:latin typeface="Arial"/>
                <a:cs typeface="+mn-cs"/>
              </a:rPr>
              <a:t>University contributes 5%</a:t>
            </a:r>
            <a:endParaRPr lang="en-GB" sz="1600" b="1" dirty="0">
              <a:solidFill>
                <a:srgbClr val="000000"/>
              </a:solidFill>
              <a:latin typeface="Arial"/>
              <a:cs typeface="+mn-cs"/>
            </a:endParaRPr>
          </a:p>
        </p:txBody>
      </p:sp>
      <p:sp>
        <p:nvSpPr>
          <p:cNvPr id="15" name="TextBox 14"/>
          <p:cNvSpPr txBox="1"/>
          <p:nvPr/>
        </p:nvSpPr>
        <p:spPr>
          <a:xfrm>
            <a:off x="6537426" y="1511747"/>
            <a:ext cx="2283046" cy="549101"/>
          </a:xfrm>
          <a:prstGeom prst="rect">
            <a:avLst/>
          </a:prstGeom>
          <a:noFill/>
        </p:spPr>
        <p:txBody>
          <a:bodyPr wrap="square" lIns="0" tIns="0" rIns="0" bIns="0" rtlCol="0" anchor="ctr">
            <a:noAutofit/>
          </a:bodyPr>
          <a:lstStyle/>
          <a:p>
            <a:pPr algn="r" fontAlgn="auto">
              <a:spcBef>
                <a:spcPts val="0"/>
              </a:spcBef>
              <a:spcAft>
                <a:spcPts val="0"/>
              </a:spcAft>
            </a:pPr>
            <a:r>
              <a:rPr lang="en-GB" sz="1600" b="1" dirty="0" smtClean="0">
                <a:solidFill>
                  <a:srgbClr val="000000"/>
                </a:solidFill>
                <a:latin typeface="Arial"/>
                <a:cs typeface="+mn-cs"/>
              </a:rPr>
              <a:t>and you can pay in too</a:t>
            </a:r>
            <a:endParaRPr lang="en-GB" sz="1600" b="1" dirty="0">
              <a:solidFill>
                <a:srgbClr val="000000"/>
              </a:solidFill>
              <a:latin typeface="Arial"/>
              <a:cs typeface="+mn-cs"/>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98" y="1558166"/>
            <a:ext cx="8191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411314"/>
            <a:ext cx="7776864" cy="288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6713153" y="2005168"/>
            <a:ext cx="1931592" cy="815608"/>
          </a:xfrm>
          <a:prstGeom prst="rect">
            <a:avLst/>
          </a:prstGeom>
        </p:spPr>
        <p:txBody>
          <a:bodyPr wrap="square">
            <a:spAutoFit/>
          </a:bodyPr>
          <a:lstStyle/>
          <a:p>
            <a:pPr fontAlgn="auto">
              <a:spcBef>
                <a:spcPts val="0"/>
              </a:spcBef>
              <a:spcAft>
                <a:spcPts val="0"/>
              </a:spcAft>
            </a:pPr>
            <a:r>
              <a:rPr lang="en-GB" sz="1200" b="1" dirty="0">
                <a:solidFill>
                  <a:srgbClr val="FFFFFF">
                    <a:lumMod val="50000"/>
                  </a:srgbClr>
                </a:solidFill>
                <a:latin typeface="Arial"/>
                <a:cs typeface="+mn-cs"/>
              </a:rPr>
              <a:t>The government </a:t>
            </a:r>
            <a:r>
              <a:rPr lang="en-GB" sz="1200" b="1" dirty="0" smtClean="0">
                <a:solidFill>
                  <a:srgbClr val="FFFFFF">
                    <a:lumMod val="50000"/>
                  </a:srgbClr>
                </a:solidFill>
                <a:latin typeface="Arial"/>
                <a:cs typeface="+mn-cs"/>
              </a:rPr>
              <a:t>lets you pay </a:t>
            </a:r>
            <a:r>
              <a:rPr lang="en-GB" sz="1200" b="1" dirty="0">
                <a:solidFill>
                  <a:srgbClr val="FFFFFF">
                    <a:lumMod val="50000"/>
                  </a:srgbClr>
                </a:solidFill>
                <a:latin typeface="Arial"/>
                <a:cs typeface="+mn-cs"/>
              </a:rPr>
              <a:t>less tax on </a:t>
            </a:r>
            <a:r>
              <a:rPr lang="en-GB" sz="1200" b="1" dirty="0" smtClean="0">
                <a:solidFill>
                  <a:srgbClr val="FFFFFF">
                    <a:lumMod val="50000"/>
                  </a:srgbClr>
                </a:solidFill>
                <a:latin typeface="Arial"/>
                <a:cs typeface="+mn-cs"/>
              </a:rPr>
              <a:t>your contributions</a:t>
            </a:r>
            <a:endParaRPr lang="en-GB" sz="1200" b="1" dirty="0">
              <a:solidFill>
                <a:srgbClr val="FFFFFF">
                  <a:lumMod val="50000"/>
                </a:srgbClr>
              </a:solidFill>
              <a:latin typeface="Arial"/>
              <a:cs typeface="+mn-cs"/>
            </a:endParaRPr>
          </a:p>
          <a:p>
            <a:pPr fontAlgn="auto">
              <a:spcBef>
                <a:spcPts val="0"/>
              </a:spcBef>
              <a:spcAft>
                <a:spcPts val="0"/>
              </a:spcAft>
            </a:pPr>
            <a:endParaRPr lang="en-GB" sz="1100" b="1" dirty="0">
              <a:solidFill>
                <a:srgbClr val="000000"/>
              </a:solidFill>
              <a:latin typeface="Arial"/>
              <a:cs typeface="+mn-cs"/>
            </a:endParaRPr>
          </a:p>
        </p:txBody>
      </p:sp>
      <p:sp>
        <p:nvSpPr>
          <p:cNvPr id="10" name="Right Arrow 9"/>
          <p:cNvSpPr/>
          <p:nvPr/>
        </p:nvSpPr>
        <p:spPr>
          <a:xfrm>
            <a:off x="828353" y="1713688"/>
            <a:ext cx="2824162" cy="288032"/>
          </a:xfrm>
          <a:prstGeom prst="rightArrow">
            <a:avLst/>
          </a:prstGeom>
          <a:solidFill>
            <a:schemeClr val="accent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FFFFFF"/>
              </a:solidFill>
            </a:endParaRPr>
          </a:p>
        </p:txBody>
      </p:sp>
      <p:sp>
        <p:nvSpPr>
          <p:cNvPr id="3" name="Slide Number Placeholder 2"/>
          <p:cNvSpPr>
            <a:spLocks noGrp="1"/>
          </p:cNvSpPr>
          <p:nvPr>
            <p:ph type="sldNum" sz="quarter" idx="12"/>
          </p:nvPr>
        </p:nvSpPr>
        <p:spPr/>
        <p:txBody>
          <a:bodyPr/>
          <a:lstStyle/>
          <a:p>
            <a:pPr eaLnBrk="0" hangingPunct="0">
              <a:defRPr/>
            </a:pPr>
            <a:fld id="{A5921B40-2AAB-4008-8235-418577F26A73}" type="slidenum">
              <a:rPr lang="en-GB" smtClean="0">
                <a:solidFill>
                  <a:srgbClr val="000000"/>
                </a:solidFill>
                <a:cs typeface="+mn-cs"/>
              </a:rPr>
              <a:pPr eaLnBrk="0" hangingPunct="0">
                <a:defRPr/>
              </a:pPr>
              <a:t>14</a:t>
            </a:fld>
            <a:endParaRPr lang="en-GB" dirty="0">
              <a:solidFill>
                <a:srgbClr val="000000"/>
              </a:solidFill>
              <a:cs typeface="+mn-cs"/>
            </a:endParaRPr>
          </a:p>
        </p:txBody>
      </p:sp>
    </p:spTree>
    <p:extLst>
      <p:ext uri="{BB962C8B-B14F-4D97-AF65-F5344CB8AC3E}">
        <p14:creationId xmlns:p14="http://schemas.microsoft.com/office/powerpoint/2010/main" val="1837626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116632"/>
            <a:ext cx="8196263" cy="1151781"/>
          </a:xfrm>
        </p:spPr>
        <p:txBody>
          <a:bodyPr/>
          <a:lstStyle/>
          <a:p>
            <a:r>
              <a:rPr lang="en-GB" sz="2800" dirty="0" smtClean="0"/>
              <a:t>Tax relief on your contributions – example of an employee with a pensionable salary of £24,000 pa</a:t>
            </a:r>
            <a:endParaRPr lang="en-GB" sz="2800" dirty="0"/>
          </a:p>
        </p:txBody>
      </p:sp>
      <p:graphicFrame>
        <p:nvGraphicFramePr>
          <p:cNvPr id="5" name="Table 4"/>
          <p:cNvGraphicFramePr>
            <a:graphicFrameLocks noGrp="1"/>
          </p:cNvGraphicFramePr>
          <p:nvPr>
            <p:extLst/>
          </p:nvPr>
        </p:nvGraphicFramePr>
        <p:xfrm>
          <a:off x="479425" y="1432580"/>
          <a:ext cx="8207375" cy="741680"/>
        </p:xfrm>
        <a:graphic>
          <a:graphicData uri="http://schemas.openxmlformats.org/drawingml/2006/table">
            <a:tbl>
              <a:tblPr firstRow="1" bandRow="1">
                <a:tableStyleId>{5C22544A-7EE6-4342-B048-85BDC9FD1C3A}</a:tableStyleId>
              </a:tblPr>
              <a:tblGrid>
                <a:gridCol w="1641475">
                  <a:extLst>
                    <a:ext uri="{9D8B030D-6E8A-4147-A177-3AD203B41FA5}">
                      <a16:colId xmlns="" xmlns:a16="http://schemas.microsoft.com/office/drawing/2014/main" val="20000"/>
                    </a:ext>
                  </a:extLst>
                </a:gridCol>
                <a:gridCol w="1641475">
                  <a:extLst>
                    <a:ext uri="{9D8B030D-6E8A-4147-A177-3AD203B41FA5}">
                      <a16:colId xmlns="" xmlns:a16="http://schemas.microsoft.com/office/drawing/2014/main" val="20001"/>
                    </a:ext>
                  </a:extLst>
                </a:gridCol>
                <a:gridCol w="2033761">
                  <a:extLst>
                    <a:ext uri="{9D8B030D-6E8A-4147-A177-3AD203B41FA5}">
                      <a16:colId xmlns="" xmlns:a16="http://schemas.microsoft.com/office/drawing/2014/main" val="20002"/>
                    </a:ext>
                  </a:extLst>
                </a:gridCol>
                <a:gridCol w="1249189">
                  <a:extLst>
                    <a:ext uri="{9D8B030D-6E8A-4147-A177-3AD203B41FA5}">
                      <a16:colId xmlns="" xmlns:a16="http://schemas.microsoft.com/office/drawing/2014/main" val="20003"/>
                    </a:ext>
                  </a:extLst>
                </a:gridCol>
                <a:gridCol w="1641475">
                  <a:extLst>
                    <a:ext uri="{9D8B030D-6E8A-4147-A177-3AD203B41FA5}">
                      <a16:colId xmlns="" xmlns:a16="http://schemas.microsoft.com/office/drawing/2014/main" val="20004"/>
                    </a:ext>
                  </a:extLst>
                </a:gridCol>
              </a:tblGrid>
              <a:tr h="370840">
                <a:tc gridSpan="5">
                  <a:txBody>
                    <a:bodyPr/>
                    <a:lstStyle/>
                    <a:p>
                      <a:r>
                        <a:rPr lang="en-GB" dirty="0" smtClean="0"/>
                        <a:t>1. Employer contribution</a:t>
                      </a:r>
                      <a:endParaRPr lang="en-GB" dirty="0"/>
                    </a:p>
                  </a:txBody>
                  <a:tcPr>
                    <a:solidFill>
                      <a:schemeClr val="accent3"/>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10000"/>
                  </a:ext>
                </a:extLst>
              </a:tr>
              <a:tr h="370840">
                <a:tc>
                  <a:txBody>
                    <a:bodyPr/>
                    <a:lstStyle/>
                    <a:p>
                      <a:r>
                        <a:rPr lang="en-GB" dirty="0" smtClean="0"/>
                        <a:t>£2,000</a:t>
                      </a:r>
                      <a:endParaRPr lang="en-GB" dirty="0"/>
                    </a:p>
                  </a:txBody>
                  <a:tcPr/>
                </a:tc>
                <a:tc>
                  <a:txBody>
                    <a:bodyPr/>
                    <a:lstStyle/>
                    <a:p>
                      <a:pPr algn="ctr"/>
                      <a:r>
                        <a:rPr lang="en-GB" dirty="0" smtClean="0"/>
                        <a:t>x</a:t>
                      </a:r>
                      <a:endParaRPr lang="en-GB" dirty="0"/>
                    </a:p>
                  </a:txBody>
                  <a:tcPr/>
                </a:tc>
                <a:tc>
                  <a:txBody>
                    <a:bodyPr/>
                    <a:lstStyle/>
                    <a:p>
                      <a:pPr algn="ctr"/>
                      <a:r>
                        <a:rPr lang="en-GB" dirty="0" smtClean="0"/>
                        <a:t>5% (ER)</a:t>
                      </a:r>
                      <a:endParaRPr lang="en-GB" dirty="0"/>
                    </a:p>
                  </a:txBody>
                  <a:tcPr/>
                </a:tc>
                <a:tc>
                  <a:txBody>
                    <a:bodyPr/>
                    <a:lstStyle/>
                    <a:p>
                      <a:pPr algn="ctr"/>
                      <a:r>
                        <a:rPr lang="en-GB" dirty="0" smtClean="0"/>
                        <a:t>=</a:t>
                      </a:r>
                      <a:endParaRPr lang="en-GB" dirty="0"/>
                    </a:p>
                  </a:txBody>
                  <a:tcPr/>
                </a:tc>
                <a:tc>
                  <a:txBody>
                    <a:bodyPr/>
                    <a:lstStyle/>
                    <a:p>
                      <a:r>
                        <a:rPr lang="en-GB" dirty="0" smtClean="0"/>
                        <a:t>£100 p/m</a:t>
                      </a:r>
                      <a:endParaRPr lang="en-GB" dirty="0"/>
                    </a:p>
                  </a:txBody>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extLst/>
          </p:nvPr>
        </p:nvGraphicFramePr>
        <p:xfrm>
          <a:off x="469081" y="3284984"/>
          <a:ext cx="8207375" cy="1483360"/>
        </p:xfrm>
        <a:graphic>
          <a:graphicData uri="http://schemas.openxmlformats.org/drawingml/2006/table">
            <a:tbl>
              <a:tblPr firstRow="1" bandRow="1">
                <a:tableStyleId>{5C22544A-7EE6-4342-B048-85BDC9FD1C3A}</a:tableStyleId>
              </a:tblPr>
              <a:tblGrid>
                <a:gridCol w="1641475">
                  <a:extLst>
                    <a:ext uri="{9D8B030D-6E8A-4147-A177-3AD203B41FA5}">
                      <a16:colId xmlns="" xmlns:a16="http://schemas.microsoft.com/office/drawing/2014/main" val="20000"/>
                    </a:ext>
                  </a:extLst>
                </a:gridCol>
                <a:gridCol w="1641475">
                  <a:extLst>
                    <a:ext uri="{9D8B030D-6E8A-4147-A177-3AD203B41FA5}">
                      <a16:colId xmlns="" xmlns:a16="http://schemas.microsoft.com/office/drawing/2014/main" val="20001"/>
                    </a:ext>
                  </a:extLst>
                </a:gridCol>
                <a:gridCol w="2044873">
                  <a:extLst>
                    <a:ext uri="{9D8B030D-6E8A-4147-A177-3AD203B41FA5}">
                      <a16:colId xmlns="" xmlns:a16="http://schemas.microsoft.com/office/drawing/2014/main" val="20002"/>
                    </a:ext>
                  </a:extLst>
                </a:gridCol>
                <a:gridCol w="1238077">
                  <a:extLst>
                    <a:ext uri="{9D8B030D-6E8A-4147-A177-3AD203B41FA5}">
                      <a16:colId xmlns="" xmlns:a16="http://schemas.microsoft.com/office/drawing/2014/main" val="20003"/>
                    </a:ext>
                  </a:extLst>
                </a:gridCol>
                <a:gridCol w="1641475">
                  <a:extLst>
                    <a:ext uri="{9D8B030D-6E8A-4147-A177-3AD203B41FA5}">
                      <a16:colId xmlns="" xmlns:a16="http://schemas.microsoft.com/office/drawing/2014/main" val="20004"/>
                    </a:ext>
                  </a:extLst>
                </a:gridCol>
              </a:tblGrid>
              <a:tr h="370840">
                <a:tc gridSpan="5">
                  <a:txBody>
                    <a:bodyPr/>
                    <a:lstStyle/>
                    <a:p>
                      <a:r>
                        <a:rPr lang="en-GB" dirty="0" smtClean="0"/>
                        <a:t>2. Employee contribution</a:t>
                      </a:r>
                      <a:endParaRPr lang="en-GB" dirty="0"/>
                    </a:p>
                  </a:txBody>
                  <a:tcPr>
                    <a:solidFill>
                      <a:schemeClr val="accent3"/>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10000"/>
                  </a:ext>
                </a:extLst>
              </a:tr>
              <a:tr h="370840">
                <a:tc>
                  <a:txBody>
                    <a:bodyPr/>
                    <a:lstStyle/>
                    <a:p>
                      <a:r>
                        <a:rPr lang="en-GB" dirty="0" smtClean="0"/>
                        <a:t>£2,000</a:t>
                      </a:r>
                      <a:endParaRPr lang="en-GB" dirty="0"/>
                    </a:p>
                  </a:txBody>
                  <a:tcPr/>
                </a:tc>
                <a:tc>
                  <a:txBody>
                    <a:bodyPr/>
                    <a:lstStyle/>
                    <a:p>
                      <a:pPr algn="ctr"/>
                      <a:r>
                        <a:rPr lang="en-GB" dirty="0" smtClean="0"/>
                        <a:t>x</a:t>
                      </a:r>
                      <a:endParaRPr lang="en-GB" dirty="0"/>
                    </a:p>
                  </a:txBody>
                  <a:tcPr/>
                </a:tc>
                <a:tc>
                  <a:txBody>
                    <a:bodyPr/>
                    <a:lstStyle/>
                    <a:p>
                      <a:pPr algn="ctr"/>
                      <a:r>
                        <a:rPr lang="en-GB" dirty="0" smtClean="0"/>
                        <a:t>5% (EE)</a:t>
                      </a:r>
                      <a:endParaRPr lang="en-GB" dirty="0"/>
                    </a:p>
                  </a:txBody>
                  <a:tcPr/>
                </a:tc>
                <a:tc>
                  <a:txBody>
                    <a:bodyPr/>
                    <a:lstStyle/>
                    <a:p>
                      <a:pPr algn="ctr"/>
                      <a:r>
                        <a:rPr lang="en-GB" dirty="0" smtClean="0"/>
                        <a:t>=</a:t>
                      </a:r>
                      <a:endParaRPr lang="en-GB" dirty="0"/>
                    </a:p>
                  </a:txBody>
                  <a:tcPr/>
                </a:tc>
                <a:tc>
                  <a:txBody>
                    <a:bodyPr/>
                    <a:lstStyle/>
                    <a:p>
                      <a:r>
                        <a:rPr lang="en-GB" dirty="0" smtClean="0"/>
                        <a:t>£100 p/m</a:t>
                      </a:r>
                      <a:endParaRPr lang="en-GB" dirty="0"/>
                    </a:p>
                  </a:txBody>
                  <a:tcPr/>
                </a:tc>
                <a:extLst>
                  <a:ext uri="{0D108BD9-81ED-4DB2-BD59-A6C34878D82A}">
                    <a16:rowId xmlns="" xmlns:a16="http://schemas.microsoft.com/office/drawing/2014/main" val="10001"/>
                  </a:ext>
                </a:extLst>
              </a:tr>
              <a:tr h="370840">
                <a:tc gridSpan="3">
                  <a:txBody>
                    <a:bodyPr/>
                    <a:lstStyle/>
                    <a:p>
                      <a:r>
                        <a:rPr lang="en-GB" i="1" dirty="0" smtClean="0"/>
                        <a:t>Less tax relief at 20%</a:t>
                      </a:r>
                    </a:p>
                  </a:txBody>
                  <a:tcPr/>
                </a:tc>
                <a:tc hMerge="1">
                  <a:txBody>
                    <a:bodyPr/>
                    <a:lstStyle/>
                    <a:p>
                      <a:endParaRPr lang="en-GB" dirty="0"/>
                    </a:p>
                  </a:txBody>
                  <a:tcPr/>
                </a:tc>
                <a:tc hMerge="1">
                  <a:txBody>
                    <a:bodyPr/>
                    <a:lstStyle/>
                    <a:p>
                      <a:endParaRPr lang="en-GB" dirty="0"/>
                    </a:p>
                  </a:txBody>
                  <a:tcPr/>
                </a:tc>
                <a:tc>
                  <a:txBody>
                    <a:bodyPr/>
                    <a:lstStyle/>
                    <a:p>
                      <a:pPr algn="ctr"/>
                      <a:endParaRPr lang="en-GB" i="1" dirty="0"/>
                    </a:p>
                  </a:txBody>
                  <a:tcPr/>
                </a:tc>
                <a:tc>
                  <a:txBody>
                    <a:bodyPr/>
                    <a:lstStyle/>
                    <a:p>
                      <a:r>
                        <a:rPr lang="en-GB" i="1" dirty="0" smtClean="0"/>
                        <a:t>-£20 p/m</a:t>
                      </a:r>
                      <a:endParaRPr lang="en-GB" i="1" dirty="0"/>
                    </a:p>
                  </a:txBody>
                  <a:tcPr/>
                </a:tc>
                <a:extLst>
                  <a:ext uri="{0D108BD9-81ED-4DB2-BD59-A6C34878D82A}">
                    <a16:rowId xmlns="" xmlns:a16="http://schemas.microsoft.com/office/drawing/2014/main" val="10002"/>
                  </a:ext>
                </a:extLst>
              </a:tr>
              <a:tr h="370840">
                <a:tc gridSpan="3">
                  <a:txBody>
                    <a:bodyPr/>
                    <a:lstStyle/>
                    <a:p>
                      <a:r>
                        <a:rPr lang="en-GB" i="1" dirty="0" smtClean="0"/>
                        <a:t>Reduction in your take</a:t>
                      </a:r>
                      <a:r>
                        <a:rPr lang="en-GB" i="1" baseline="0" dirty="0" smtClean="0"/>
                        <a:t> home pay</a:t>
                      </a:r>
                      <a:endParaRPr lang="en-GB" i="1" dirty="0"/>
                    </a:p>
                  </a:txBody>
                  <a:tcPr/>
                </a:tc>
                <a:tc hMerge="1">
                  <a:txBody>
                    <a:bodyPr/>
                    <a:lstStyle/>
                    <a:p>
                      <a:endParaRPr lang="en-GB" dirty="0"/>
                    </a:p>
                  </a:txBody>
                  <a:tcPr/>
                </a:tc>
                <a:tc hMerge="1">
                  <a:txBody>
                    <a:bodyPr/>
                    <a:lstStyle/>
                    <a:p>
                      <a:endParaRPr lang="en-GB" dirty="0"/>
                    </a:p>
                  </a:txBody>
                  <a:tcPr/>
                </a:tc>
                <a:tc>
                  <a:txBody>
                    <a:bodyPr/>
                    <a:lstStyle/>
                    <a:p>
                      <a:pPr algn="ctr"/>
                      <a:r>
                        <a:rPr lang="en-GB" i="1" dirty="0" smtClean="0"/>
                        <a:t>=</a:t>
                      </a:r>
                      <a:endParaRPr lang="en-GB" i="1" dirty="0"/>
                    </a:p>
                  </a:txBody>
                  <a:tcPr/>
                </a:tc>
                <a:tc>
                  <a:txBody>
                    <a:bodyPr/>
                    <a:lstStyle/>
                    <a:p>
                      <a:r>
                        <a:rPr lang="en-GB" i="1" u="sng" dirty="0" smtClean="0"/>
                        <a:t>£80 p/m</a:t>
                      </a:r>
                      <a:endParaRPr lang="en-GB" i="1" u="sng" dirty="0"/>
                    </a:p>
                  </a:txBody>
                  <a:tcPr/>
                </a:tc>
                <a:extLst>
                  <a:ext uri="{0D108BD9-81ED-4DB2-BD59-A6C34878D82A}">
                    <a16:rowId xmlns="" xmlns:a16="http://schemas.microsoft.com/office/drawing/2014/main" val="10003"/>
                  </a:ext>
                </a:extLst>
              </a:tr>
            </a:tbl>
          </a:graphicData>
        </a:graphic>
      </p:graphicFrame>
      <p:sp>
        <p:nvSpPr>
          <p:cNvPr id="8" name="TextBox 7"/>
          <p:cNvSpPr txBox="1"/>
          <p:nvPr/>
        </p:nvSpPr>
        <p:spPr>
          <a:xfrm>
            <a:off x="457200" y="5964485"/>
            <a:ext cx="4608512" cy="288008"/>
          </a:xfrm>
          <a:prstGeom prst="rect">
            <a:avLst/>
          </a:prstGeom>
          <a:noFill/>
        </p:spPr>
        <p:txBody>
          <a:bodyPr wrap="square" lIns="0" tIns="0" rIns="0" bIns="0" rtlCol="0">
            <a:noAutofit/>
          </a:bodyPr>
          <a:lstStyle/>
          <a:p>
            <a:pPr algn="ctr" fontAlgn="auto">
              <a:spcBef>
                <a:spcPts val="0"/>
              </a:spcBef>
              <a:spcAft>
                <a:spcPts val="0"/>
              </a:spcAft>
            </a:pPr>
            <a:r>
              <a:rPr lang="en-GB" sz="800" dirty="0" smtClean="0">
                <a:solidFill>
                  <a:srgbClr val="000000"/>
                </a:solidFill>
                <a:latin typeface="Arial"/>
                <a:cs typeface="+mn-cs"/>
              </a:rPr>
              <a:t>Illustration assumes that member is a basic rate tax payer with a </a:t>
            </a:r>
            <a:r>
              <a:rPr lang="en-GB" sz="800" dirty="0">
                <a:solidFill>
                  <a:srgbClr val="000000"/>
                </a:solidFill>
                <a:latin typeface="Arial"/>
                <a:cs typeface="+mn-cs"/>
              </a:rPr>
              <a:t>pensionable salary of  </a:t>
            </a:r>
            <a:r>
              <a:rPr lang="en-GB" sz="800" dirty="0" smtClean="0">
                <a:solidFill>
                  <a:srgbClr val="000000"/>
                </a:solidFill>
                <a:latin typeface="Arial"/>
                <a:cs typeface="+mn-cs"/>
              </a:rPr>
              <a:t>£</a:t>
            </a:r>
            <a:r>
              <a:rPr lang="en-GB" sz="800" dirty="0">
                <a:solidFill>
                  <a:srgbClr val="000000"/>
                </a:solidFill>
                <a:latin typeface="Arial"/>
                <a:cs typeface="+mn-cs"/>
              </a:rPr>
              <a:t>24,000 </a:t>
            </a:r>
            <a:r>
              <a:rPr lang="en-GB" sz="800" dirty="0" smtClean="0">
                <a:solidFill>
                  <a:srgbClr val="000000"/>
                </a:solidFill>
                <a:latin typeface="Arial"/>
                <a:cs typeface="+mn-cs"/>
              </a:rPr>
              <a:t>pa</a:t>
            </a:r>
          </a:p>
        </p:txBody>
      </p:sp>
      <p:sp>
        <p:nvSpPr>
          <p:cNvPr id="3" name="Slide Number Placeholder 2"/>
          <p:cNvSpPr>
            <a:spLocks noGrp="1"/>
          </p:cNvSpPr>
          <p:nvPr>
            <p:ph type="sldNum" sz="quarter" idx="12"/>
          </p:nvPr>
        </p:nvSpPr>
        <p:spPr/>
        <p:txBody>
          <a:bodyPr/>
          <a:lstStyle/>
          <a:p>
            <a:pPr eaLnBrk="0" hangingPunct="0">
              <a:defRPr/>
            </a:pPr>
            <a:fld id="{A5921B40-2AAB-4008-8235-418577F26A73}" type="slidenum">
              <a:rPr lang="en-GB" smtClean="0">
                <a:solidFill>
                  <a:srgbClr val="000000"/>
                </a:solidFill>
                <a:cs typeface="+mn-cs"/>
              </a:rPr>
              <a:pPr eaLnBrk="0" hangingPunct="0">
                <a:defRPr/>
              </a:pPr>
              <a:t>15</a:t>
            </a:fld>
            <a:endParaRPr lang="en-GB" dirty="0">
              <a:solidFill>
                <a:srgbClr val="000000"/>
              </a:solidFill>
              <a:cs typeface="+mn-cs"/>
            </a:endParaRPr>
          </a:p>
        </p:txBody>
      </p:sp>
    </p:spTree>
    <p:extLst>
      <p:ext uri="{BB962C8B-B14F-4D97-AF65-F5344CB8AC3E}">
        <p14:creationId xmlns:p14="http://schemas.microsoft.com/office/powerpoint/2010/main" val="395581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579120"/>
            <a:ext cx="4825561" cy="1409720"/>
          </a:xfrm>
        </p:spPr>
        <p:txBody>
          <a:bodyPr/>
          <a:lstStyle/>
          <a:p>
            <a:r>
              <a:rPr lang="en-GB" sz="4000" dirty="0" smtClean="0"/>
              <a:t>How your money is invested</a:t>
            </a:r>
            <a:endParaRPr lang="en-GB" sz="4000" dirty="0"/>
          </a:p>
        </p:txBody>
      </p:sp>
      <p:sp>
        <p:nvSpPr>
          <p:cNvPr id="3" name="Slide Number Placeholder 2"/>
          <p:cNvSpPr>
            <a:spLocks noGrp="1"/>
          </p:cNvSpPr>
          <p:nvPr>
            <p:ph type="sldNum" sz="quarter" idx="12"/>
          </p:nvPr>
        </p:nvSpPr>
        <p:spPr/>
        <p:txBody>
          <a:bodyPr/>
          <a:lstStyle/>
          <a:p>
            <a:pPr eaLnBrk="0" hangingPunct="0">
              <a:defRPr/>
            </a:pPr>
            <a:fld id="{A5921B40-2AAB-4008-8235-418577F26A73}" type="slidenum">
              <a:rPr lang="en-GB" smtClean="0">
                <a:solidFill>
                  <a:srgbClr val="000000"/>
                </a:solidFill>
                <a:cs typeface="+mn-cs"/>
              </a:rPr>
              <a:pPr eaLnBrk="0" hangingPunct="0">
                <a:defRPr/>
              </a:pPr>
              <a:t>16</a:t>
            </a:fld>
            <a:endParaRPr lang="en-GB" dirty="0">
              <a:solidFill>
                <a:srgbClr val="000000"/>
              </a:solidFill>
              <a:cs typeface="+mn-cs"/>
            </a:endParaRPr>
          </a:p>
        </p:txBody>
      </p:sp>
    </p:spTree>
    <p:extLst>
      <p:ext uri="{BB962C8B-B14F-4D97-AF65-F5344CB8AC3E}">
        <p14:creationId xmlns:p14="http://schemas.microsoft.com/office/powerpoint/2010/main" val="1041215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4" y="361802"/>
            <a:ext cx="8207374" cy="906611"/>
          </a:xfrm>
        </p:spPr>
        <p:txBody>
          <a:bodyPr/>
          <a:lstStyle/>
          <a:p>
            <a:pPr eaLnBrk="1" hangingPunct="1">
              <a:defRPr/>
            </a:pPr>
            <a:r>
              <a:rPr lang="en-GB" sz="2800" dirty="0" smtClean="0"/>
              <a:t>Default </a:t>
            </a:r>
            <a:r>
              <a:rPr lang="en-GB" sz="2800" kern="0" dirty="0" smtClean="0"/>
              <a:t>Lifestyle Strategy = </a:t>
            </a:r>
            <a:r>
              <a:rPr lang="en-GB" sz="2800" dirty="0" smtClean="0"/>
              <a:t>“Decide on my behalf”</a:t>
            </a:r>
            <a:endParaRPr lang="en-GB" sz="2800" dirty="0"/>
          </a:p>
        </p:txBody>
      </p:sp>
      <p:sp>
        <p:nvSpPr>
          <p:cNvPr id="21508" name="TextBox 4"/>
          <p:cNvSpPr txBox="1">
            <a:spLocks noChangeArrowheads="1"/>
          </p:cNvSpPr>
          <p:nvPr/>
        </p:nvSpPr>
        <p:spPr bwMode="auto">
          <a:xfrm>
            <a:off x="1489348" y="5157192"/>
            <a:ext cx="6165304" cy="830997"/>
          </a:xfrm>
          <a:prstGeom prst="rect">
            <a:avLst/>
          </a:prstGeom>
          <a:solidFill>
            <a:schemeClr val="accent3">
              <a:lumMod val="75000"/>
            </a:schemeClr>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buClr>
                <a:srgbClr val="FFFFFF"/>
              </a:buClr>
              <a:buFont typeface="Arial" charset="0"/>
              <a:buChar char="•"/>
              <a:defRPr/>
            </a:pPr>
            <a:r>
              <a:rPr lang="en-GB" altLang="en-US" sz="1600" dirty="0">
                <a:solidFill>
                  <a:srgbClr val="FFFFFF"/>
                </a:solidFill>
              </a:rPr>
              <a:t> Built around </a:t>
            </a:r>
            <a:r>
              <a:rPr lang="en-GB" altLang="en-US" sz="1600" dirty="0" smtClean="0">
                <a:solidFill>
                  <a:srgbClr val="FFFFFF"/>
                </a:solidFill>
              </a:rPr>
              <a:t>selected </a:t>
            </a:r>
            <a:r>
              <a:rPr lang="en-GB" altLang="en-US" sz="1600" dirty="0">
                <a:solidFill>
                  <a:srgbClr val="FFFFFF"/>
                </a:solidFill>
              </a:rPr>
              <a:t>retirement age (65 as default)</a:t>
            </a:r>
          </a:p>
          <a:p>
            <a:pPr algn="ctr" eaLnBrk="1" fontAlgn="auto" hangingPunct="1">
              <a:spcBef>
                <a:spcPts val="0"/>
              </a:spcBef>
              <a:spcAft>
                <a:spcPts val="0"/>
              </a:spcAft>
              <a:buClr>
                <a:srgbClr val="FFFFFF"/>
              </a:buClr>
              <a:buFont typeface="Arial" charset="0"/>
              <a:buChar char="•"/>
              <a:defRPr/>
            </a:pPr>
            <a:r>
              <a:rPr lang="en-GB" altLang="en-US" sz="1600" dirty="0">
                <a:solidFill>
                  <a:srgbClr val="FFFFFF"/>
                </a:solidFill>
              </a:rPr>
              <a:t> </a:t>
            </a:r>
            <a:r>
              <a:rPr lang="en-GB" altLang="en-US" sz="1600" dirty="0" smtClean="0">
                <a:solidFill>
                  <a:srgbClr val="FFFFFF"/>
                </a:solidFill>
              </a:rPr>
              <a:t>Automatically </a:t>
            </a:r>
            <a:r>
              <a:rPr lang="en-GB" altLang="en-US" sz="1600" dirty="0">
                <a:solidFill>
                  <a:srgbClr val="FFFFFF"/>
                </a:solidFill>
              </a:rPr>
              <a:t>s</a:t>
            </a:r>
            <a:r>
              <a:rPr lang="en-GB" altLang="en-US" sz="1600" dirty="0" smtClean="0">
                <a:solidFill>
                  <a:srgbClr val="FFFFFF"/>
                </a:solidFill>
              </a:rPr>
              <a:t>witches </a:t>
            </a:r>
            <a:r>
              <a:rPr lang="en-GB" altLang="en-US" sz="1600" dirty="0">
                <a:solidFill>
                  <a:srgbClr val="FFFFFF"/>
                </a:solidFill>
              </a:rPr>
              <a:t>into lower risk funds </a:t>
            </a:r>
            <a:r>
              <a:rPr lang="en-GB" altLang="en-US" sz="1600" dirty="0" smtClean="0">
                <a:solidFill>
                  <a:srgbClr val="FFFFFF"/>
                </a:solidFill>
              </a:rPr>
              <a:t>as </a:t>
            </a:r>
            <a:r>
              <a:rPr lang="en-GB" altLang="en-US" sz="1600" dirty="0">
                <a:solidFill>
                  <a:srgbClr val="FFFFFF"/>
                </a:solidFill>
              </a:rPr>
              <a:t>you get older</a:t>
            </a:r>
          </a:p>
          <a:p>
            <a:pPr algn="ctr" eaLnBrk="1" fontAlgn="auto" hangingPunct="1">
              <a:spcBef>
                <a:spcPts val="0"/>
              </a:spcBef>
              <a:spcAft>
                <a:spcPts val="0"/>
              </a:spcAft>
              <a:buClr>
                <a:srgbClr val="FFFFFF"/>
              </a:buClr>
              <a:buFont typeface="Arial" charset="0"/>
              <a:buChar char="•"/>
              <a:defRPr/>
            </a:pPr>
            <a:r>
              <a:rPr lang="en-GB" altLang="en-US" sz="1600" dirty="0">
                <a:solidFill>
                  <a:srgbClr val="FFFFFF"/>
                </a:solidFill>
              </a:rPr>
              <a:t> </a:t>
            </a:r>
            <a:r>
              <a:rPr lang="en-GB" altLang="en-US" sz="1600" dirty="0" smtClean="0">
                <a:solidFill>
                  <a:srgbClr val="FFFFFF"/>
                </a:solidFill>
              </a:rPr>
              <a:t>Inform us if </a:t>
            </a:r>
            <a:r>
              <a:rPr lang="en-GB" altLang="en-US" sz="1600" dirty="0">
                <a:solidFill>
                  <a:srgbClr val="FFFFFF"/>
                </a:solidFill>
              </a:rPr>
              <a:t>you decide to retire early/later</a:t>
            </a:r>
          </a:p>
        </p:txBody>
      </p:sp>
      <p:sp>
        <p:nvSpPr>
          <p:cNvPr id="5" name="Content Placeholder 19"/>
          <p:cNvSpPr txBox="1">
            <a:spLocks/>
          </p:cNvSpPr>
          <p:nvPr/>
        </p:nvSpPr>
        <p:spPr>
          <a:xfrm>
            <a:off x="376088" y="1455291"/>
            <a:ext cx="3835872" cy="3053829"/>
          </a:xfrm>
          <a:prstGeom prst="rect">
            <a:avLst/>
          </a:prstGeom>
        </p:spPr>
        <p:txBody>
          <a:bodyPr/>
          <a:lstStyle/>
          <a:p>
            <a:pPr marL="85725" indent="-85725" eaLnBrk="0" fontAlgn="auto" hangingPunct="0">
              <a:spcBef>
                <a:spcPct val="20000"/>
              </a:spcBef>
              <a:spcAft>
                <a:spcPts val="0"/>
              </a:spcAft>
              <a:buFontTx/>
              <a:buChar char="•"/>
              <a:defRPr/>
            </a:pPr>
            <a:r>
              <a:rPr lang="en-GB" sz="1600" kern="0" dirty="0" smtClean="0">
                <a:solidFill>
                  <a:srgbClr val="000000"/>
                </a:solidFill>
                <a:latin typeface="Arial"/>
                <a:cs typeface="+mn-cs"/>
              </a:rPr>
              <a:t>Where the 5</a:t>
            </a:r>
            <a:r>
              <a:rPr lang="en-GB" sz="1600" kern="0" dirty="0">
                <a:solidFill>
                  <a:srgbClr val="000000"/>
                </a:solidFill>
                <a:latin typeface="Arial"/>
                <a:cs typeface="+mn-cs"/>
              </a:rPr>
              <a:t>% employer contribution </a:t>
            </a:r>
            <a:r>
              <a:rPr lang="en-GB" sz="1600" kern="0" dirty="0" smtClean="0">
                <a:solidFill>
                  <a:srgbClr val="000000"/>
                </a:solidFill>
                <a:latin typeface="Arial"/>
                <a:cs typeface="+mn-cs"/>
              </a:rPr>
              <a:t>is automatically invested </a:t>
            </a:r>
            <a:r>
              <a:rPr lang="en-GB" sz="1600" kern="0" dirty="0">
                <a:solidFill>
                  <a:srgbClr val="000000"/>
                </a:solidFill>
                <a:latin typeface="Arial"/>
                <a:cs typeface="+mn-cs"/>
              </a:rPr>
              <a:t>when you </a:t>
            </a:r>
            <a:r>
              <a:rPr lang="en-GB" sz="1600" kern="0" dirty="0" smtClean="0">
                <a:solidFill>
                  <a:srgbClr val="000000"/>
                </a:solidFill>
                <a:latin typeface="Arial"/>
                <a:cs typeface="+mn-cs"/>
              </a:rPr>
              <a:t>join</a:t>
            </a:r>
          </a:p>
          <a:p>
            <a:pPr marL="85725" indent="-85725" eaLnBrk="0" fontAlgn="auto" hangingPunct="0">
              <a:spcBef>
                <a:spcPct val="20000"/>
              </a:spcBef>
              <a:spcAft>
                <a:spcPts val="0"/>
              </a:spcAft>
              <a:buFontTx/>
              <a:buChar char="•"/>
              <a:defRPr/>
            </a:pPr>
            <a:endParaRPr lang="en-GB" sz="1600" kern="0" dirty="0">
              <a:solidFill>
                <a:srgbClr val="000000"/>
              </a:solidFill>
              <a:latin typeface="Arial"/>
              <a:cs typeface="+mn-cs"/>
            </a:endParaRPr>
          </a:p>
          <a:p>
            <a:pPr marL="85725" indent="-85725" eaLnBrk="0" fontAlgn="auto" hangingPunct="0">
              <a:spcBef>
                <a:spcPct val="20000"/>
              </a:spcBef>
              <a:spcAft>
                <a:spcPts val="0"/>
              </a:spcAft>
              <a:buFontTx/>
              <a:buChar char="•"/>
              <a:defRPr/>
            </a:pPr>
            <a:r>
              <a:rPr lang="en-GB" sz="1600" kern="0" dirty="0" smtClean="0">
                <a:solidFill>
                  <a:srgbClr val="000000"/>
                </a:solidFill>
                <a:latin typeface="Arial"/>
                <a:cs typeface="+mn-cs"/>
              </a:rPr>
              <a:t>Where 99% of members are invested</a:t>
            </a:r>
          </a:p>
          <a:p>
            <a:pPr marL="85725" indent="-85725" eaLnBrk="0" fontAlgn="auto" hangingPunct="0">
              <a:spcBef>
                <a:spcPct val="20000"/>
              </a:spcBef>
              <a:spcAft>
                <a:spcPts val="0"/>
              </a:spcAft>
              <a:buFontTx/>
              <a:buChar char="•"/>
              <a:defRPr/>
            </a:pPr>
            <a:endParaRPr lang="en-GB" sz="1600" kern="0" dirty="0" smtClean="0">
              <a:solidFill>
                <a:srgbClr val="000000"/>
              </a:solidFill>
              <a:latin typeface="Arial"/>
              <a:cs typeface="+mn-cs"/>
            </a:endParaRPr>
          </a:p>
          <a:p>
            <a:pPr marL="85725" indent="-85725" eaLnBrk="0" fontAlgn="auto" hangingPunct="0">
              <a:spcBef>
                <a:spcPct val="20000"/>
              </a:spcBef>
              <a:spcAft>
                <a:spcPts val="0"/>
              </a:spcAft>
              <a:buFontTx/>
              <a:buChar char="•"/>
              <a:defRPr/>
            </a:pPr>
            <a:r>
              <a:rPr lang="en-GB" sz="1600" kern="0" dirty="0" smtClean="0">
                <a:solidFill>
                  <a:srgbClr val="000000"/>
                </a:solidFill>
                <a:latin typeface="Arial"/>
                <a:cs typeface="+mn-cs"/>
              </a:rPr>
              <a:t>Remain in </a:t>
            </a:r>
            <a:r>
              <a:rPr lang="en-GB" sz="1600" kern="0" dirty="0">
                <a:solidFill>
                  <a:srgbClr val="000000"/>
                </a:solidFill>
                <a:latin typeface="Arial"/>
                <a:cs typeface="+mn-cs"/>
              </a:rPr>
              <a:t>this strategy or switch </a:t>
            </a:r>
            <a:r>
              <a:rPr lang="en-GB" sz="1600" kern="0" dirty="0" smtClean="0">
                <a:solidFill>
                  <a:srgbClr val="000000"/>
                </a:solidFill>
                <a:latin typeface="Arial"/>
                <a:cs typeface="+mn-cs"/>
              </a:rPr>
              <a:t>into other funds at any time</a:t>
            </a:r>
            <a:endParaRPr lang="en-GB" sz="1600" kern="0" dirty="0">
              <a:solidFill>
                <a:srgbClr val="000000"/>
              </a:solidFill>
              <a:latin typeface="Arial"/>
              <a:cs typeface="+mn-cs"/>
            </a:endParaRPr>
          </a:p>
          <a:p>
            <a:pPr marL="85725" indent="-85725" eaLnBrk="0" fontAlgn="auto" hangingPunct="0">
              <a:spcBef>
                <a:spcPct val="20000"/>
              </a:spcBef>
              <a:spcAft>
                <a:spcPts val="0"/>
              </a:spcAft>
              <a:buFontTx/>
              <a:buChar char="•"/>
              <a:defRPr/>
            </a:pPr>
            <a:endParaRPr lang="en-GB" sz="1600" kern="0" dirty="0" smtClean="0">
              <a:solidFill>
                <a:srgbClr val="000000"/>
              </a:solidFill>
              <a:latin typeface="Arial"/>
              <a:cs typeface="+mn-cs"/>
            </a:endParaRPr>
          </a:p>
          <a:p>
            <a:pPr marL="85725" indent="-85725" eaLnBrk="0" fontAlgn="auto" hangingPunct="0">
              <a:spcBef>
                <a:spcPct val="20000"/>
              </a:spcBef>
              <a:spcAft>
                <a:spcPts val="0"/>
              </a:spcAft>
              <a:buFontTx/>
              <a:buChar char="•"/>
              <a:defRPr/>
            </a:pPr>
            <a:r>
              <a:rPr lang="en-GB" sz="1600" kern="0" dirty="0" smtClean="0">
                <a:solidFill>
                  <a:srgbClr val="000000"/>
                </a:solidFill>
                <a:latin typeface="Arial"/>
                <a:cs typeface="+mn-cs"/>
              </a:rPr>
              <a:t>Total investment management charge of 0.50</a:t>
            </a:r>
            <a:r>
              <a:rPr lang="en-GB" sz="1600" kern="0" dirty="0">
                <a:solidFill>
                  <a:srgbClr val="000000"/>
                </a:solidFill>
                <a:latin typeface="Arial"/>
                <a:cs typeface="+mn-cs"/>
              </a:rPr>
              <a:t>%</a:t>
            </a:r>
          </a:p>
          <a:p>
            <a:pPr eaLnBrk="0" fontAlgn="auto" hangingPunct="0">
              <a:spcBef>
                <a:spcPct val="20000"/>
              </a:spcBef>
              <a:spcAft>
                <a:spcPts val="0"/>
              </a:spcAft>
              <a:defRPr/>
            </a:pPr>
            <a:endParaRPr lang="en-GB" sz="1100" kern="0" dirty="0">
              <a:solidFill>
                <a:srgbClr val="000000"/>
              </a:solidFill>
              <a:latin typeface="Arial"/>
              <a:cs typeface="+mn-cs"/>
            </a:endParaRPr>
          </a:p>
          <a:p>
            <a:pPr marL="188913" indent="-188913" eaLnBrk="0" fontAlgn="auto" hangingPunct="0">
              <a:spcBef>
                <a:spcPct val="20000"/>
              </a:spcBef>
              <a:spcAft>
                <a:spcPts val="0"/>
              </a:spcAft>
              <a:buFontTx/>
              <a:buChar char="•"/>
              <a:defRPr/>
            </a:pPr>
            <a:endParaRPr lang="en-GB" sz="1200" kern="0" dirty="0">
              <a:solidFill>
                <a:srgbClr val="000000"/>
              </a:solidFill>
              <a:latin typeface="Arial"/>
              <a:cs typeface="+mn-cs"/>
            </a:endParaRPr>
          </a:p>
        </p:txBody>
      </p:sp>
      <p:graphicFrame>
        <p:nvGraphicFramePr>
          <p:cNvPr id="6" name="Chart 5"/>
          <p:cNvGraphicFramePr>
            <a:graphicFrameLocks/>
          </p:cNvGraphicFramePr>
          <p:nvPr>
            <p:extLst/>
          </p:nvPr>
        </p:nvGraphicFramePr>
        <p:xfrm>
          <a:off x="4139952" y="1556792"/>
          <a:ext cx="4794523"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17</a:t>
            </a:fld>
            <a:endParaRPr lang="en-GB" dirty="0">
              <a:solidFill>
                <a:srgbClr val="000000"/>
              </a:solidFill>
            </a:endParaRPr>
          </a:p>
        </p:txBody>
      </p:sp>
    </p:spTree>
    <p:extLst>
      <p:ext uri="{BB962C8B-B14F-4D97-AF65-F5344CB8AC3E}">
        <p14:creationId xmlns:p14="http://schemas.microsoft.com/office/powerpoint/2010/main" val="327974132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673100" y="4492625"/>
            <a:ext cx="38433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20000"/>
              </a:spcBef>
              <a:spcAft>
                <a:spcPts val="0"/>
              </a:spcAft>
              <a:buFontTx/>
              <a:buChar char="•"/>
            </a:pPr>
            <a:r>
              <a:rPr lang="en-US" altLang="en-US" sz="1200" dirty="0">
                <a:solidFill>
                  <a:srgbClr val="FFFFFF"/>
                </a:solidFill>
              </a:rPr>
              <a:t>SSgA Global Equity 50/50 Index Fund</a:t>
            </a:r>
          </a:p>
          <a:p>
            <a:pPr eaLnBrk="1" fontAlgn="auto" hangingPunct="1">
              <a:spcBef>
                <a:spcPct val="20000"/>
              </a:spcBef>
              <a:spcAft>
                <a:spcPts val="0"/>
              </a:spcAft>
              <a:buFontTx/>
              <a:buChar char="•"/>
            </a:pPr>
            <a:r>
              <a:rPr lang="en-US" altLang="en-US" sz="1200" dirty="0">
                <a:solidFill>
                  <a:srgbClr val="FFFFFF"/>
                </a:solidFill>
              </a:rPr>
              <a:t>SEI Global Developed World Equity Fund</a:t>
            </a:r>
          </a:p>
          <a:p>
            <a:pPr eaLnBrk="1" fontAlgn="auto" hangingPunct="1">
              <a:spcBef>
                <a:spcPct val="20000"/>
              </a:spcBef>
              <a:spcAft>
                <a:spcPts val="0"/>
              </a:spcAft>
              <a:buFontTx/>
              <a:buChar char="•"/>
            </a:pPr>
            <a:r>
              <a:rPr lang="en-US" altLang="en-US" sz="1200" dirty="0">
                <a:solidFill>
                  <a:srgbClr val="FFFFFF"/>
                </a:solidFill>
              </a:rPr>
              <a:t>SSgA UK Equity Index Fund</a:t>
            </a:r>
          </a:p>
          <a:p>
            <a:pPr eaLnBrk="1" fontAlgn="auto" hangingPunct="1">
              <a:spcBef>
                <a:spcPct val="20000"/>
              </a:spcBef>
              <a:spcAft>
                <a:spcPts val="0"/>
              </a:spcAft>
              <a:buFontTx/>
              <a:buChar char="•"/>
            </a:pPr>
            <a:r>
              <a:rPr lang="en-US" altLang="en-US" sz="1200" dirty="0">
                <a:solidFill>
                  <a:srgbClr val="FFFFFF"/>
                </a:solidFill>
              </a:rPr>
              <a:t>SEI UK Equity Fund</a:t>
            </a:r>
          </a:p>
          <a:p>
            <a:pPr eaLnBrk="1" fontAlgn="auto" hangingPunct="1">
              <a:spcBef>
                <a:spcPct val="20000"/>
              </a:spcBef>
              <a:spcAft>
                <a:spcPts val="0"/>
              </a:spcAft>
              <a:buFontTx/>
              <a:buChar char="•"/>
            </a:pPr>
            <a:r>
              <a:rPr lang="en-US" altLang="en-US" sz="1200" dirty="0">
                <a:solidFill>
                  <a:srgbClr val="FFFFFF"/>
                </a:solidFill>
              </a:rPr>
              <a:t>SEI Emerging Market Equity Fund</a:t>
            </a:r>
          </a:p>
        </p:txBody>
      </p:sp>
      <p:sp>
        <p:nvSpPr>
          <p:cNvPr id="19459" name="Text Box 9"/>
          <p:cNvSpPr txBox="1">
            <a:spLocks noChangeArrowheads="1"/>
          </p:cNvSpPr>
          <p:nvPr/>
        </p:nvSpPr>
        <p:spPr bwMode="auto">
          <a:xfrm>
            <a:off x="654050" y="3976688"/>
            <a:ext cx="780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ct val="50000"/>
              </a:spcBef>
              <a:spcAft>
                <a:spcPts val="0"/>
              </a:spcAft>
              <a:buFontTx/>
              <a:buChar char="•"/>
            </a:pPr>
            <a:r>
              <a:rPr lang="en-GB" altLang="en-US" dirty="0">
                <a:solidFill>
                  <a:srgbClr val="FFFFFF"/>
                </a:solidFill>
              </a:rPr>
              <a:t>Build Your Own Portfolio (You do the work) </a:t>
            </a:r>
          </a:p>
        </p:txBody>
      </p:sp>
      <p:sp>
        <p:nvSpPr>
          <p:cNvPr id="19460" name="Text Box 11"/>
          <p:cNvSpPr txBox="1">
            <a:spLocks noChangeArrowheads="1"/>
          </p:cNvSpPr>
          <p:nvPr/>
        </p:nvSpPr>
        <p:spPr bwMode="auto">
          <a:xfrm>
            <a:off x="5715000" y="4495800"/>
            <a:ext cx="27432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10000"/>
              </a:spcBef>
              <a:spcAft>
                <a:spcPts val="0"/>
              </a:spcAft>
              <a:buFontTx/>
              <a:buChar char="•"/>
            </a:pPr>
            <a:r>
              <a:rPr lang="en-US" altLang="en-US" sz="1200" dirty="0">
                <a:solidFill>
                  <a:srgbClr val="FFFFFF"/>
                </a:solidFill>
              </a:rPr>
              <a:t>SEI UK Core Fixed Interest</a:t>
            </a:r>
          </a:p>
          <a:p>
            <a:pPr eaLnBrk="1" fontAlgn="auto" hangingPunct="1">
              <a:spcBef>
                <a:spcPct val="20000"/>
              </a:spcBef>
              <a:spcAft>
                <a:spcPts val="0"/>
              </a:spcAft>
              <a:buFontTx/>
              <a:buChar char="•"/>
            </a:pPr>
            <a:r>
              <a:rPr lang="en-US" altLang="en-US" sz="1200" dirty="0">
                <a:solidFill>
                  <a:srgbClr val="FFFFFF"/>
                </a:solidFill>
              </a:rPr>
              <a:t>SEI Index Linked Gilts Index Fund</a:t>
            </a:r>
          </a:p>
          <a:p>
            <a:pPr eaLnBrk="1" fontAlgn="auto" hangingPunct="1">
              <a:spcBef>
                <a:spcPct val="20000"/>
              </a:spcBef>
              <a:spcAft>
                <a:spcPts val="0"/>
              </a:spcAft>
              <a:buFontTx/>
              <a:buChar char="•"/>
            </a:pPr>
            <a:r>
              <a:rPr lang="en-US" altLang="en-US" sz="1200" dirty="0">
                <a:solidFill>
                  <a:srgbClr val="FFFFFF"/>
                </a:solidFill>
              </a:rPr>
              <a:t>SEI Sterling Liquidity Fund</a:t>
            </a:r>
          </a:p>
        </p:txBody>
      </p:sp>
      <p:sp>
        <p:nvSpPr>
          <p:cNvPr id="19461" name="Line 16"/>
          <p:cNvSpPr>
            <a:spLocks noChangeShapeType="1"/>
          </p:cNvSpPr>
          <p:nvPr/>
        </p:nvSpPr>
        <p:spPr bwMode="auto">
          <a:xfrm>
            <a:off x="369888" y="2286000"/>
            <a:ext cx="4202112"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spAutoFit/>
          </a:bodyPr>
          <a:lstStyle/>
          <a:p>
            <a:pPr fontAlgn="auto">
              <a:spcBef>
                <a:spcPts val="0"/>
              </a:spcBef>
              <a:spcAft>
                <a:spcPts val="0"/>
              </a:spcAft>
            </a:pPr>
            <a:endParaRPr lang="en-GB" dirty="0">
              <a:solidFill>
                <a:srgbClr val="000000"/>
              </a:solidFill>
              <a:latin typeface="Arial"/>
              <a:cs typeface="+mn-cs"/>
            </a:endParaRPr>
          </a:p>
        </p:txBody>
      </p:sp>
      <p:sp>
        <p:nvSpPr>
          <p:cNvPr id="19462" name="Line 19"/>
          <p:cNvSpPr>
            <a:spLocks noChangeShapeType="1"/>
          </p:cNvSpPr>
          <p:nvPr/>
        </p:nvSpPr>
        <p:spPr bwMode="auto">
          <a:xfrm>
            <a:off x="276225" y="4419600"/>
            <a:ext cx="8562975"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spAutoFit/>
          </a:bodyPr>
          <a:lstStyle/>
          <a:p>
            <a:pPr fontAlgn="auto">
              <a:spcBef>
                <a:spcPts val="0"/>
              </a:spcBef>
              <a:spcAft>
                <a:spcPts val="0"/>
              </a:spcAft>
            </a:pPr>
            <a:endParaRPr lang="en-GB" dirty="0">
              <a:solidFill>
                <a:srgbClr val="000000"/>
              </a:solidFill>
              <a:latin typeface="Arial"/>
              <a:cs typeface="+mn-cs"/>
            </a:endParaRPr>
          </a:p>
        </p:txBody>
      </p:sp>
      <p:sp>
        <p:nvSpPr>
          <p:cNvPr id="15" name="Rectangle 5"/>
          <p:cNvSpPr txBox="1">
            <a:spLocks noChangeArrowheads="1"/>
          </p:cNvSpPr>
          <p:nvPr/>
        </p:nvSpPr>
        <p:spPr>
          <a:xfrm>
            <a:off x="401638" y="514350"/>
            <a:ext cx="8229600" cy="704850"/>
          </a:xfrm>
          <a:prstGeom prst="rect">
            <a:avLst/>
          </a:prstGeom>
          <a:noFill/>
        </p:spPr>
        <p:txBody>
          <a:bodyPr anchor="b"/>
          <a:lstStyle/>
          <a:p>
            <a:pPr eaLnBrk="0" fontAlgn="auto" hangingPunct="0">
              <a:spcBef>
                <a:spcPts val="0"/>
              </a:spcBef>
              <a:spcAft>
                <a:spcPts val="0"/>
              </a:spcAft>
              <a:defRPr/>
            </a:pPr>
            <a:r>
              <a:rPr lang="en-US" sz="2800" kern="0" dirty="0" smtClean="0">
                <a:solidFill>
                  <a:srgbClr val="000000"/>
                </a:solidFill>
                <a:latin typeface="Arial"/>
                <a:cs typeface="+mn-cs"/>
              </a:rPr>
              <a:t>Flexible </a:t>
            </a:r>
            <a:r>
              <a:rPr lang="en-US" sz="2800" kern="0" dirty="0">
                <a:solidFill>
                  <a:srgbClr val="000000"/>
                </a:solidFill>
                <a:latin typeface="Arial"/>
                <a:cs typeface="+mn-cs"/>
              </a:rPr>
              <a:t>fund </a:t>
            </a:r>
            <a:r>
              <a:rPr lang="en-US" sz="2800" kern="0" dirty="0" smtClean="0">
                <a:solidFill>
                  <a:srgbClr val="000000"/>
                </a:solidFill>
                <a:latin typeface="Arial"/>
                <a:cs typeface="+mn-cs"/>
              </a:rPr>
              <a:t>choices = </a:t>
            </a:r>
            <a:r>
              <a:rPr lang="en-GB" sz="2800" dirty="0" smtClean="0">
                <a:solidFill>
                  <a:srgbClr val="000000"/>
                </a:solidFill>
                <a:latin typeface="Arial"/>
                <a:cs typeface="+mn-cs"/>
              </a:rPr>
              <a:t>“I want to choose”</a:t>
            </a:r>
            <a:endParaRPr lang="en-US" sz="2800" kern="0" dirty="0">
              <a:solidFill>
                <a:srgbClr val="000000"/>
              </a:solidFill>
              <a:latin typeface="Arial"/>
              <a:cs typeface="+mn-cs"/>
            </a:endParaRPr>
          </a:p>
        </p:txBody>
      </p:sp>
      <p:sp>
        <p:nvSpPr>
          <p:cNvPr id="19465" name="TextBox 13"/>
          <p:cNvSpPr txBox="1">
            <a:spLocks noChangeArrowheads="1"/>
          </p:cNvSpPr>
          <p:nvPr/>
        </p:nvSpPr>
        <p:spPr bwMode="auto">
          <a:xfrm>
            <a:off x="250825" y="5516563"/>
            <a:ext cx="2492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en-GB" altLang="en-US" sz="1200" i="1" dirty="0">
                <a:solidFill>
                  <a:srgbClr val="000000"/>
                </a:solidFill>
                <a:latin typeface="Calibri" pitchFamily="34" charset="0"/>
              </a:rPr>
              <a:t>* SSgA Funds have a bid/offer spread</a:t>
            </a:r>
            <a:endParaRPr lang="en-US" altLang="en-US" sz="1200" i="1" dirty="0">
              <a:solidFill>
                <a:srgbClr val="000000"/>
              </a:solidFill>
              <a:latin typeface="Calibri" pitchFamily="34" charset="0"/>
            </a:endParaRPr>
          </a:p>
        </p:txBody>
      </p:sp>
      <p:graphicFrame>
        <p:nvGraphicFramePr>
          <p:cNvPr id="13" name="Table 12"/>
          <p:cNvGraphicFramePr>
            <a:graphicFrameLocks noGrp="1"/>
          </p:cNvGraphicFramePr>
          <p:nvPr>
            <p:extLst/>
          </p:nvPr>
        </p:nvGraphicFramePr>
        <p:xfrm>
          <a:off x="457200" y="1628775"/>
          <a:ext cx="8229600" cy="3671889"/>
        </p:xfrm>
        <a:graphic>
          <a:graphicData uri="http://schemas.openxmlformats.org/drawingml/2006/table">
            <a:tbl>
              <a:tblPr/>
              <a:tblGrid>
                <a:gridCol w="2810048">
                  <a:extLst>
                    <a:ext uri="{9D8B030D-6E8A-4147-A177-3AD203B41FA5}">
                      <a16:colId xmlns="" xmlns:a16="http://schemas.microsoft.com/office/drawing/2014/main" val="20000"/>
                    </a:ext>
                  </a:extLst>
                </a:gridCol>
                <a:gridCol w="1586925">
                  <a:extLst>
                    <a:ext uri="{9D8B030D-6E8A-4147-A177-3AD203B41FA5}">
                      <a16:colId xmlns="" xmlns:a16="http://schemas.microsoft.com/office/drawing/2014/main" val="20001"/>
                    </a:ext>
                  </a:extLst>
                </a:gridCol>
                <a:gridCol w="1568256">
                  <a:extLst>
                    <a:ext uri="{9D8B030D-6E8A-4147-A177-3AD203B41FA5}">
                      <a16:colId xmlns="" xmlns:a16="http://schemas.microsoft.com/office/drawing/2014/main" val="20002"/>
                    </a:ext>
                  </a:extLst>
                </a:gridCol>
                <a:gridCol w="2264371">
                  <a:extLst>
                    <a:ext uri="{9D8B030D-6E8A-4147-A177-3AD203B41FA5}">
                      <a16:colId xmlns="" xmlns:a16="http://schemas.microsoft.com/office/drawing/2014/main" val="20003"/>
                    </a:ext>
                  </a:extLst>
                </a:gridCol>
              </a:tblGrid>
              <a:tr h="408460">
                <a:tc>
                  <a:txBody>
                    <a:bodyPr/>
                    <a:lstStyle/>
                    <a:p>
                      <a:pPr marL="290513" indent="-201613" algn="l">
                        <a:lnSpc>
                          <a:spcPts val="1330"/>
                        </a:lnSpc>
                        <a:spcAft>
                          <a:spcPts val="0"/>
                        </a:spcAft>
                      </a:pPr>
                      <a:r>
                        <a:rPr lang="en-US" sz="1600" b="1" spc="-5" dirty="0" smtClean="0">
                          <a:solidFill>
                            <a:srgbClr val="FFFFFF"/>
                          </a:solidFill>
                          <a:latin typeface="Calibri"/>
                          <a:ea typeface="Calibri"/>
                          <a:cs typeface="Times New Roman"/>
                        </a:rPr>
                        <a:t>Fund </a:t>
                      </a:r>
                      <a:r>
                        <a:rPr lang="en-US" sz="1600" b="1" spc="-5" dirty="0">
                          <a:solidFill>
                            <a:srgbClr val="FFFFFF"/>
                          </a:solidFill>
                          <a:latin typeface="Calibri"/>
                          <a:ea typeface="Calibri"/>
                          <a:cs typeface="Times New Roman"/>
                        </a:rPr>
                        <a:t>name</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chemeClr val="accent1"/>
                    </a:solidFill>
                  </a:tcPr>
                </a:tc>
                <a:tc>
                  <a:txBody>
                    <a:bodyPr/>
                    <a:lstStyle/>
                    <a:p>
                      <a:pPr marL="0" indent="0" algn="ctr">
                        <a:lnSpc>
                          <a:spcPts val="1330"/>
                        </a:lnSpc>
                        <a:spcAft>
                          <a:spcPts val="0"/>
                        </a:spcAft>
                      </a:pPr>
                      <a:r>
                        <a:rPr lang="en-US" sz="1600" b="1" dirty="0" smtClean="0">
                          <a:solidFill>
                            <a:srgbClr val="FFFFFF"/>
                          </a:solidFill>
                          <a:latin typeface="Calibri"/>
                          <a:ea typeface="Calibri"/>
                          <a:cs typeface="Times New Roman"/>
                        </a:rPr>
                        <a:t> Asset</a:t>
                      </a:r>
                      <a:r>
                        <a:rPr lang="en-US" sz="1600" b="1" spc="-10" dirty="0" smtClean="0">
                          <a:solidFill>
                            <a:srgbClr val="FFFFFF"/>
                          </a:solidFill>
                          <a:latin typeface="Calibri"/>
                          <a:ea typeface="Calibri"/>
                          <a:cs typeface="Times New Roman"/>
                        </a:rPr>
                        <a:t> </a:t>
                      </a:r>
                      <a:r>
                        <a:rPr lang="en-US" sz="1600" b="1" spc="-5" dirty="0">
                          <a:solidFill>
                            <a:srgbClr val="FFFFFF"/>
                          </a:solidFill>
                          <a:latin typeface="Calibri"/>
                          <a:ea typeface="Calibri"/>
                          <a:cs typeface="Times New Roman"/>
                        </a:rPr>
                        <a:t>Class</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chemeClr val="accent1"/>
                    </a:solidFill>
                  </a:tcPr>
                </a:tc>
                <a:tc>
                  <a:txBody>
                    <a:bodyPr/>
                    <a:lstStyle/>
                    <a:p>
                      <a:pPr marL="0" indent="0" algn="ctr">
                        <a:lnSpc>
                          <a:spcPts val="1330"/>
                        </a:lnSpc>
                        <a:spcAft>
                          <a:spcPts val="0"/>
                        </a:spcAft>
                      </a:pPr>
                      <a:r>
                        <a:rPr lang="en-US" sz="1600" b="1" spc="-5" dirty="0" smtClean="0">
                          <a:solidFill>
                            <a:srgbClr val="FFFFFF"/>
                          </a:solidFill>
                          <a:latin typeface="Calibri"/>
                          <a:ea typeface="Calibri"/>
                          <a:cs typeface="Times New Roman"/>
                        </a:rPr>
                        <a:t>Total Investment Charge</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chemeClr val="accent1"/>
                    </a:solidFill>
                  </a:tcPr>
                </a:tc>
                <a:tc>
                  <a:txBody>
                    <a:bodyPr/>
                    <a:lstStyle/>
                    <a:p>
                      <a:pPr marL="296545" algn="l">
                        <a:lnSpc>
                          <a:spcPts val="1330"/>
                        </a:lnSpc>
                        <a:spcAft>
                          <a:spcPts val="0"/>
                        </a:spcAft>
                      </a:pPr>
                      <a:r>
                        <a:rPr lang="en-US" sz="1600" b="1" dirty="0" smtClean="0">
                          <a:solidFill>
                            <a:srgbClr val="FFFFFF"/>
                          </a:solidFill>
                          <a:latin typeface="Calibri"/>
                          <a:ea typeface="Calibri"/>
                          <a:cs typeface="Times New Roman"/>
                        </a:rPr>
                        <a:t>          Risk</a:t>
                      </a:r>
                      <a:r>
                        <a:rPr lang="en-US" sz="1600" b="1" spc="-15" dirty="0" smtClean="0">
                          <a:solidFill>
                            <a:srgbClr val="FFFFFF"/>
                          </a:solidFill>
                          <a:latin typeface="Calibri"/>
                          <a:ea typeface="Calibri"/>
                          <a:cs typeface="Times New Roman"/>
                        </a:rPr>
                        <a:t> </a:t>
                      </a:r>
                      <a:r>
                        <a:rPr lang="en-US" sz="1600" b="1" spc="-5" dirty="0">
                          <a:solidFill>
                            <a:srgbClr val="FFFFFF"/>
                          </a:solidFill>
                          <a:latin typeface="Calibri"/>
                          <a:ea typeface="Calibri"/>
                          <a:cs typeface="Times New Roman"/>
                        </a:rPr>
                        <a:t>level</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407045">
                <a:tc>
                  <a:txBody>
                    <a:bodyPr/>
                    <a:lstStyle/>
                    <a:p>
                      <a:pPr marL="62865">
                        <a:lnSpc>
                          <a:spcPts val="1320"/>
                        </a:lnSpc>
                        <a:spcAft>
                          <a:spcPts val="0"/>
                        </a:spcAft>
                      </a:pPr>
                      <a:r>
                        <a:rPr lang="en-US" sz="1600" b="1" spc="-5" dirty="0" smtClean="0">
                          <a:latin typeface="Calibri"/>
                          <a:ea typeface="Calibri"/>
                          <a:cs typeface="Times New Roman"/>
                        </a:rPr>
                        <a:t>SSgA Sterling </a:t>
                      </a:r>
                      <a:r>
                        <a:rPr lang="en-US" sz="1600" b="1" spc="-5" dirty="0">
                          <a:latin typeface="Calibri"/>
                          <a:ea typeface="Calibri"/>
                          <a:cs typeface="Times New Roman"/>
                        </a:rPr>
                        <a:t>Liquidity</a:t>
                      </a:r>
                      <a:r>
                        <a:rPr lang="en-US" sz="1600" b="1" spc="-10" dirty="0">
                          <a:latin typeface="Calibri"/>
                          <a:ea typeface="Calibri"/>
                          <a:cs typeface="Times New Roman"/>
                        </a:rPr>
                        <a:t> </a:t>
                      </a:r>
                      <a:r>
                        <a:rPr lang="en-US" sz="1600" b="1" spc="-5" dirty="0">
                          <a:latin typeface="Calibri"/>
                          <a:ea typeface="Calibri"/>
                          <a:cs typeface="Times New Roman"/>
                        </a:rPr>
                        <a:t>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0"/>
                        </a:lnSpc>
                        <a:spcAft>
                          <a:spcPts val="0"/>
                        </a:spcAft>
                      </a:pPr>
                      <a:r>
                        <a:rPr lang="en-US" sz="1600" spc="-5" dirty="0">
                          <a:latin typeface="Calibri"/>
                          <a:ea typeface="Calibri"/>
                          <a:cs typeface="Times New Roman"/>
                        </a:rPr>
                        <a:t>Money</a:t>
                      </a:r>
                      <a:r>
                        <a:rPr lang="en-US" sz="1600" spc="-10" dirty="0">
                          <a:latin typeface="Calibri"/>
                          <a:ea typeface="Calibri"/>
                          <a:cs typeface="Times New Roman"/>
                        </a:rPr>
                        <a:t> </a:t>
                      </a:r>
                      <a:r>
                        <a:rPr lang="en-US" sz="1600" spc="-5" dirty="0">
                          <a:latin typeface="Calibri"/>
                          <a:ea typeface="Calibri"/>
                          <a:cs typeface="Times New Roman"/>
                        </a:rPr>
                        <a:t>Market</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0"/>
                        </a:lnSpc>
                        <a:spcAft>
                          <a:spcPts val="0"/>
                        </a:spcAft>
                      </a:pPr>
                      <a:r>
                        <a:rPr lang="en-US" sz="1600" spc="-5" dirty="0" smtClean="0">
                          <a:latin typeface="Calibri"/>
                          <a:ea typeface="Calibri"/>
                          <a:cs typeface="Times New Roman"/>
                        </a:rPr>
                        <a:t>0.10</a:t>
                      </a:r>
                      <a:r>
                        <a:rPr lang="en-US" sz="1600" spc="-5" dirty="0">
                          <a:latin typeface="Calibri"/>
                          <a:ea typeface="Calibri"/>
                          <a:cs typeface="Times New Roman"/>
                        </a:rPr>
                        <a:t>%</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0"/>
                        </a:lnSpc>
                        <a:spcAft>
                          <a:spcPts val="0"/>
                        </a:spcAft>
                      </a:pPr>
                      <a:r>
                        <a:rPr lang="en-US" sz="1600" spc="-5" dirty="0">
                          <a:solidFill>
                            <a:srgbClr val="FFFFFF"/>
                          </a:solidFill>
                          <a:latin typeface="Calibri"/>
                          <a:ea typeface="Calibri"/>
                          <a:cs typeface="Times New Roman"/>
                        </a:rPr>
                        <a:t>Conservative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76923B"/>
                    </a:solidFill>
                  </a:tcPr>
                </a:tc>
                <a:extLst>
                  <a:ext uri="{0D108BD9-81ED-4DB2-BD59-A6C34878D82A}">
                    <a16:rowId xmlns="" xmlns:a16="http://schemas.microsoft.com/office/drawing/2014/main" val="10001"/>
                  </a:ext>
                </a:extLst>
              </a:tr>
              <a:tr h="407045">
                <a:tc>
                  <a:txBody>
                    <a:bodyPr/>
                    <a:lstStyle/>
                    <a:p>
                      <a:pPr marL="62865">
                        <a:lnSpc>
                          <a:spcPts val="1320"/>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spc="-5" dirty="0">
                          <a:latin typeface="Calibri"/>
                          <a:ea typeface="Calibri"/>
                          <a:cs typeface="Times New Roman"/>
                        </a:rPr>
                        <a:t>Defensive 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0"/>
                        </a:lnSpc>
                        <a:spcAft>
                          <a:spcPts val="0"/>
                        </a:spcAft>
                      </a:pPr>
                      <a:r>
                        <a:rPr lang="en-US" sz="1600" spc="-5" dirty="0">
                          <a:latin typeface="Calibri"/>
                          <a:ea typeface="Calibri"/>
                          <a:cs typeface="Times New Roman"/>
                        </a:rPr>
                        <a:t>Multi-asset</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0"/>
                        </a:lnSpc>
                        <a:spcAft>
                          <a:spcPts val="0"/>
                        </a:spcAft>
                      </a:pPr>
                      <a:r>
                        <a:rPr lang="en-US" sz="1600" spc="-5" dirty="0">
                          <a:latin typeface="Calibri"/>
                          <a:ea typeface="Calibri"/>
                          <a:cs typeface="Times New Roman"/>
                        </a:rPr>
                        <a:t>0.68%</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0"/>
                        </a:lnSpc>
                        <a:spcAft>
                          <a:spcPts val="0"/>
                        </a:spcAft>
                      </a:pPr>
                      <a:r>
                        <a:rPr lang="en-US" sz="1600" spc="-5" dirty="0">
                          <a:solidFill>
                            <a:srgbClr val="FFFFFF"/>
                          </a:solidFill>
                          <a:latin typeface="Calibri"/>
                          <a:ea typeface="Calibri"/>
                          <a:cs typeface="Times New Roman"/>
                        </a:rPr>
                        <a:t>Conservative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76923B"/>
                    </a:solidFill>
                  </a:tcPr>
                </a:tc>
                <a:extLst>
                  <a:ext uri="{0D108BD9-81ED-4DB2-BD59-A6C34878D82A}">
                    <a16:rowId xmlns="" xmlns:a16="http://schemas.microsoft.com/office/drawing/2014/main" val="10002"/>
                  </a:ext>
                </a:extLst>
              </a:tr>
              <a:tr h="408460">
                <a:tc>
                  <a:txBody>
                    <a:bodyPr/>
                    <a:lstStyle/>
                    <a:p>
                      <a:pPr marL="62865">
                        <a:lnSpc>
                          <a:spcPts val="1325"/>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dirty="0">
                          <a:latin typeface="Calibri"/>
                          <a:ea typeface="Calibri"/>
                          <a:cs typeface="Times New Roman"/>
                        </a:rPr>
                        <a:t>UK</a:t>
                      </a:r>
                      <a:r>
                        <a:rPr lang="en-US" sz="1600" b="1" spc="-15" dirty="0">
                          <a:latin typeface="Calibri"/>
                          <a:ea typeface="Calibri"/>
                          <a:cs typeface="Times New Roman"/>
                        </a:rPr>
                        <a:t> </a:t>
                      </a:r>
                      <a:r>
                        <a:rPr lang="en-US" sz="1600" b="1" spc="-5" dirty="0">
                          <a:latin typeface="Calibri"/>
                          <a:ea typeface="Calibri"/>
                          <a:cs typeface="Times New Roman"/>
                        </a:rPr>
                        <a:t>Core Fixed</a:t>
                      </a:r>
                      <a:r>
                        <a:rPr lang="en-US" sz="1600" b="1" spc="-15" dirty="0">
                          <a:latin typeface="Calibri"/>
                          <a:ea typeface="Calibri"/>
                          <a:cs typeface="Times New Roman"/>
                        </a:rPr>
                        <a:t> </a:t>
                      </a:r>
                      <a:r>
                        <a:rPr lang="en-US" sz="1600" b="1" spc="-5" dirty="0">
                          <a:latin typeface="Calibri"/>
                          <a:ea typeface="Calibri"/>
                          <a:cs typeface="Times New Roman"/>
                        </a:rPr>
                        <a:t>Interest</a:t>
                      </a:r>
                      <a:r>
                        <a:rPr lang="en-US" sz="1600" b="1" spc="-25" dirty="0">
                          <a:latin typeface="Calibri"/>
                          <a:ea typeface="Calibri"/>
                          <a:cs typeface="Times New Roman"/>
                        </a:rPr>
                        <a:t> </a:t>
                      </a:r>
                      <a:r>
                        <a:rPr lang="en-US" sz="1600" b="1" spc="-5" dirty="0">
                          <a:latin typeface="Calibri"/>
                          <a:ea typeface="Calibri"/>
                          <a:cs typeface="Times New Roman"/>
                        </a:rPr>
                        <a:t>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5"/>
                        </a:lnSpc>
                        <a:spcAft>
                          <a:spcPts val="0"/>
                        </a:spcAft>
                      </a:pPr>
                      <a:r>
                        <a:rPr lang="en-US" sz="1600" dirty="0">
                          <a:latin typeface="Calibri"/>
                          <a:ea typeface="Calibri"/>
                          <a:cs typeface="Times New Roman"/>
                        </a:rPr>
                        <a:t>UK </a:t>
                      </a:r>
                      <a:r>
                        <a:rPr lang="en-US" sz="1600" spc="-5" dirty="0">
                          <a:latin typeface="Calibri"/>
                          <a:ea typeface="Calibri"/>
                          <a:cs typeface="Times New Roman"/>
                        </a:rPr>
                        <a:t>bonds</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5"/>
                        </a:lnSpc>
                        <a:spcAft>
                          <a:spcPts val="0"/>
                        </a:spcAft>
                      </a:pPr>
                      <a:r>
                        <a:rPr lang="en-US" sz="1600" spc="-5" dirty="0">
                          <a:latin typeface="Calibri"/>
                          <a:ea typeface="Calibri"/>
                          <a:cs typeface="Times New Roman"/>
                        </a:rPr>
                        <a:t>0.50%</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5"/>
                        </a:lnSpc>
                        <a:spcAft>
                          <a:spcPts val="0"/>
                        </a:spcAft>
                      </a:pPr>
                      <a:r>
                        <a:rPr lang="en-US" sz="1600" spc="-5" dirty="0">
                          <a:latin typeface="Calibri"/>
                          <a:ea typeface="Calibri"/>
                          <a:cs typeface="Times New Roman"/>
                        </a:rPr>
                        <a:t>Conservative-Moderate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FFC000"/>
                    </a:solidFill>
                  </a:tcPr>
                </a:tc>
                <a:extLst>
                  <a:ext uri="{0D108BD9-81ED-4DB2-BD59-A6C34878D82A}">
                    <a16:rowId xmlns="" xmlns:a16="http://schemas.microsoft.com/office/drawing/2014/main" val="10003"/>
                  </a:ext>
                </a:extLst>
              </a:tr>
              <a:tr h="409872">
                <a:tc>
                  <a:txBody>
                    <a:bodyPr/>
                    <a:lstStyle/>
                    <a:p>
                      <a:pPr marL="62865">
                        <a:lnSpc>
                          <a:spcPts val="1335"/>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spc="-5" dirty="0">
                          <a:latin typeface="Calibri"/>
                          <a:ea typeface="Calibri"/>
                          <a:cs typeface="Times New Roman"/>
                        </a:rPr>
                        <a:t>Moderate</a:t>
                      </a:r>
                      <a:r>
                        <a:rPr lang="en-US" sz="1600" b="1" dirty="0">
                          <a:latin typeface="Calibri"/>
                          <a:ea typeface="Calibri"/>
                          <a:cs typeface="Times New Roman"/>
                        </a:rPr>
                        <a:t> </a:t>
                      </a:r>
                      <a:r>
                        <a:rPr lang="en-US" sz="1600" b="1" spc="-5" dirty="0">
                          <a:latin typeface="Calibri"/>
                          <a:ea typeface="Calibri"/>
                          <a:cs typeface="Times New Roman"/>
                        </a:rPr>
                        <a:t>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35"/>
                        </a:lnSpc>
                        <a:spcAft>
                          <a:spcPts val="0"/>
                        </a:spcAft>
                      </a:pPr>
                      <a:r>
                        <a:rPr lang="en-US" sz="1600" spc="-5" dirty="0">
                          <a:latin typeface="Calibri"/>
                          <a:ea typeface="Calibri"/>
                          <a:cs typeface="Times New Roman"/>
                        </a:rPr>
                        <a:t>Multi-asset</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35"/>
                        </a:lnSpc>
                        <a:spcAft>
                          <a:spcPts val="0"/>
                        </a:spcAft>
                      </a:pPr>
                      <a:r>
                        <a:rPr lang="en-US" sz="1600" spc="-5" dirty="0">
                          <a:latin typeface="Calibri"/>
                          <a:ea typeface="Calibri"/>
                          <a:cs typeface="Times New Roman"/>
                        </a:rPr>
                        <a:t>0.73%</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35"/>
                        </a:lnSpc>
                        <a:spcAft>
                          <a:spcPts val="0"/>
                        </a:spcAft>
                      </a:pPr>
                      <a:r>
                        <a:rPr lang="en-US" sz="1600" spc="-5" dirty="0">
                          <a:latin typeface="Calibri"/>
                          <a:ea typeface="Calibri"/>
                          <a:cs typeface="Times New Roman"/>
                        </a:rPr>
                        <a:t>Conservative-Moderate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FFC000"/>
                    </a:solidFill>
                  </a:tcPr>
                </a:tc>
                <a:extLst>
                  <a:ext uri="{0D108BD9-81ED-4DB2-BD59-A6C34878D82A}">
                    <a16:rowId xmlns="" xmlns:a16="http://schemas.microsoft.com/office/drawing/2014/main" val="10004"/>
                  </a:ext>
                </a:extLst>
              </a:tr>
              <a:tr h="407045">
                <a:tc>
                  <a:txBody>
                    <a:bodyPr/>
                    <a:lstStyle/>
                    <a:p>
                      <a:pPr marL="62865">
                        <a:lnSpc>
                          <a:spcPts val="1320"/>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dirty="0">
                          <a:latin typeface="Calibri"/>
                          <a:ea typeface="Calibri"/>
                          <a:cs typeface="Times New Roman"/>
                        </a:rPr>
                        <a:t>Core</a:t>
                      </a:r>
                      <a:r>
                        <a:rPr lang="en-US" sz="1600" b="1" spc="-15" dirty="0">
                          <a:latin typeface="Calibri"/>
                          <a:ea typeface="Calibri"/>
                          <a:cs typeface="Times New Roman"/>
                        </a:rPr>
                        <a:t> </a:t>
                      </a:r>
                      <a:r>
                        <a:rPr lang="en-US" sz="1600" b="1" spc="-5" dirty="0">
                          <a:latin typeface="Calibri"/>
                          <a:ea typeface="Calibri"/>
                          <a:cs typeface="Times New Roman"/>
                        </a:rPr>
                        <a:t>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0"/>
                        </a:lnSpc>
                        <a:spcAft>
                          <a:spcPts val="0"/>
                        </a:spcAft>
                      </a:pPr>
                      <a:r>
                        <a:rPr lang="en-US" sz="1600" spc="-5" dirty="0">
                          <a:latin typeface="Calibri"/>
                          <a:ea typeface="Calibri"/>
                          <a:cs typeface="Times New Roman"/>
                        </a:rPr>
                        <a:t>Multi-asset</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0"/>
                        </a:lnSpc>
                        <a:spcAft>
                          <a:spcPts val="0"/>
                        </a:spcAft>
                      </a:pPr>
                      <a:r>
                        <a:rPr lang="en-US" sz="1600" spc="-5" dirty="0">
                          <a:latin typeface="Calibri"/>
                          <a:ea typeface="Calibri"/>
                          <a:cs typeface="Times New Roman"/>
                        </a:rPr>
                        <a:t>0.78%</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0"/>
                        </a:lnSpc>
                        <a:spcAft>
                          <a:spcPts val="0"/>
                        </a:spcAft>
                      </a:pPr>
                      <a:r>
                        <a:rPr lang="en-US" sz="1600" spc="-5" dirty="0">
                          <a:solidFill>
                            <a:srgbClr val="FFFFFF"/>
                          </a:solidFill>
                          <a:latin typeface="Calibri"/>
                          <a:ea typeface="Calibri"/>
                          <a:cs typeface="Times New Roman"/>
                        </a:rPr>
                        <a:t>Moderate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E26C09"/>
                    </a:solidFill>
                  </a:tcPr>
                </a:tc>
                <a:extLst>
                  <a:ext uri="{0D108BD9-81ED-4DB2-BD59-A6C34878D82A}">
                    <a16:rowId xmlns="" xmlns:a16="http://schemas.microsoft.com/office/drawing/2014/main" val="10005"/>
                  </a:ext>
                </a:extLst>
              </a:tr>
              <a:tr h="407045">
                <a:tc>
                  <a:txBody>
                    <a:bodyPr/>
                    <a:lstStyle/>
                    <a:p>
                      <a:pPr marL="62865">
                        <a:lnSpc>
                          <a:spcPts val="1320"/>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spc="-5" dirty="0">
                          <a:latin typeface="Calibri"/>
                          <a:ea typeface="Calibri"/>
                          <a:cs typeface="Times New Roman"/>
                        </a:rPr>
                        <a:t>Growth 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0"/>
                        </a:lnSpc>
                        <a:spcAft>
                          <a:spcPts val="0"/>
                        </a:spcAft>
                      </a:pPr>
                      <a:r>
                        <a:rPr lang="en-US" sz="1600" spc="-5" dirty="0">
                          <a:latin typeface="Calibri"/>
                          <a:ea typeface="Calibri"/>
                          <a:cs typeface="Times New Roman"/>
                        </a:rPr>
                        <a:t>Multi-asset</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0"/>
                        </a:lnSpc>
                        <a:spcAft>
                          <a:spcPts val="0"/>
                        </a:spcAft>
                      </a:pPr>
                      <a:r>
                        <a:rPr lang="en-US" sz="1600" spc="-5" dirty="0">
                          <a:latin typeface="Calibri"/>
                          <a:ea typeface="Calibri"/>
                          <a:cs typeface="Times New Roman"/>
                        </a:rPr>
                        <a:t>0.83%</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0"/>
                        </a:lnSpc>
                        <a:spcAft>
                          <a:spcPts val="0"/>
                        </a:spcAft>
                      </a:pPr>
                      <a:r>
                        <a:rPr lang="en-US" sz="1600" spc="-5" dirty="0">
                          <a:solidFill>
                            <a:srgbClr val="FFFFFF"/>
                          </a:solidFill>
                          <a:latin typeface="Calibri"/>
                          <a:ea typeface="Calibri"/>
                          <a:cs typeface="Times New Roman"/>
                        </a:rPr>
                        <a:t>Moderate-Aggressive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C00000"/>
                    </a:solidFill>
                  </a:tcPr>
                </a:tc>
                <a:extLst>
                  <a:ext uri="{0D108BD9-81ED-4DB2-BD59-A6C34878D82A}">
                    <a16:rowId xmlns="" xmlns:a16="http://schemas.microsoft.com/office/drawing/2014/main" val="10006"/>
                  </a:ext>
                </a:extLst>
              </a:tr>
              <a:tr h="407045">
                <a:tc>
                  <a:txBody>
                    <a:bodyPr/>
                    <a:lstStyle/>
                    <a:p>
                      <a:pPr marL="62865">
                        <a:lnSpc>
                          <a:spcPts val="1320"/>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spc="-5" dirty="0">
                          <a:latin typeface="Calibri"/>
                          <a:ea typeface="Calibri"/>
                          <a:cs typeface="Times New Roman"/>
                        </a:rPr>
                        <a:t>Aggressive 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0"/>
                        </a:lnSpc>
                        <a:spcAft>
                          <a:spcPts val="0"/>
                        </a:spcAft>
                      </a:pPr>
                      <a:r>
                        <a:rPr lang="en-US" sz="1600" spc="-5" dirty="0">
                          <a:latin typeface="Calibri"/>
                          <a:ea typeface="Calibri"/>
                          <a:cs typeface="Times New Roman"/>
                        </a:rPr>
                        <a:t>Equities</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0"/>
                        </a:lnSpc>
                        <a:spcAft>
                          <a:spcPts val="0"/>
                        </a:spcAft>
                      </a:pPr>
                      <a:r>
                        <a:rPr lang="en-US" sz="1600" spc="-5" dirty="0">
                          <a:latin typeface="Calibri"/>
                          <a:ea typeface="Calibri"/>
                          <a:cs typeface="Times New Roman"/>
                        </a:rPr>
                        <a:t>0.88%</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0"/>
                        </a:lnSpc>
                        <a:spcAft>
                          <a:spcPts val="0"/>
                        </a:spcAft>
                      </a:pPr>
                      <a:r>
                        <a:rPr lang="en-US" sz="1600" spc="-5" dirty="0">
                          <a:solidFill>
                            <a:srgbClr val="FFFFFF"/>
                          </a:solidFill>
                          <a:latin typeface="Calibri"/>
                          <a:ea typeface="Calibri"/>
                          <a:cs typeface="Times New Roman"/>
                        </a:rPr>
                        <a:t>Aggressive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FF0000"/>
                    </a:solidFill>
                  </a:tcPr>
                </a:tc>
                <a:extLst>
                  <a:ext uri="{0D108BD9-81ED-4DB2-BD59-A6C34878D82A}">
                    <a16:rowId xmlns="" xmlns:a16="http://schemas.microsoft.com/office/drawing/2014/main" val="10007"/>
                  </a:ext>
                </a:extLst>
              </a:tr>
              <a:tr h="409872">
                <a:tc>
                  <a:txBody>
                    <a:bodyPr/>
                    <a:lstStyle/>
                    <a:p>
                      <a:pPr marL="62865">
                        <a:lnSpc>
                          <a:spcPts val="1335"/>
                        </a:lnSpc>
                        <a:spcAft>
                          <a:spcPts val="0"/>
                        </a:spcAft>
                      </a:pPr>
                      <a:r>
                        <a:rPr lang="en-US" sz="1600" b="1" spc="-5" dirty="0">
                          <a:latin typeface="Calibri"/>
                          <a:ea typeface="Calibri"/>
                          <a:cs typeface="Times New Roman"/>
                        </a:rPr>
                        <a:t>SSgA</a:t>
                      </a:r>
                      <a:r>
                        <a:rPr lang="en-US" sz="1600" b="1" spc="5" dirty="0">
                          <a:latin typeface="Calibri"/>
                          <a:ea typeface="Calibri"/>
                          <a:cs typeface="Times New Roman"/>
                        </a:rPr>
                        <a:t> </a:t>
                      </a:r>
                      <a:r>
                        <a:rPr lang="en-US" sz="1600" b="1" spc="-5" dirty="0">
                          <a:latin typeface="Calibri"/>
                          <a:ea typeface="Calibri"/>
                          <a:cs typeface="Times New Roman"/>
                        </a:rPr>
                        <a:t>Global</a:t>
                      </a:r>
                      <a:r>
                        <a:rPr lang="en-US" sz="1600" b="1" dirty="0">
                          <a:latin typeface="Calibri"/>
                          <a:ea typeface="Calibri"/>
                          <a:cs typeface="Times New Roman"/>
                        </a:rPr>
                        <a:t> </a:t>
                      </a:r>
                      <a:r>
                        <a:rPr lang="en-US" sz="1600" b="1" spc="-5" dirty="0">
                          <a:latin typeface="Calibri"/>
                          <a:ea typeface="Calibri"/>
                          <a:cs typeface="Times New Roman"/>
                        </a:rPr>
                        <a:t>Equity</a:t>
                      </a:r>
                      <a:r>
                        <a:rPr lang="en-US" sz="1600" b="1" spc="-10" dirty="0">
                          <a:latin typeface="Calibri"/>
                          <a:ea typeface="Calibri"/>
                          <a:cs typeface="Times New Roman"/>
                        </a:rPr>
                        <a:t> </a:t>
                      </a:r>
                      <a:r>
                        <a:rPr lang="en-US" sz="1600" b="1" spc="-5" dirty="0">
                          <a:latin typeface="Calibri"/>
                          <a:ea typeface="Calibri"/>
                          <a:cs typeface="Times New Roman"/>
                        </a:rPr>
                        <a:t>50:50</a:t>
                      </a:r>
                      <a:r>
                        <a:rPr lang="en-US" sz="1600" b="1" spc="-10" dirty="0">
                          <a:latin typeface="Calibri"/>
                          <a:ea typeface="Calibri"/>
                          <a:cs typeface="Times New Roman"/>
                        </a:rPr>
                        <a:t> </a:t>
                      </a:r>
                      <a:r>
                        <a:rPr lang="en-US" sz="1600" b="1" spc="-5" dirty="0">
                          <a:latin typeface="Calibri"/>
                          <a:ea typeface="Calibri"/>
                          <a:cs typeface="Times New Roman"/>
                        </a:rPr>
                        <a:t>Index</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35"/>
                        </a:lnSpc>
                        <a:spcAft>
                          <a:spcPts val="0"/>
                        </a:spcAft>
                      </a:pPr>
                      <a:r>
                        <a:rPr lang="en-US" sz="1600" spc="-5" dirty="0">
                          <a:latin typeface="Calibri"/>
                          <a:ea typeface="Calibri"/>
                          <a:cs typeface="Times New Roman"/>
                        </a:rPr>
                        <a:t>Equities</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35"/>
                        </a:lnSpc>
                        <a:spcAft>
                          <a:spcPts val="0"/>
                        </a:spcAft>
                      </a:pPr>
                      <a:r>
                        <a:rPr lang="en-US" sz="1600" spc="-5" dirty="0">
                          <a:latin typeface="Calibri"/>
                          <a:ea typeface="Calibri"/>
                          <a:cs typeface="Times New Roman"/>
                        </a:rPr>
                        <a:t>0.12%</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35"/>
                        </a:lnSpc>
                        <a:spcAft>
                          <a:spcPts val="0"/>
                        </a:spcAft>
                      </a:pPr>
                      <a:r>
                        <a:rPr lang="en-US" sz="1600" spc="-5" dirty="0">
                          <a:solidFill>
                            <a:srgbClr val="FFFFFF"/>
                          </a:solidFill>
                          <a:latin typeface="Calibri"/>
                          <a:ea typeface="Calibri"/>
                          <a:cs typeface="Times New Roman"/>
                        </a:rPr>
                        <a:t>Aggressive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FF0000"/>
                    </a:solidFill>
                  </a:tcPr>
                </a:tc>
                <a:extLst>
                  <a:ext uri="{0D108BD9-81ED-4DB2-BD59-A6C34878D82A}">
                    <a16:rowId xmlns=""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pPr>
              <a:defRPr/>
            </a:pPr>
            <a:fld id="{FBE63C11-CC43-4390-98D5-F215F54F3A07}" type="slidenum">
              <a:rPr lang="en-GB" smtClean="0">
                <a:solidFill>
                  <a:srgbClr val="000000"/>
                </a:solidFill>
              </a:rPr>
              <a:pPr>
                <a:defRPr/>
              </a:pPr>
              <a:t>18</a:t>
            </a:fld>
            <a:endParaRPr lang="en-GB" dirty="0">
              <a:solidFill>
                <a:srgbClr val="000000"/>
              </a:solidFill>
            </a:endParaRPr>
          </a:p>
        </p:txBody>
      </p:sp>
    </p:spTree>
    <p:extLst>
      <p:ext uri="{BB962C8B-B14F-4D97-AF65-F5344CB8AC3E}">
        <p14:creationId xmlns:p14="http://schemas.microsoft.com/office/powerpoint/2010/main" val="8485751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332656"/>
            <a:ext cx="7772400" cy="901278"/>
          </a:xfrm>
          <a:prstGeom prst="rect">
            <a:avLst/>
          </a:prstGeom>
        </p:spPr>
        <p:txBody>
          <a:bodyPr/>
          <a:lstStyle/>
          <a:p>
            <a:r>
              <a:rPr lang="en-GB" altLang="en-US" sz="3600" dirty="0" smtClean="0"/>
              <a:t>The member website</a:t>
            </a:r>
            <a:endParaRPr lang="en-GB" altLang="en-US" sz="3600" dirty="0"/>
          </a:p>
        </p:txBody>
      </p:sp>
      <p:sp>
        <p:nvSpPr>
          <p:cNvPr id="29699" name="Text Placeholder 2"/>
          <p:cNvSpPr>
            <a:spLocks noGrp="1"/>
          </p:cNvSpPr>
          <p:nvPr>
            <p:ph type="body" sz="quarter" idx="4294967295"/>
          </p:nvPr>
        </p:nvSpPr>
        <p:spPr>
          <a:xfrm>
            <a:off x="457200" y="1463675"/>
            <a:ext cx="3394720" cy="4251325"/>
          </a:xfrm>
          <a:prstGeom prst="rect">
            <a:avLst/>
          </a:prstGeom>
        </p:spPr>
        <p:txBody>
          <a:bodyPr/>
          <a:lstStyle/>
          <a:p>
            <a:pPr lvl="1" eaLnBrk="1" hangingPunct="1">
              <a:lnSpc>
                <a:spcPct val="150000"/>
              </a:lnSpc>
            </a:pPr>
            <a:endParaRPr lang="en-GB" altLang="en-US" sz="1800" dirty="0" smtClean="0"/>
          </a:p>
          <a:p>
            <a:pPr lvl="2"/>
            <a:r>
              <a:rPr lang="en-GB" altLang="en-US" sz="1600" dirty="0" smtClean="0"/>
              <a:t>Change </a:t>
            </a:r>
            <a:r>
              <a:rPr lang="en-GB" altLang="en-US" sz="1600" dirty="0"/>
              <a:t>personal details</a:t>
            </a:r>
          </a:p>
          <a:p>
            <a:pPr lvl="2"/>
            <a:r>
              <a:rPr lang="en-GB" altLang="en-US" sz="1600" dirty="0"/>
              <a:t>Nominate beneficiaries</a:t>
            </a:r>
          </a:p>
          <a:p>
            <a:pPr lvl="2"/>
            <a:r>
              <a:rPr lang="en-GB" altLang="en-US" sz="1600" dirty="0"/>
              <a:t>Switch investments</a:t>
            </a:r>
          </a:p>
          <a:p>
            <a:pPr lvl="2"/>
            <a:r>
              <a:rPr lang="en-GB" altLang="en-US" sz="1600" dirty="0"/>
              <a:t>Check value of your account</a:t>
            </a:r>
          </a:p>
          <a:p>
            <a:pPr lvl="2"/>
            <a:r>
              <a:rPr lang="en-GB" altLang="en-US" sz="1600" dirty="0" smtClean="0"/>
              <a:t>Project </a:t>
            </a:r>
            <a:r>
              <a:rPr lang="en-GB" altLang="en-US" sz="1600" dirty="0"/>
              <a:t>pension </a:t>
            </a:r>
            <a:r>
              <a:rPr lang="en-GB" altLang="en-US" sz="1600" dirty="0" smtClean="0"/>
              <a:t>benefits</a:t>
            </a:r>
          </a:p>
          <a:p>
            <a:pPr marL="173038" lvl="2" indent="0">
              <a:buNone/>
            </a:pPr>
            <a:endParaRPr lang="en-GB" altLang="en-US" sz="1600" dirty="0" smtClean="0"/>
          </a:p>
          <a:p>
            <a:pPr marL="173038" lvl="2" indent="0">
              <a:buNone/>
            </a:pPr>
            <a:r>
              <a:rPr lang="en-GB" altLang="en-US" sz="1600" u="sng" dirty="0" smtClean="0">
                <a:solidFill>
                  <a:srgbClr val="002060"/>
                </a:solidFill>
              </a:rPr>
              <a:t>www.hartlinkonline.co.uk/sei</a:t>
            </a:r>
          </a:p>
          <a:p>
            <a:pPr marL="173038" lvl="2" indent="0">
              <a:buNone/>
            </a:pPr>
            <a:endParaRPr lang="en-GB" altLang="en-US" sz="1600" dirty="0" smtClean="0"/>
          </a:p>
          <a:p>
            <a:pPr lvl="1" eaLnBrk="1" hangingPunct="1">
              <a:lnSpc>
                <a:spcPct val="150000"/>
              </a:lnSpc>
              <a:buFont typeface="Arial" charset="0"/>
              <a:buNone/>
            </a:pPr>
            <a:endParaRPr lang="en-GB" altLang="en-US" dirty="0"/>
          </a:p>
          <a:p>
            <a:pPr marL="0" lvl="1" indent="0" eaLnBrk="1" hangingPunct="1">
              <a:lnSpc>
                <a:spcPct val="150000"/>
              </a:lnSpc>
              <a:buNone/>
            </a:pPr>
            <a:endParaRPr lang="en-GB" altLang="en-US" dirty="0"/>
          </a:p>
          <a:p>
            <a:pPr lvl="1" eaLnBrk="1" hangingPunct="1">
              <a:buFont typeface="Arial" charset="0"/>
              <a:buNone/>
            </a:pPr>
            <a:endParaRPr lang="en-GB"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377950"/>
            <a:ext cx="2146052" cy="3016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888881"/>
            <a:ext cx="2982715" cy="2919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789040"/>
            <a:ext cx="2088379" cy="25023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4201957"/>
            <a:ext cx="3432369" cy="19453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pPr>
              <a:defRPr/>
            </a:pPr>
            <a:fld id="{FBE63C11-CC43-4390-98D5-F215F54F3A07}" type="slidenum">
              <a:rPr lang="en-GB" smtClean="0">
                <a:solidFill>
                  <a:srgbClr val="000000"/>
                </a:solidFill>
              </a:rPr>
              <a:pPr>
                <a:defRPr/>
              </a:pPr>
              <a:t>19</a:t>
            </a:fld>
            <a:endParaRPr lang="en-GB" dirty="0">
              <a:solidFill>
                <a:srgbClr val="000000"/>
              </a:solidFill>
            </a:endParaRPr>
          </a:p>
        </p:txBody>
      </p:sp>
    </p:spTree>
    <p:extLst>
      <p:ext uri="{BB962C8B-B14F-4D97-AF65-F5344CB8AC3E}">
        <p14:creationId xmlns:p14="http://schemas.microsoft.com/office/powerpoint/2010/main" val="2880905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4213" y="548680"/>
            <a:ext cx="7772400" cy="576064"/>
          </a:xfrm>
        </p:spPr>
        <p:txBody>
          <a:bodyPr>
            <a:normAutofit fontScale="90000"/>
          </a:bodyPr>
          <a:lstStyle/>
          <a:p>
            <a:r>
              <a:rPr lang="en-GB" altLang="en-US" dirty="0" smtClean="0">
                <a:latin typeface="Arial" charset="0"/>
              </a:rPr>
              <a:t/>
            </a:r>
            <a:br>
              <a:rPr lang="en-GB" altLang="en-US" dirty="0" smtClean="0">
                <a:latin typeface="Arial" charset="0"/>
              </a:rPr>
            </a:br>
            <a:r>
              <a:rPr lang="en-GB" altLang="en-US" sz="3600" dirty="0" smtClean="0">
                <a:latin typeface="Arial" charset="0"/>
              </a:rPr>
              <a:t>Agenda</a:t>
            </a:r>
            <a:r>
              <a:rPr lang="en-GB" altLang="en-US" dirty="0" smtClean="0">
                <a:latin typeface="Arial" charset="0"/>
              </a:rPr>
              <a:t/>
            </a:r>
            <a:br>
              <a:rPr lang="en-GB" altLang="en-US" dirty="0" smtClean="0">
                <a:latin typeface="Arial" charset="0"/>
              </a:rPr>
            </a:br>
            <a:endParaRPr lang="en-GB" altLang="en-US" dirty="0" smtClean="0">
              <a:latin typeface="Arial" charset="0"/>
            </a:endParaRPr>
          </a:p>
        </p:txBody>
      </p:sp>
      <p:sp>
        <p:nvSpPr>
          <p:cNvPr id="6" name="TextBox 5"/>
          <p:cNvSpPr txBox="1"/>
          <p:nvPr/>
        </p:nvSpPr>
        <p:spPr>
          <a:xfrm>
            <a:off x="395536" y="1700808"/>
            <a:ext cx="8496944" cy="4370427"/>
          </a:xfrm>
          <a:prstGeom prst="rect">
            <a:avLst/>
          </a:prstGeom>
          <a:noFill/>
        </p:spPr>
        <p:txBody>
          <a:bodyPr wrap="square" rtlCol="0">
            <a:spAutoFit/>
          </a:bodyPr>
          <a:lstStyle/>
          <a:p>
            <a:pPr marL="285750" indent="-285750">
              <a:buFont typeface="Arial" panose="020B0604020202020204" pitchFamily="34" charset="0"/>
              <a:buChar char="•"/>
              <a:tabLst>
                <a:tab pos="5200650" algn="l"/>
              </a:tabLst>
            </a:pPr>
            <a:r>
              <a:rPr lang="en-GB" sz="2000" dirty="0"/>
              <a:t>Chairman’s introductory remarks	Howard </a:t>
            </a:r>
            <a:r>
              <a:rPr lang="en-GB" sz="2000" dirty="0" smtClean="0"/>
              <a:t>Jacobs</a:t>
            </a:r>
          </a:p>
          <a:p>
            <a:pPr>
              <a:tabLst>
                <a:tab pos="5200650" algn="l"/>
              </a:tabLst>
            </a:pPr>
            <a:endParaRPr lang="en-GB" sz="2000" dirty="0"/>
          </a:p>
          <a:p>
            <a:pPr marL="285750" indent="-285750">
              <a:buFont typeface="Arial" panose="020B0604020202020204" pitchFamily="34" charset="0"/>
              <a:buChar char="•"/>
              <a:tabLst>
                <a:tab pos="5200650" algn="l"/>
              </a:tabLst>
            </a:pPr>
            <a:r>
              <a:rPr lang="en-GB" sz="2000" dirty="0"/>
              <a:t>University Pension </a:t>
            </a:r>
            <a:r>
              <a:rPr lang="en-GB" sz="2000" dirty="0" smtClean="0"/>
              <a:t>Arrangements</a:t>
            </a:r>
          </a:p>
          <a:p>
            <a:pPr>
              <a:tabLst>
                <a:tab pos="5200650" algn="l"/>
              </a:tabLst>
            </a:pPr>
            <a:endParaRPr lang="en-GB" sz="2000" dirty="0" smtClean="0"/>
          </a:p>
          <a:p>
            <a:pPr marL="285750" indent="-285750">
              <a:buFont typeface="Arial" panose="020B0604020202020204" pitchFamily="34" charset="0"/>
              <a:buChar char="•"/>
              <a:tabLst>
                <a:tab pos="5200650" algn="l"/>
              </a:tabLst>
            </a:pPr>
            <a:r>
              <a:rPr lang="en-GB" sz="2000" dirty="0" err="1" smtClean="0"/>
              <a:t>CUACPS</a:t>
            </a:r>
            <a:r>
              <a:rPr lang="en-GB" sz="2000" dirty="0" smtClean="0"/>
              <a:t> </a:t>
            </a:r>
            <a:r>
              <a:rPr lang="en-GB" sz="2000" dirty="0"/>
              <a:t>– 2018 Actuarial Valuation	Robert Sweet, Cartwright</a:t>
            </a:r>
          </a:p>
          <a:p>
            <a:pPr marL="285750" indent="-285750">
              <a:buFont typeface="Arial" panose="020B0604020202020204" pitchFamily="34" charset="0"/>
              <a:buChar char="•"/>
              <a:tabLst>
                <a:tab pos="5200650" algn="l"/>
              </a:tabLst>
            </a:pPr>
            <a:endParaRPr lang="en-GB" sz="2000" dirty="0"/>
          </a:p>
          <a:p>
            <a:pPr marL="285750" indent="-285750">
              <a:buFont typeface="Arial" panose="020B0604020202020204" pitchFamily="34" charset="0"/>
              <a:buChar char="•"/>
              <a:tabLst>
                <a:tab pos="5200650" algn="l"/>
              </a:tabLst>
            </a:pPr>
            <a:r>
              <a:rPr lang="en-GB" sz="2000" dirty="0"/>
              <a:t>CUADCPS (SEI Master Trust) overview	David Snowdon, </a:t>
            </a:r>
            <a:r>
              <a:rPr lang="en-GB" sz="2000" dirty="0" smtClean="0"/>
              <a:t>SEI</a:t>
            </a:r>
          </a:p>
          <a:p>
            <a:pPr marL="285750" indent="-285750">
              <a:buFont typeface="Arial" panose="020B0604020202020204" pitchFamily="34" charset="0"/>
              <a:buChar char="•"/>
              <a:tabLst>
                <a:tab pos="5200650" algn="l"/>
              </a:tabLst>
            </a:pPr>
            <a:endParaRPr lang="en-GB" sz="2000" dirty="0" smtClean="0"/>
          </a:p>
          <a:p>
            <a:pPr marL="285750" indent="-285750">
              <a:buFont typeface="Arial" panose="020B0604020202020204" pitchFamily="34" charset="0"/>
              <a:buChar char="•"/>
              <a:tabLst>
                <a:tab pos="5200650" algn="l"/>
              </a:tabLst>
            </a:pPr>
            <a:r>
              <a:rPr lang="en-GB" sz="2000" dirty="0" smtClean="0"/>
              <a:t>Pension </a:t>
            </a:r>
            <a:r>
              <a:rPr lang="en-GB" sz="2000" dirty="0"/>
              <a:t>Scams	Sue Curryer</a:t>
            </a:r>
          </a:p>
          <a:p>
            <a:pPr>
              <a:tabLst>
                <a:tab pos="5200650" algn="l"/>
              </a:tabLst>
            </a:pPr>
            <a:endParaRPr lang="en-GB" sz="2000" dirty="0"/>
          </a:p>
          <a:p>
            <a:pPr marL="285750" indent="-285750">
              <a:buFont typeface="Arial" panose="020B0604020202020204" pitchFamily="34" charset="0"/>
              <a:buChar char="•"/>
              <a:tabLst>
                <a:tab pos="5200650" algn="l"/>
              </a:tabLst>
            </a:pPr>
            <a:r>
              <a:rPr lang="en-GB" sz="2000" dirty="0" smtClean="0"/>
              <a:t>Financial Wellness project	Sam Murphy</a:t>
            </a:r>
            <a:endParaRPr lang="en-GB" sz="2000" dirty="0"/>
          </a:p>
          <a:p>
            <a:pPr marL="285750" indent="-285750">
              <a:buFont typeface="Arial" panose="020B0604020202020204" pitchFamily="34" charset="0"/>
              <a:buChar char="•"/>
              <a:tabLst>
                <a:tab pos="5200650" algn="l"/>
              </a:tabLst>
            </a:pPr>
            <a:endParaRPr lang="en-GB" sz="2000" dirty="0"/>
          </a:p>
          <a:p>
            <a:pPr marL="285750" indent="-285750">
              <a:buFont typeface="Arial" panose="020B0604020202020204" pitchFamily="34" charset="0"/>
              <a:buChar char="•"/>
              <a:tabLst>
                <a:tab pos="5200650" algn="l"/>
              </a:tabLst>
            </a:pPr>
            <a:r>
              <a:rPr lang="en-GB" sz="2000" dirty="0"/>
              <a:t>Round up and </a:t>
            </a:r>
            <a:r>
              <a:rPr lang="en-GB" sz="2000" dirty="0" smtClean="0"/>
              <a:t>final </a:t>
            </a:r>
            <a:r>
              <a:rPr lang="en-GB" sz="2000" dirty="0"/>
              <a:t>Q&amp;A	All</a:t>
            </a:r>
          </a:p>
          <a:p>
            <a:endParaRPr lang="en-GB" dirty="0"/>
          </a:p>
        </p:txBody>
      </p:sp>
      <p:sp>
        <p:nvSpPr>
          <p:cNvPr id="3" name="Slide Number Placeholder 2"/>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2</a:t>
            </a:fld>
            <a:endParaRPr lang="en-GB" dirty="0">
              <a:solidFill>
                <a:srgbClr val="000000"/>
              </a:solidFill>
            </a:endParaRPr>
          </a:p>
        </p:txBody>
      </p:sp>
    </p:spTree>
    <p:extLst>
      <p:ext uri="{BB962C8B-B14F-4D97-AF65-F5344CB8AC3E}">
        <p14:creationId xmlns:p14="http://schemas.microsoft.com/office/powerpoint/2010/main" val="2579338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579120"/>
            <a:ext cx="4825561" cy="1553736"/>
          </a:xfrm>
        </p:spPr>
        <p:txBody>
          <a:bodyPr>
            <a:normAutofit fontScale="90000"/>
          </a:bodyPr>
          <a:lstStyle/>
          <a:p>
            <a:r>
              <a:rPr lang="en-GB" sz="3600" dirty="0" smtClean="0"/>
              <a:t>Retirement – when can I access my pension?</a:t>
            </a:r>
            <a:endParaRPr lang="en-GB" sz="3600" dirty="0"/>
          </a:p>
        </p:txBody>
      </p:sp>
      <p:sp>
        <p:nvSpPr>
          <p:cNvPr id="3" name="Slide Number Placeholder 2"/>
          <p:cNvSpPr>
            <a:spLocks noGrp="1"/>
          </p:cNvSpPr>
          <p:nvPr>
            <p:ph type="sldNum" sz="quarter" idx="12"/>
          </p:nvPr>
        </p:nvSpPr>
        <p:spPr/>
        <p:txBody>
          <a:bodyPr/>
          <a:lstStyle/>
          <a:p>
            <a:pPr eaLnBrk="0" hangingPunct="0">
              <a:defRPr/>
            </a:pPr>
            <a:fld id="{A5921B40-2AAB-4008-8235-418577F26A73}" type="slidenum">
              <a:rPr lang="en-GB" smtClean="0">
                <a:solidFill>
                  <a:srgbClr val="000000"/>
                </a:solidFill>
                <a:cs typeface="+mn-cs"/>
              </a:rPr>
              <a:pPr eaLnBrk="0" hangingPunct="0">
                <a:defRPr/>
              </a:pPr>
              <a:t>20</a:t>
            </a:fld>
            <a:endParaRPr lang="en-GB" dirty="0">
              <a:solidFill>
                <a:srgbClr val="000000"/>
              </a:solidFill>
              <a:cs typeface="+mn-cs"/>
            </a:endParaRPr>
          </a:p>
        </p:txBody>
      </p:sp>
    </p:spTree>
    <p:extLst>
      <p:ext uri="{BB962C8B-B14F-4D97-AF65-F5344CB8AC3E}">
        <p14:creationId xmlns:p14="http://schemas.microsoft.com/office/powerpoint/2010/main" val="4286590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685800" y="609600"/>
            <a:ext cx="7772400" cy="1143000"/>
          </a:xfrm>
          <a:prstGeom prst="rect">
            <a:avLst/>
          </a:prstGeom>
        </p:spPr>
        <p:txBody>
          <a:bodyPr/>
          <a:lstStyle/>
          <a:p>
            <a:pPr>
              <a:defRPr/>
            </a:pPr>
            <a:r>
              <a:rPr lang="en-GB" sz="3600" dirty="0"/>
              <a:t>Flexibility at retirement</a:t>
            </a:r>
          </a:p>
        </p:txBody>
      </p:sp>
      <p:sp>
        <p:nvSpPr>
          <p:cNvPr id="35843" name="Rectangle 3"/>
          <p:cNvSpPr>
            <a:spLocks noGrp="1" noChangeArrowheads="1"/>
          </p:cNvSpPr>
          <p:nvPr>
            <p:ph type="body" idx="4294967295"/>
          </p:nvPr>
        </p:nvSpPr>
        <p:spPr>
          <a:xfrm>
            <a:off x="457200" y="2327126"/>
            <a:ext cx="4186238" cy="2686050"/>
          </a:xfrm>
          <a:prstGeom prst="rect">
            <a:avLst/>
          </a:prstGeom>
        </p:spPr>
        <p:txBody>
          <a:bodyPr/>
          <a:lstStyle/>
          <a:p>
            <a:r>
              <a:rPr lang="en-GB" altLang="en-US" sz="1800" b="0" dirty="0" smtClean="0"/>
              <a:t>Access </a:t>
            </a:r>
            <a:r>
              <a:rPr lang="en-GB" altLang="en-US" sz="1800" b="0" dirty="0"/>
              <a:t>to </a:t>
            </a:r>
            <a:r>
              <a:rPr lang="en-GB" altLang="en-US" sz="1800" b="0" dirty="0" smtClean="0"/>
              <a:t>the ‘</a:t>
            </a:r>
            <a:r>
              <a:rPr lang="en-GB" altLang="en-US" sz="1800" b="0" dirty="0"/>
              <a:t>Freedom &amp; Choice’ </a:t>
            </a:r>
            <a:r>
              <a:rPr lang="en-GB" altLang="en-US" sz="1800" b="0" dirty="0" smtClean="0"/>
              <a:t>flexibilities directly from your pension account</a:t>
            </a:r>
          </a:p>
          <a:p>
            <a:r>
              <a:rPr lang="en-GB" altLang="en-US" sz="1800" b="0" dirty="0" smtClean="0"/>
              <a:t>From </a:t>
            </a:r>
            <a:r>
              <a:rPr lang="en-GB" altLang="en-US" sz="1800" b="0" dirty="0"/>
              <a:t>age 55 </a:t>
            </a:r>
            <a:r>
              <a:rPr lang="en-GB" altLang="en-US" sz="1800" b="0" dirty="0" smtClean="0"/>
              <a:t>you can:</a:t>
            </a:r>
          </a:p>
          <a:p>
            <a:pPr marL="285750" indent="-285750">
              <a:spcAft>
                <a:spcPts val="0"/>
              </a:spcAft>
              <a:buFont typeface="Arial" panose="020B0604020202020204" pitchFamily="34" charset="0"/>
              <a:buChar char="•"/>
            </a:pPr>
            <a:r>
              <a:rPr lang="en-GB" altLang="en-US" sz="1800" b="0" dirty="0" smtClean="0"/>
              <a:t>Take 25% tax free cash</a:t>
            </a:r>
            <a:endParaRPr lang="en-GB" altLang="en-US" sz="1400" b="0" dirty="0" smtClean="0"/>
          </a:p>
          <a:p>
            <a:pPr marL="285750" indent="-285750">
              <a:spcAft>
                <a:spcPts val="0"/>
              </a:spcAft>
              <a:buFont typeface="Arial" panose="020B0604020202020204" pitchFamily="34" charset="0"/>
              <a:buChar char="•"/>
            </a:pPr>
            <a:r>
              <a:rPr lang="en-GB" altLang="en-US" sz="1800" b="0" dirty="0"/>
              <a:t>Draw an income and/or lump sums directly from your account</a:t>
            </a:r>
          </a:p>
          <a:p>
            <a:pPr marL="285750" indent="-285750">
              <a:spcAft>
                <a:spcPts val="0"/>
              </a:spcAft>
              <a:buFont typeface="Arial" panose="020B0604020202020204" pitchFamily="34" charset="0"/>
              <a:buChar char="•"/>
            </a:pPr>
            <a:r>
              <a:rPr lang="en-GB" altLang="en-US" sz="1800" b="0" dirty="0" smtClean="0"/>
              <a:t>Buy an annuity (guaranteed income for life)</a:t>
            </a:r>
          </a:p>
        </p:txBody>
      </p:sp>
      <p:pic>
        <p:nvPicPr>
          <p:cNvPr id="2051" name="Picture 3" descr="C:\Users\dsnowdon\AppData\Local\Microsoft\Windows\Temporary Internet Files\Content.Outlook\7LDYQBNM\choi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03692"/>
            <a:ext cx="4293220" cy="2137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21</a:t>
            </a:fld>
            <a:endParaRPr lang="en-GB" dirty="0">
              <a:solidFill>
                <a:srgbClr val="000000"/>
              </a:solidFill>
            </a:endParaRPr>
          </a:p>
        </p:txBody>
      </p:sp>
    </p:spTree>
    <p:extLst>
      <p:ext uri="{BB962C8B-B14F-4D97-AF65-F5344CB8AC3E}">
        <p14:creationId xmlns:p14="http://schemas.microsoft.com/office/powerpoint/2010/main" val="1114046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250"/>
            <a:ext cx="7772400" cy="792163"/>
          </a:xfrm>
        </p:spPr>
        <p:txBody>
          <a:bodyPr/>
          <a:lstStyle/>
          <a:p>
            <a:r>
              <a:rPr lang="en-GB" sz="3600" dirty="0" smtClean="0"/>
              <a:t>Communications and tools available</a:t>
            </a:r>
            <a:endParaRPr lang="en-GB" sz="36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568" y="1478289"/>
            <a:ext cx="4219120" cy="23107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700808"/>
            <a:ext cx="2962672" cy="39402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3898378"/>
            <a:ext cx="3005997" cy="2304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3"/>
          <p:cNvSpPr txBox="1">
            <a:spLocks noChangeArrowheads="1"/>
          </p:cNvSpPr>
          <p:nvPr/>
        </p:nvSpPr>
        <p:spPr bwMode="gray">
          <a:xfrm>
            <a:off x="-1620688" y="4509120"/>
            <a:ext cx="8229600" cy="1971179"/>
          </a:xfrm>
          <a:prstGeom prst="rect">
            <a:avLst/>
          </a:prstGeom>
        </p:spPr>
        <p:txBody>
          <a:bodyPr vert="horz" lIns="0" tIns="0" rIns="0" bIns="0" rtlCol="0" anchor="t" anchorCtr="0">
            <a:noAutofit/>
          </a:bodyPr>
          <a:lstStyle>
            <a:lvl1pPr marL="0" indent="0" algn="l" defTabSz="914400" rtl="0" eaLnBrk="1" latinLnBrk="0" hangingPunct="1">
              <a:spcBef>
                <a:spcPts val="600"/>
              </a:spcBef>
              <a:spcAft>
                <a:spcPts val="600"/>
              </a:spcAft>
              <a:buFontTx/>
              <a:buNone/>
              <a:defRPr sz="1600" b="1" kern="1200">
                <a:solidFill>
                  <a:schemeClr val="tx1"/>
                </a:solidFill>
                <a:latin typeface="+mn-lt"/>
                <a:ea typeface="+mn-ea"/>
                <a:cs typeface="+mn-cs"/>
              </a:defRPr>
            </a:lvl1pPr>
            <a:lvl2pPr marL="171450" indent="-171450" algn="l" defTabSz="914400" rtl="0" eaLnBrk="1" latinLnBrk="0" hangingPunct="1">
              <a:spcBef>
                <a:spcPts val="0"/>
              </a:spcBef>
              <a:spcAft>
                <a:spcPts val="600"/>
              </a:spcAft>
              <a:buSzPct val="120000"/>
              <a:buFont typeface="Arial" pitchFamily="34" charset="0"/>
              <a:buChar char="•"/>
              <a:defRPr sz="1400" kern="1200">
                <a:solidFill>
                  <a:schemeClr val="tx1"/>
                </a:solidFill>
                <a:latin typeface="+mn-lt"/>
                <a:ea typeface="+mn-ea"/>
                <a:cs typeface="+mn-cs"/>
              </a:defRPr>
            </a:lvl2pPr>
            <a:lvl3pPr marL="344488" indent="-171450" algn="l" defTabSz="914400" rtl="0" eaLnBrk="1" latinLnBrk="0" hangingPunct="1">
              <a:spcBef>
                <a:spcPts val="0"/>
              </a:spcBef>
              <a:spcAft>
                <a:spcPts val="600"/>
              </a:spcAft>
              <a:buClrTx/>
              <a:buSzPct val="100000"/>
              <a:buFont typeface="Arial" pitchFamily="34" charset="0"/>
              <a:buChar char="–"/>
              <a:defRPr sz="1200" kern="1200">
                <a:solidFill>
                  <a:schemeClr val="tx1"/>
                </a:solidFill>
                <a:latin typeface="+mn-lt"/>
                <a:ea typeface="+mn-ea"/>
                <a:cs typeface="+mn-cs"/>
              </a:defRPr>
            </a:lvl3pPr>
            <a:lvl4pPr marL="515938" indent="-17145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4pPr>
            <a:lvl5pPr marL="688975" indent="-176213"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endParaRPr lang="en-GB" altLang="en-US" sz="1100" b="0" dirty="0">
              <a:solidFill>
                <a:srgbClr val="000000"/>
              </a:solidFill>
            </a:endParaRPr>
          </a:p>
        </p:txBody>
      </p:sp>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463334"/>
            <a:ext cx="2477777" cy="33783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2924944"/>
            <a:ext cx="2376264" cy="32831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22</a:t>
            </a:fld>
            <a:endParaRPr lang="en-GB" dirty="0">
              <a:solidFill>
                <a:srgbClr val="000000"/>
              </a:solidFill>
            </a:endParaRPr>
          </a:p>
        </p:txBody>
      </p:sp>
    </p:spTree>
    <p:extLst>
      <p:ext uri="{BB962C8B-B14F-4D97-AF65-F5344CB8AC3E}">
        <p14:creationId xmlns:p14="http://schemas.microsoft.com/office/powerpoint/2010/main" val="3017547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579119"/>
            <a:ext cx="4825561" cy="1697355"/>
          </a:xfrm>
        </p:spPr>
        <p:txBody>
          <a:bodyPr>
            <a:normAutofit fontScale="90000"/>
          </a:bodyPr>
          <a:lstStyle/>
          <a:p>
            <a:r>
              <a:rPr lang="en-GB" sz="3600" dirty="0" smtClean="0"/>
              <a:t>Why should I keep my information up to date?</a:t>
            </a:r>
            <a:endParaRPr lang="en-GB" sz="3600" dirty="0"/>
          </a:p>
        </p:txBody>
      </p:sp>
      <p:sp>
        <p:nvSpPr>
          <p:cNvPr id="3" name="Slide Number Placeholder 2"/>
          <p:cNvSpPr>
            <a:spLocks noGrp="1"/>
          </p:cNvSpPr>
          <p:nvPr>
            <p:ph type="sldNum" sz="quarter" idx="12"/>
          </p:nvPr>
        </p:nvSpPr>
        <p:spPr/>
        <p:txBody>
          <a:bodyPr/>
          <a:lstStyle/>
          <a:p>
            <a:pPr eaLnBrk="0" hangingPunct="0">
              <a:defRPr/>
            </a:pPr>
            <a:fld id="{A5921B40-2AAB-4008-8235-418577F26A73}" type="slidenum">
              <a:rPr lang="en-GB" smtClean="0">
                <a:solidFill>
                  <a:srgbClr val="000000"/>
                </a:solidFill>
                <a:cs typeface="+mn-cs"/>
              </a:rPr>
              <a:pPr eaLnBrk="0" hangingPunct="0">
                <a:defRPr/>
              </a:pPr>
              <a:t>23</a:t>
            </a:fld>
            <a:endParaRPr lang="en-GB" dirty="0">
              <a:solidFill>
                <a:srgbClr val="000000"/>
              </a:solidFill>
              <a:cs typeface="+mn-cs"/>
            </a:endParaRPr>
          </a:p>
        </p:txBody>
      </p:sp>
    </p:spTree>
    <p:extLst>
      <p:ext uri="{BB962C8B-B14F-4D97-AF65-F5344CB8AC3E}">
        <p14:creationId xmlns:p14="http://schemas.microsoft.com/office/powerpoint/2010/main" val="532586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332656"/>
            <a:ext cx="7772400" cy="935757"/>
          </a:xfrm>
          <a:prstGeom prst="rect">
            <a:avLst/>
          </a:prstGeom>
        </p:spPr>
        <p:txBody>
          <a:bodyPr>
            <a:normAutofit fontScale="90000"/>
          </a:bodyPr>
          <a:lstStyle/>
          <a:p>
            <a:r>
              <a:rPr lang="en-GB" altLang="en-US" sz="3600" dirty="0" smtClean="0"/>
              <a:t>Why you should keep your information up to date?</a:t>
            </a:r>
            <a:endParaRPr lang="en-GB" altLang="en-US" sz="3600" dirty="0"/>
          </a:p>
        </p:txBody>
      </p:sp>
      <p:sp>
        <p:nvSpPr>
          <p:cNvPr id="7" name="Text Placeholder 2"/>
          <p:cNvSpPr txBox="1">
            <a:spLocks/>
          </p:cNvSpPr>
          <p:nvPr/>
        </p:nvSpPr>
        <p:spPr bwMode="gray">
          <a:xfrm>
            <a:off x="457200" y="1463675"/>
            <a:ext cx="8147248" cy="4773637"/>
          </a:xfrm>
          <a:prstGeom prst="rect">
            <a:avLst/>
          </a:prstGeom>
        </p:spPr>
        <p:txBody>
          <a:bodyPr vert="horz" lIns="0" tIns="0" rIns="0" bIns="0" rtlCol="0" anchor="t" anchorCtr="0">
            <a:noAutofit/>
          </a:bodyPr>
          <a:lstStyle>
            <a:lvl1pPr marL="0" indent="0" algn="l" defTabSz="914400" rtl="0" eaLnBrk="1" latinLnBrk="0" hangingPunct="1">
              <a:spcBef>
                <a:spcPts val="600"/>
              </a:spcBef>
              <a:spcAft>
                <a:spcPts val="600"/>
              </a:spcAft>
              <a:buFontTx/>
              <a:buNone/>
              <a:defRPr sz="1600" b="1" kern="1200">
                <a:solidFill>
                  <a:schemeClr val="tx1"/>
                </a:solidFill>
                <a:latin typeface="+mn-lt"/>
                <a:ea typeface="+mn-ea"/>
                <a:cs typeface="+mn-cs"/>
              </a:defRPr>
            </a:lvl1pPr>
            <a:lvl2pPr marL="171450" indent="-171450" algn="l" defTabSz="914400" rtl="0" eaLnBrk="1" latinLnBrk="0" hangingPunct="1">
              <a:spcBef>
                <a:spcPts val="0"/>
              </a:spcBef>
              <a:spcAft>
                <a:spcPts val="600"/>
              </a:spcAft>
              <a:buSzPct val="120000"/>
              <a:buFont typeface="Arial" pitchFamily="34" charset="0"/>
              <a:buChar char="•"/>
              <a:defRPr sz="1400" kern="1200">
                <a:solidFill>
                  <a:schemeClr val="tx1"/>
                </a:solidFill>
                <a:latin typeface="+mn-lt"/>
                <a:ea typeface="+mn-ea"/>
                <a:cs typeface="+mn-cs"/>
              </a:defRPr>
            </a:lvl2pPr>
            <a:lvl3pPr marL="344488" indent="-171450" algn="l" defTabSz="914400" rtl="0" eaLnBrk="1" latinLnBrk="0" hangingPunct="1">
              <a:spcBef>
                <a:spcPts val="0"/>
              </a:spcBef>
              <a:spcAft>
                <a:spcPts val="600"/>
              </a:spcAft>
              <a:buClrTx/>
              <a:buSzPct val="100000"/>
              <a:buFont typeface="Arial" pitchFamily="34" charset="0"/>
              <a:buChar char="–"/>
              <a:defRPr sz="1200" kern="1200">
                <a:solidFill>
                  <a:schemeClr val="tx1"/>
                </a:solidFill>
                <a:latin typeface="+mn-lt"/>
                <a:ea typeface="+mn-ea"/>
                <a:cs typeface="+mn-cs"/>
              </a:defRPr>
            </a:lvl3pPr>
            <a:lvl4pPr marL="515938" indent="-17145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4pPr>
            <a:lvl5pPr marL="688975" indent="-176213"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fontAlgn="auto">
              <a:lnSpc>
                <a:spcPct val="150000"/>
              </a:lnSpc>
              <a:buNone/>
            </a:pPr>
            <a:endParaRPr lang="en-GB" altLang="en-US" sz="1800" dirty="0" smtClean="0"/>
          </a:p>
          <a:p>
            <a:pPr marL="0" lvl="1" indent="0" algn="ctr" fontAlgn="auto">
              <a:lnSpc>
                <a:spcPct val="150000"/>
              </a:lnSpc>
              <a:buNone/>
            </a:pPr>
            <a:endParaRPr lang="en-GB" altLang="en-US" sz="1800" dirty="0" smtClean="0"/>
          </a:p>
          <a:p>
            <a:pPr marL="0" lvl="1" indent="0" algn="ctr" fontAlgn="auto">
              <a:lnSpc>
                <a:spcPct val="150000"/>
              </a:lnSpc>
              <a:buNone/>
            </a:pPr>
            <a:endParaRPr lang="en-GB" altLang="en-US" sz="1800" dirty="0"/>
          </a:p>
          <a:p>
            <a:pPr marL="0" lvl="1" indent="0" algn="ctr" fontAlgn="auto">
              <a:lnSpc>
                <a:spcPct val="150000"/>
              </a:lnSpc>
              <a:buNone/>
            </a:pPr>
            <a:endParaRPr lang="en-GB" altLang="en-US" sz="1800" dirty="0" smtClean="0"/>
          </a:p>
          <a:p>
            <a:pPr marL="0" lvl="1" indent="0" algn="ctr" fontAlgn="auto">
              <a:lnSpc>
                <a:spcPct val="150000"/>
              </a:lnSpc>
              <a:buNone/>
            </a:pPr>
            <a:endParaRPr lang="en-GB" altLang="en-US" sz="1800" dirty="0"/>
          </a:p>
          <a:p>
            <a:pPr marL="0" lvl="1" indent="0" algn="ctr" fontAlgn="auto">
              <a:lnSpc>
                <a:spcPct val="150000"/>
              </a:lnSpc>
              <a:buNone/>
            </a:pPr>
            <a:endParaRPr lang="en-GB" altLang="en-US" sz="1800" dirty="0" smtClean="0"/>
          </a:p>
          <a:p>
            <a:pPr marL="0" lvl="1" indent="0" algn="ctr" fontAlgn="auto">
              <a:lnSpc>
                <a:spcPct val="150000"/>
              </a:lnSpc>
              <a:buNone/>
            </a:pPr>
            <a:endParaRPr lang="en-GB" altLang="en-US" sz="1800" dirty="0"/>
          </a:p>
          <a:p>
            <a:pPr marL="0" lvl="1" indent="0" algn="ctr" fontAlgn="auto">
              <a:lnSpc>
                <a:spcPct val="150000"/>
              </a:lnSpc>
              <a:buNone/>
            </a:pPr>
            <a:endParaRPr lang="en-GB" altLang="en-US" sz="1800" dirty="0" smtClean="0"/>
          </a:p>
          <a:p>
            <a:pPr marL="0" lvl="1" indent="0" algn="ctr" fontAlgn="auto">
              <a:lnSpc>
                <a:spcPct val="150000"/>
              </a:lnSpc>
              <a:buNone/>
            </a:pPr>
            <a:endParaRPr lang="en-GB" altLang="en-US" sz="1800" dirty="0" smtClean="0"/>
          </a:p>
          <a:p>
            <a:pPr marL="0" lvl="1" indent="0" fontAlgn="auto">
              <a:lnSpc>
                <a:spcPct val="150000"/>
              </a:lnSpc>
              <a:buNone/>
            </a:pPr>
            <a:endParaRPr lang="en-GB" altLang="en-US" sz="1800" dirty="0" smtClean="0"/>
          </a:p>
          <a:p>
            <a:pPr marL="0" lvl="1" indent="0" fontAlgn="auto">
              <a:lnSpc>
                <a:spcPct val="150000"/>
              </a:lnSpc>
              <a:buNone/>
            </a:pPr>
            <a:endParaRPr lang="en-GB" altLang="en-US" sz="1800" dirty="0"/>
          </a:p>
          <a:p>
            <a:pPr marL="0" lvl="1" indent="0" fontAlgn="auto">
              <a:lnSpc>
                <a:spcPct val="150000"/>
              </a:lnSpc>
              <a:buNone/>
            </a:pPr>
            <a:endParaRPr lang="en-GB" altLang="en-US" sz="1600" dirty="0" smtClean="0"/>
          </a:p>
          <a:p>
            <a:pPr lvl="1" fontAlgn="auto">
              <a:buFont typeface="Arial" charset="0"/>
              <a:buNone/>
            </a:pPr>
            <a:endParaRPr lang="en-GB"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666" y="1772816"/>
            <a:ext cx="1062038" cy="104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74" y="3244887"/>
            <a:ext cx="2499023" cy="83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00288" y="1772816"/>
            <a:ext cx="5072161" cy="104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Beneficiaries</a:t>
            </a:r>
          </a:p>
          <a:p>
            <a:pPr algn="ctr"/>
            <a:r>
              <a:rPr lang="en-GB" dirty="0" smtClean="0">
                <a:solidFill>
                  <a:schemeClr val="tx1"/>
                </a:solidFill>
              </a:rPr>
              <a:t>“What would happen if something happened to me?”</a:t>
            </a:r>
            <a:endParaRPr lang="en-GB" dirty="0">
              <a:solidFill>
                <a:schemeClr val="tx1"/>
              </a:solidFill>
            </a:endParaRPr>
          </a:p>
        </p:txBody>
      </p:sp>
      <p:sp>
        <p:nvSpPr>
          <p:cNvPr id="13" name="Rectangle 12"/>
          <p:cNvSpPr/>
          <p:nvPr/>
        </p:nvSpPr>
        <p:spPr>
          <a:xfrm>
            <a:off x="3316263" y="3140968"/>
            <a:ext cx="5072161" cy="104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Contact Information</a:t>
            </a:r>
          </a:p>
          <a:p>
            <a:pPr algn="ctr"/>
            <a:r>
              <a:rPr lang="en-GB" dirty="0" smtClean="0">
                <a:solidFill>
                  <a:schemeClr val="tx1"/>
                </a:solidFill>
              </a:rPr>
              <a:t>“I have not received any benefit statements”</a:t>
            </a:r>
            <a:endParaRPr lang="en-GB" dirty="0">
              <a:solidFill>
                <a:schemeClr val="tx1"/>
              </a:solidFill>
            </a:endParaRPr>
          </a:p>
        </p:txBody>
      </p:sp>
      <p:sp>
        <p:nvSpPr>
          <p:cNvPr id="14" name="Rectangle 13"/>
          <p:cNvSpPr/>
          <p:nvPr/>
        </p:nvSpPr>
        <p:spPr>
          <a:xfrm>
            <a:off x="3300289" y="4550452"/>
            <a:ext cx="5072161" cy="104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Pension Updates</a:t>
            </a:r>
          </a:p>
          <a:p>
            <a:pPr algn="ctr"/>
            <a:r>
              <a:rPr lang="en-GB" dirty="0" smtClean="0">
                <a:solidFill>
                  <a:schemeClr val="tx1"/>
                </a:solidFill>
              </a:rPr>
              <a:t>“I have not received any updates on my pension from my employer or SEI”</a:t>
            </a:r>
            <a:endParaRPr lang="en-GB" dirty="0">
              <a:solidFill>
                <a:schemeClr val="tx1"/>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374800"/>
            <a:ext cx="1690489" cy="139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FBE63C11-CC43-4390-98D5-F215F54F3A07}" type="slidenum">
              <a:rPr lang="en-GB" smtClean="0">
                <a:solidFill>
                  <a:srgbClr val="000000"/>
                </a:solidFill>
              </a:rPr>
              <a:pPr>
                <a:defRPr/>
              </a:pPr>
              <a:t>24</a:t>
            </a:fld>
            <a:endParaRPr lang="en-GB" dirty="0">
              <a:solidFill>
                <a:srgbClr val="000000"/>
              </a:solidFill>
            </a:endParaRPr>
          </a:p>
        </p:txBody>
      </p:sp>
    </p:spTree>
    <p:extLst>
      <p:ext uri="{BB962C8B-B14F-4D97-AF65-F5344CB8AC3E}">
        <p14:creationId xmlns:p14="http://schemas.microsoft.com/office/powerpoint/2010/main" val="3095289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gray">
          <a:xfrm>
            <a:off x="457200" y="457199"/>
            <a:ext cx="8229600" cy="777875"/>
          </a:xfrm>
          <a:prstGeom prst="rect">
            <a:avLst/>
          </a:prstGeom>
        </p:spPr>
        <p:txBody>
          <a:bodyPr vert="horz" lIns="0" tIns="0" rIns="0" bIns="45720" rtlCol="0" anchor="b" anchorCtr="0">
            <a:noAutofit/>
          </a:bodyPr>
          <a:lstStyle>
            <a:lvl1pPr algn="l" defTabSz="914400" rtl="0" eaLnBrk="1" latinLnBrk="0" hangingPunct="1">
              <a:spcBef>
                <a:spcPts val="0"/>
              </a:spcBef>
              <a:spcAft>
                <a:spcPts val="0"/>
              </a:spcAft>
              <a:buNone/>
              <a:defRPr sz="2400" b="0" kern="1200">
                <a:solidFill>
                  <a:schemeClr val="tx1"/>
                </a:solidFill>
                <a:latin typeface="+mj-lt"/>
                <a:ea typeface="+mj-ea"/>
                <a:cs typeface="+mj-cs"/>
              </a:defRPr>
            </a:lvl1pPr>
          </a:lstStyle>
          <a:p>
            <a:pPr fontAlgn="auto"/>
            <a:r>
              <a:rPr lang="en-GB" altLang="en-US" sz="2800" b="1" dirty="0" smtClean="0"/>
              <a:t>We value your feedback</a:t>
            </a:r>
            <a:endParaRPr lang="en-GB" altLang="en-US" sz="2800" b="1" dirty="0"/>
          </a:p>
        </p:txBody>
      </p:sp>
      <p:sp>
        <p:nvSpPr>
          <p:cNvPr id="3" name="Text Placeholder 2"/>
          <p:cNvSpPr txBox="1">
            <a:spLocks/>
          </p:cNvSpPr>
          <p:nvPr/>
        </p:nvSpPr>
        <p:spPr bwMode="gray">
          <a:xfrm>
            <a:off x="457200" y="1463675"/>
            <a:ext cx="3394720" cy="4251325"/>
          </a:xfrm>
          <a:prstGeom prst="rect">
            <a:avLst/>
          </a:prstGeom>
        </p:spPr>
        <p:txBody>
          <a:bodyPr vert="horz" lIns="0" tIns="0" rIns="0" bIns="0" rtlCol="0" anchor="t" anchorCtr="0">
            <a:noAutofit/>
          </a:bodyPr>
          <a:lstStyle>
            <a:lvl1pPr marL="0" indent="0" algn="l" defTabSz="914400" rtl="0" eaLnBrk="1" latinLnBrk="0" hangingPunct="1">
              <a:spcBef>
                <a:spcPts val="600"/>
              </a:spcBef>
              <a:spcAft>
                <a:spcPts val="600"/>
              </a:spcAft>
              <a:buFontTx/>
              <a:buNone/>
              <a:defRPr sz="1600" b="1" kern="1200">
                <a:solidFill>
                  <a:schemeClr val="tx1"/>
                </a:solidFill>
                <a:latin typeface="+mn-lt"/>
                <a:ea typeface="+mn-ea"/>
                <a:cs typeface="+mn-cs"/>
              </a:defRPr>
            </a:lvl1pPr>
            <a:lvl2pPr marL="171450" indent="-171450" algn="l" defTabSz="914400" rtl="0" eaLnBrk="1" latinLnBrk="0" hangingPunct="1">
              <a:spcBef>
                <a:spcPts val="0"/>
              </a:spcBef>
              <a:spcAft>
                <a:spcPts val="600"/>
              </a:spcAft>
              <a:buSzPct val="120000"/>
              <a:buFont typeface="Arial" pitchFamily="34" charset="0"/>
              <a:buChar char="•"/>
              <a:defRPr sz="1400" kern="1200">
                <a:solidFill>
                  <a:schemeClr val="tx1"/>
                </a:solidFill>
                <a:latin typeface="+mn-lt"/>
                <a:ea typeface="+mn-ea"/>
                <a:cs typeface="+mn-cs"/>
              </a:defRPr>
            </a:lvl2pPr>
            <a:lvl3pPr marL="344488" indent="-171450" algn="l" defTabSz="914400" rtl="0" eaLnBrk="1" latinLnBrk="0" hangingPunct="1">
              <a:spcBef>
                <a:spcPts val="0"/>
              </a:spcBef>
              <a:spcAft>
                <a:spcPts val="600"/>
              </a:spcAft>
              <a:buClrTx/>
              <a:buSzPct val="100000"/>
              <a:buFont typeface="Arial" pitchFamily="34" charset="0"/>
              <a:buChar char="–"/>
              <a:defRPr sz="1200" kern="1200">
                <a:solidFill>
                  <a:schemeClr val="tx1"/>
                </a:solidFill>
                <a:latin typeface="+mn-lt"/>
                <a:ea typeface="+mn-ea"/>
                <a:cs typeface="+mn-cs"/>
              </a:defRPr>
            </a:lvl3pPr>
            <a:lvl4pPr marL="515938" indent="-17145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4pPr>
            <a:lvl5pPr marL="688975" indent="-176213"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lnSpc>
                <a:spcPct val="150000"/>
              </a:lnSpc>
            </a:pPr>
            <a:endParaRPr lang="en-GB" altLang="en-US" sz="1800" dirty="0" smtClean="0"/>
          </a:p>
          <a:p>
            <a:pPr lvl="1" fontAlgn="auto">
              <a:lnSpc>
                <a:spcPct val="150000"/>
              </a:lnSpc>
            </a:pPr>
            <a:endParaRPr lang="en-GB" altLang="en-US" sz="1800" dirty="0"/>
          </a:p>
          <a:p>
            <a:pPr lvl="1" fontAlgn="auto">
              <a:lnSpc>
                <a:spcPct val="150000"/>
              </a:lnSpc>
            </a:pPr>
            <a:r>
              <a:rPr lang="en-GB" altLang="en-US" sz="1800" dirty="0" smtClean="0"/>
              <a:t>Your chance to provide feedback</a:t>
            </a:r>
          </a:p>
          <a:p>
            <a:pPr lvl="1" fontAlgn="auto">
              <a:lnSpc>
                <a:spcPct val="150000"/>
              </a:lnSpc>
            </a:pPr>
            <a:r>
              <a:rPr lang="en-GB" altLang="en-US" sz="1800" dirty="0" smtClean="0"/>
              <a:t>Results will be used to improve what's available to you</a:t>
            </a:r>
          </a:p>
          <a:p>
            <a:pPr lvl="1" fontAlgn="auto">
              <a:lnSpc>
                <a:spcPct val="150000"/>
              </a:lnSpc>
            </a:pPr>
            <a:r>
              <a:rPr lang="en-GB" altLang="en-US" sz="1800" dirty="0" smtClean="0"/>
              <a:t>Findings will be shared with you once all information captured</a:t>
            </a:r>
          </a:p>
          <a:p>
            <a:pPr marL="0" lvl="1" indent="0" fontAlgn="auto">
              <a:lnSpc>
                <a:spcPct val="150000"/>
              </a:lnSpc>
              <a:buNone/>
            </a:pPr>
            <a:endParaRPr lang="en-GB" alt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679" y="3933056"/>
            <a:ext cx="3744416" cy="19442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574" y="1682167"/>
            <a:ext cx="27146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FBE63C11-CC43-4390-98D5-F215F54F3A07}" type="slidenum">
              <a:rPr lang="en-GB" smtClean="0">
                <a:solidFill>
                  <a:srgbClr val="000000"/>
                </a:solidFill>
              </a:rPr>
              <a:pPr>
                <a:defRPr/>
              </a:pPr>
              <a:t>25</a:t>
            </a:fld>
            <a:endParaRPr lang="en-GB" dirty="0">
              <a:solidFill>
                <a:srgbClr val="000000"/>
              </a:solidFill>
            </a:endParaRPr>
          </a:p>
        </p:txBody>
      </p:sp>
    </p:spTree>
    <p:extLst>
      <p:ext uri="{BB962C8B-B14F-4D97-AF65-F5344CB8AC3E}">
        <p14:creationId xmlns:p14="http://schemas.microsoft.com/office/powerpoint/2010/main" val="4136662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685800" y="609600"/>
            <a:ext cx="7772400" cy="1143000"/>
          </a:xfrm>
          <a:prstGeom prst="rect">
            <a:avLst/>
          </a:prstGeom>
        </p:spPr>
        <p:txBody>
          <a:bodyPr/>
          <a:lstStyle/>
          <a:p>
            <a:r>
              <a:rPr lang="en-GB" altLang="en-US" dirty="0" smtClean="0"/>
              <a:t>Thank you!</a:t>
            </a:r>
            <a:endParaRPr lang="en-GB" altLang="en-US" dirty="0"/>
          </a:p>
        </p:txBody>
      </p:sp>
      <p:sp>
        <p:nvSpPr>
          <p:cNvPr id="43011" name="Rectangle 3"/>
          <p:cNvSpPr>
            <a:spLocks noGrp="1" noChangeArrowheads="1"/>
          </p:cNvSpPr>
          <p:nvPr>
            <p:ph type="body" idx="4294967295"/>
          </p:nvPr>
        </p:nvSpPr>
        <p:spPr>
          <a:xfrm>
            <a:off x="685800" y="1981200"/>
            <a:ext cx="7772400" cy="4114800"/>
          </a:xfrm>
          <a:prstGeom prst="rect">
            <a:avLst/>
          </a:prstGeom>
        </p:spPr>
        <p:txBody>
          <a:bodyPr/>
          <a:lstStyle/>
          <a:p>
            <a:pPr algn="ctr">
              <a:buFont typeface="Wingdings" pitchFamily="2" charset="2"/>
              <a:buNone/>
            </a:pPr>
            <a:r>
              <a:rPr lang="en-GB" altLang="en-US" sz="24200" dirty="0"/>
              <a:t>?</a:t>
            </a:r>
          </a:p>
        </p:txBody>
      </p:sp>
      <p:sp>
        <p:nvSpPr>
          <p:cNvPr id="4" name="Slide Number Placeholder 3"/>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26</a:t>
            </a:fld>
            <a:endParaRPr lang="en-GB" dirty="0">
              <a:solidFill>
                <a:srgbClr val="000000"/>
              </a:solidFill>
            </a:endParaRPr>
          </a:p>
        </p:txBody>
      </p:sp>
    </p:spTree>
    <p:extLst>
      <p:ext uri="{BB962C8B-B14F-4D97-AF65-F5344CB8AC3E}">
        <p14:creationId xmlns:p14="http://schemas.microsoft.com/office/powerpoint/2010/main" val="524126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420888"/>
            <a:ext cx="6711804" cy="1220328"/>
          </a:xfrm>
          <a:prstGeom prst="rect">
            <a:avLst/>
          </a:prstGeom>
        </p:spPr>
      </p:pic>
      <p:sp>
        <p:nvSpPr>
          <p:cNvPr id="2" name="Slide Number Placeholder 1"/>
          <p:cNvSpPr>
            <a:spLocks noGrp="1"/>
          </p:cNvSpPr>
          <p:nvPr>
            <p:ph type="sldNum" sz="quarter" idx="13"/>
          </p:nvPr>
        </p:nvSpPr>
        <p:spPr/>
        <p:txBody>
          <a:bodyPr/>
          <a:lstStyle/>
          <a:p>
            <a:pPr eaLnBrk="0" hangingPunct="0">
              <a:defRPr/>
            </a:pPr>
            <a:fld id="{A5921B40-2AAB-4008-8235-418577F26A73}" type="slidenum">
              <a:rPr lang="en-GB" smtClean="0">
                <a:solidFill>
                  <a:srgbClr val="000000"/>
                </a:solidFill>
                <a:cs typeface="+mn-cs"/>
              </a:rPr>
              <a:pPr eaLnBrk="0" hangingPunct="0">
                <a:defRPr/>
              </a:pPr>
              <a:t>27</a:t>
            </a:fld>
            <a:endParaRPr lang="en-GB" dirty="0">
              <a:solidFill>
                <a:srgbClr val="000000"/>
              </a:solidFill>
              <a:cs typeface="+mn-cs"/>
            </a:endParaRPr>
          </a:p>
        </p:txBody>
      </p:sp>
    </p:spTree>
    <p:extLst>
      <p:ext uri="{BB962C8B-B14F-4D97-AF65-F5344CB8AC3E}">
        <p14:creationId xmlns:p14="http://schemas.microsoft.com/office/powerpoint/2010/main" val="69397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63" y="457199"/>
            <a:ext cx="8229600" cy="777875"/>
          </a:xfrm>
        </p:spPr>
        <p:txBody>
          <a:bodyPr/>
          <a:lstStyle/>
          <a:p>
            <a:r>
              <a:rPr lang="en-US" dirty="0" smtClean="0"/>
              <a:t>Important information</a:t>
            </a:r>
            <a:endParaRPr lang="en-US" dirty="0"/>
          </a:p>
        </p:txBody>
      </p:sp>
      <p:sp>
        <p:nvSpPr>
          <p:cNvPr id="9" name="Text Placeholder 5"/>
          <p:cNvSpPr>
            <a:spLocks noGrp="1"/>
          </p:cNvSpPr>
          <p:nvPr>
            <p:ph type="body" sz="quarter" idx="11"/>
          </p:nvPr>
        </p:nvSpPr>
        <p:spPr>
          <a:xfrm>
            <a:off x="468313" y="1340768"/>
            <a:ext cx="8207376" cy="4730046"/>
          </a:xfrm>
        </p:spPr>
        <p:txBody>
          <a:bodyPr/>
          <a:lstStyle/>
          <a:p>
            <a:pPr lvl="0">
              <a:defRPr/>
            </a:pPr>
            <a:r>
              <a:rPr lang="en-GB" sz="1000" b="0" dirty="0">
                <a:latin typeface="Arial" pitchFamily="34" charset="0"/>
                <a:cs typeface="Arial" pitchFamily="34" charset="0"/>
              </a:rPr>
              <a:t>This </a:t>
            </a:r>
            <a:r>
              <a:rPr lang="en-GB" sz="1000" b="0" dirty="0" smtClean="0">
                <a:latin typeface="Arial" pitchFamily="34" charset="0"/>
                <a:cs typeface="Arial" pitchFamily="34" charset="0"/>
              </a:rPr>
              <a:t>information is </a:t>
            </a:r>
            <a:r>
              <a:rPr lang="en-GB" sz="1000" b="0" dirty="0">
                <a:latin typeface="Arial" pitchFamily="34" charset="0"/>
                <a:cs typeface="Arial" pitchFamily="34" charset="0"/>
              </a:rPr>
              <a:t>being </a:t>
            </a:r>
            <a:r>
              <a:rPr lang="en-GB" sz="1000" b="0" dirty="0" smtClean="0">
                <a:latin typeface="Arial" pitchFamily="34" charset="0"/>
                <a:cs typeface="Arial" pitchFamily="34" charset="0"/>
              </a:rPr>
              <a:t>provided on behalf of SEI </a:t>
            </a:r>
            <a:r>
              <a:rPr lang="en-GB" sz="1000" b="0" dirty="0">
                <a:latin typeface="Arial" pitchFamily="34" charset="0"/>
                <a:cs typeface="Arial" pitchFamily="34" charset="0"/>
              </a:rPr>
              <a:t>Trustees Limited (the “Trustee”) in your capacity as a member of the SEI Master Trust, an occupational pension </a:t>
            </a:r>
            <a:r>
              <a:rPr lang="en-GB" sz="1000" b="0" dirty="0" smtClean="0">
                <a:latin typeface="Arial" pitchFamily="34" charset="0"/>
                <a:cs typeface="Arial" pitchFamily="34" charset="0"/>
              </a:rPr>
              <a:t>scheme (the </a:t>
            </a:r>
            <a:r>
              <a:rPr lang="en-GB" sz="1000" b="0" dirty="0">
                <a:latin typeface="Arial" pitchFamily="34" charset="0"/>
                <a:cs typeface="Arial" pitchFamily="34" charset="0"/>
              </a:rPr>
              <a:t>“Scheme”). </a:t>
            </a:r>
            <a:endParaRPr lang="en-GB" sz="1000" b="0" dirty="0" smtClean="0">
              <a:latin typeface="Arial" pitchFamily="34" charset="0"/>
              <a:cs typeface="Arial" pitchFamily="34" charset="0"/>
            </a:endParaRPr>
          </a:p>
          <a:p>
            <a:pPr lvl="0">
              <a:defRPr/>
            </a:pPr>
            <a:endParaRPr lang="en-GB" sz="1000" b="0" dirty="0">
              <a:latin typeface="Arial" pitchFamily="34" charset="0"/>
              <a:cs typeface="Arial" pitchFamily="34" charset="0"/>
            </a:endParaRPr>
          </a:p>
          <a:p>
            <a:pPr lvl="0">
              <a:defRPr/>
            </a:pPr>
            <a:r>
              <a:rPr lang="en-GB" sz="1000" b="0" dirty="0" smtClean="0">
                <a:latin typeface="Arial" pitchFamily="34" charset="0"/>
                <a:cs typeface="Arial" pitchFamily="34" charset="0"/>
              </a:rPr>
              <a:t>This </a:t>
            </a:r>
            <a:r>
              <a:rPr lang="en-GB" sz="1000" b="0" dirty="0">
                <a:latin typeface="Arial" pitchFamily="34" charset="0"/>
                <a:cs typeface="Arial" pitchFamily="34" charset="0"/>
              </a:rPr>
              <a:t>document is not intended to constitute an offer to buy or sell, or a solicitation of an offer to buy or sell any particular product. Please note, </a:t>
            </a:r>
            <a:r>
              <a:rPr lang="en-GB" sz="1000" b="0" dirty="0" smtClean="0">
                <a:latin typeface="Arial" pitchFamily="34" charset="0"/>
                <a:cs typeface="Arial" pitchFamily="34" charset="0"/>
              </a:rPr>
              <a:t>in addition</a:t>
            </a:r>
            <a:r>
              <a:rPr lang="en-GB" sz="1000" b="0" dirty="0">
                <a:latin typeface="Arial" pitchFamily="34" charset="0"/>
                <a:cs typeface="Arial" pitchFamily="34" charset="0"/>
              </a:rPr>
              <a:t>, that any investment products described in this document are only available in relation to your and/or your employer’s contributions to the Scheme – you </a:t>
            </a:r>
            <a:r>
              <a:rPr lang="en-GB" sz="1000" b="0" dirty="0" smtClean="0">
                <a:latin typeface="Arial" pitchFamily="34" charset="0"/>
                <a:cs typeface="Arial" pitchFamily="34" charset="0"/>
              </a:rPr>
              <a:t>may not </a:t>
            </a:r>
            <a:r>
              <a:rPr lang="en-GB" sz="1000" b="0" dirty="0">
                <a:latin typeface="Arial" pitchFamily="34" charset="0"/>
                <a:cs typeface="Arial" pitchFamily="34" charset="0"/>
              </a:rPr>
              <a:t>be able to invest in these products directly.</a:t>
            </a:r>
          </a:p>
          <a:p>
            <a:pPr lvl="0">
              <a:defRPr/>
            </a:pPr>
            <a:r>
              <a:rPr lang="en-GB" sz="1000" b="0" dirty="0">
                <a:latin typeface="Arial" pitchFamily="34" charset="0"/>
                <a:cs typeface="Arial" pitchFamily="34" charset="0"/>
              </a:rPr>
              <a:t>The information in this document is for general information purposes only and does not constitute investment advice. You should read all the investment </a:t>
            </a:r>
            <a:r>
              <a:rPr lang="en-GB" sz="1000" b="0" dirty="0" smtClean="0">
                <a:latin typeface="Arial" pitchFamily="34" charset="0"/>
                <a:cs typeface="Arial" pitchFamily="34" charset="0"/>
              </a:rPr>
              <a:t>information and </a:t>
            </a:r>
            <a:r>
              <a:rPr lang="en-GB" sz="1000" b="0" dirty="0">
                <a:latin typeface="Arial" pitchFamily="34" charset="0"/>
                <a:cs typeface="Arial" pitchFamily="34" charset="0"/>
              </a:rPr>
              <a:t>details on the funds before making investment choices. If you are in any doubt about how to invest, you should seek independent advice before making any </a:t>
            </a:r>
            <a:r>
              <a:rPr lang="en-GB" sz="1000" b="0" dirty="0" smtClean="0">
                <a:latin typeface="Arial" pitchFamily="34" charset="0"/>
                <a:cs typeface="Arial" pitchFamily="34" charset="0"/>
              </a:rPr>
              <a:t>decisions. Neither </a:t>
            </a:r>
            <a:r>
              <a:rPr lang="en-GB" sz="1000" b="0" dirty="0">
                <a:latin typeface="Arial" pitchFamily="34" charset="0"/>
                <a:cs typeface="Arial" pitchFamily="34" charset="0"/>
              </a:rPr>
              <a:t>this document nor any part of its contents may be reproduced or redistributed without the written consent of the </a:t>
            </a:r>
            <a:r>
              <a:rPr lang="en-GB" sz="1000" b="0" dirty="0" smtClean="0">
                <a:latin typeface="Arial" pitchFamily="34" charset="0"/>
                <a:cs typeface="Arial" pitchFamily="34" charset="0"/>
              </a:rPr>
              <a:t>Trustee. </a:t>
            </a:r>
          </a:p>
          <a:p>
            <a:pPr lvl="0">
              <a:defRPr/>
            </a:pPr>
            <a:r>
              <a:rPr lang="en-GB" sz="1000" b="0" dirty="0" smtClean="0">
                <a:latin typeface="Arial" pitchFamily="34" charset="0"/>
                <a:cs typeface="Arial" pitchFamily="34" charset="0"/>
              </a:rPr>
              <a:t>Past </a:t>
            </a:r>
            <a:r>
              <a:rPr lang="en-GB" sz="1000" b="0" dirty="0">
                <a:latin typeface="Arial" pitchFamily="34" charset="0"/>
                <a:cs typeface="Arial" pitchFamily="34" charset="0"/>
              </a:rPr>
              <a:t>performance is not a guarantee of future performance. Investment in the range of the SEI Master Trust’s funds is intended as a long-term investment. The value </a:t>
            </a:r>
            <a:r>
              <a:rPr lang="en-GB" sz="1000" b="0" dirty="0" smtClean="0">
                <a:latin typeface="Arial" pitchFamily="34" charset="0"/>
                <a:cs typeface="Arial" pitchFamily="34" charset="0"/>
              </a:rPr>
              <a:t>of an </a:t>
            </a:r>
            <a:r>
              <a:rPr lang="en-GB" sz="1000" b="0" dirty="0">
                <a:latin typeface="Arial" pitchFamily="34" charset="0"/>
                <a:cs typeface="Arial" pitchFamily="34" charset="0"/>
              </a:rPr>
              <a:t>investment and any income from it can go down as well as up. Investors may not get back the original amount invested</a:t>
            </a:r>
            <a:r>
              <a:rPr lang="en-GB" sz="1000" b="0" dirty="0" smtClean="0">
                <a:latin typeface="Arial" pitchFamily="34" charset="0"/>
                <a:cs typeface="Arial" pitchFamily="34" charset="0"/>
              </a:rPr>
              <a:t>.</a:t>
            </a:r>
          </a:p>
          <a:p>
            <a:pPr lvl="0">
              <a:defRPr/>
            </a:pPr>
            <a:endParaRPr lang="en-GB" sz="1000" b="0" dirty="0">
              <a:latin typeface="Arial" pitchFamily="34" charset="0"/>
              <a:cs typeface="Arial" pitchFamily="34" charset="0"/>
            </a:endParaRPr>
          </a:p>
          <a:p>
            <a:pPr lvl="0">
              <a:defRPr/>
            </a:pPr>
            <a:r>
              <a:rPr lang="en-GB" sz="1000" b="0" dirty="0" smtClean="0">
                <a:latin typeface="Arial" pitchFamily="34" charset="0"/>
                <a:cs typeface="Arial" pitchFamily="34" charset="0"/>
              </a:rPr>
              <a:t>SEI Trustees Limited, </a:t>
            </a:r>
            <a:r>
              <a:rPr lang="en-GB" sz="1000" b="0" dirty="0">
                <a:latin typeface="Arial" pitchFamily="34" charset="0"/>
                <a:cs typeface="Arial" pitchFamily="34" charset="0"/>
              </a:rPr>
              <a:t>1st floor, Alphabeta, 14-18 Finsbury Square, London EC2A 1BR, United Kingdom +44 (0)203 810 8000. </a:t>
            </a:r>
            <a:endParaRPr lang="en-US" sz="1000" b="0" dirty="0" smtClean="0">
              <a:latin typeface="Arial" pitchFamily="34" charset="0"/>
              <a:cs typeface="Arial" pitchFamily="34" charset="0"/>
            </a:endParaRPr>
          </a:p>
        </p:txBody>
      </p:sp>
      <p:sp>
        <p:nvSpPr>
          <p:cNvPr id="2" name="Slide Number Placeholder 1"/>
          <p:cNvSpPr>
            <a:spLocks noGrp="1"/>
          </p:cNvSpPr>
          <p:nvPr>
            <p:ph type="sldNum" sz="quarter" idx="13"/>
          </p:nvPr>
        </p:nvSpPr>
        <p:spPr/>
        <p:txBody>
          <a:bodyPr/>
          <a:lstStyle/>
          <a:p>
            <a:pPr eaLnBrk="0" hangingPunct="0">
              <a:defRPr/>
            </a:pPr>
            <a:fld id="{A5921B40-2AAB-4008-8235-418577F26A73}" type="slidenum">
              <a:rPr lang="en-GB" smtClean="0">
                <a:solidFill>
                  <a:srgbClr val="000000"/>
                </a:solidFill>
                <a:cs typeface="+mn-cs"/>
              </a:rPr>
              <a:pPr eaLnBrk="0" hangingPunct="0">
                <a:defRPr/>
              </a:pPr>
              <a:t>28</a:t>
            </a:fld>
            <a:endParaRPr lang="en-GB" dirty="0">
              <a:solidFill>
                <a:srgbClr val="000000"/>
              </a:solidFill>
              <a:cs typeface="+mn-cs"/>
            </a:endParaRPr>
          </a:p>
        </p:txBody>
      </p:sp>
    </p:spTree>
    <p:extLst>
      <p:ext uri="{BB962C8B-B14F-4D97-AF65-F5344CB8AC3E}">
        <p14:creationId xmlns:p14="http://schemas.microsoft.com/office/powerpoint/2010/main" val="336202261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latin typeface="Arial" panose="020B0604020202020204" pitchFamily="34" charset="0"/>
                <a:cs typeface="Arial" panose="020B0604020202020204" pitchFamily="34" charset="0"/>
              </a:rPr>
              <a:t>Pension Scams</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sz="2000" dirty="0" smtClean="0">
                <a:latin typeface="Arial" panose="020B0604020202020204" pitchFamily="34" charset="0"/>
                <a:cs typeface="Arial" panose="020B0604020202020204" pitchFamily="34" charset="0"/>
              </a:rPr>
              <a:t>FCA revealed £197 million lost in investment, including pensions scams in 2018</a:t>
            </a:r>
          </a:p>
          <a:p>
            <a:pPr marL="0" indent="0">
              <a:buNone/>
            </a:pP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Average loss £29,000, but 2 savers lost £1 million each</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Since January 2019 ‘cold calling’ ban, but</a:t>
            </a:r>
          </a:p>
          <a:p>
            <a:pPr lvl="4"/>
            <a:endParaRPr lang="en-GB" sz="800" dirty="0">
              <a:latin typeface="Arial" panose="020B0604020202020204" pitchFamily="34" charset="0"/>
              <a:cs typeface="Arial" panose="020B0604020202020204" pitchFamily="34" charset="0"/>
            </a:endParaRPr>
          </a:p>
          <a:p>
            <a:pPr lvl="4"/>
            <a:r>
              <a:rPr lang="en-GB" dirty="0" smtClean="0">
                <a:latin typeface="Arial" panose="020B0604020202020204" pitchFamily="34" charset="0"/>
                <a:cs typeface="Arial" panose="020B0604020202020204" pitchFamily="34" charset="0"/>
              </a:rPr>
              <a:t>only applies to telephone contact </a:t>
            </a:r>
          </a:p>
          <a:p>
            <a:pPr lvl="4"/>
            <a:r>
              <a:rPr lang="en-GB" dirty="0" smtClean="0">
                <a:latin typeface="Arial" panose="020B0604020202020204" pitchFamily="34" charset="0"/>
                <a:cs typeface="Arial" panose="020B0604020202020204" pitchFamily="34" charset="0"/>
              </a:rPr>
              <a:t>only applies to firms based in UK</a:t>
            </a:r>
          </a:p>
          <a:p>
            <a:pPr lvl="4"/>
            <a:r>
              <a:rPr lang="en-GB" dirty="0" smtClean="0">
                <a:latin typeface="Arial" panose="020B0604020202020204" pitchFamily="34" charset="0"/>
                <a:cs typeface="Arial" panose="020B0604020202020204" pitchFamily="34" charset="0"/>
              </a:rPr>
              <a:t>online targeting is on increase </a:t>
            </a:r>
          </a:p>
          <a:p>
            <a:pPr lvl="4"/>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pPr marL="1828800" lvl="4" indent="0">
              <a:buNone/>
            </a:pPr>
            <a:r>
              <a:rPr lang="en-GB" dirty="0" smtClean="0">
                <a:latin typeface="Arial" panose="020B0604020202020204" pitchFamily="34" charset="0"/>
                <a:cs typeface="Arial" panose="020B0604020202020204" pitchFamily="34" charset="0"/>
              </a:rPr>
              <a:t> </a:t>
            </a: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29</a:t>
            </a:fld>
            <a:endParaRPr lang="en-GB" dirty="0">
              <a:solidFill>
                <a:srgbClr val="000000"/>
              </a:solidFill>
            </a:endParaRPr>
          </a:p>
        </p:txBody>
      </p:sp>
    </p:spTree>
    <p:extLst>
      <p:ext uri="{BB962C8B-B14F-4D97-AF65-F5344CB8AC3E}">
        <p14:creationId xmlns:p14="http://schemas.microsoft.com/office/powerpoint/2010/main" val="2266255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457726"/>
            <a:ext cx="7772400" cy="1143000"/>
          </a:xfrm>
        </p:spPr>
        <p:txBody>
          <a:bodyPr/>
          <a:lstStyle/>
          <a:p>
            <a:r>
              <a:rPr lang="en-GB" altLang="en-US" sz="2800" dirty="0" smtClean="0">
                <a:latin typeface="Arial" charset="0"/>
                <a:cs typeface="Arial" charset="0"/>
              </a:rPr>
              <a:t>University Pension Arrangements - Overview</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63782002"/>
              </p:ext>
            </p:extLst>
          </p:nvPr>
        </p:nvGraphicFramePr>
        <p:xfrm>
          <a:off x="685800" y="16288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3</a:t>
            </a:fld>
            <a:endParaRPr lang="en-GB" dirty="0">
              <a:solidFill>
                <a:srgbClr val="000000"/>
              </a:solidFill>
            </a:endParaRPr>
          </a:p>
        </p:txBody>
      </p:sp>
    </p:spTree>
    <p:extLst>
      <p:ext uri="{BB962C8B-B14F-4D97-AF65-F5344CB8AC3E}">
        <p14:creationId xmlns:p14="http://schemas.microsoft.com/office/powerpoint/2010/main" val="1474330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latin typeface="Arial" panose="020B0604020202020204" pitchFamily="34" charset="0"/>
                <a:cs typeface="Arial" panose="020B0604020202020204" pitchFamily="34" charset="0"/>
              </a:rPr>
              <a:t>Pension Scams – how they work</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sz="2000" dirty="0" smtClean="0">
                <a:latin typeface="Arial" panose="020B0604020202020204" pitchFamily="34" charset="0"/>
                <a:cs typeface="Arial" panose="020B0604020202020204" pitchFamily="34" charset="0"/>
              </a:rPr>
              <a:t>Contact is normally ‘out of the blue’</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May claim to be acting on behalf of the FCA, government or Pension Wise</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Offering high returns on investments – overseas property, renewable energy bonds, forestry, storage units</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May offer free pension review</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May use high pressure sales tactics</a:t>
            </a:r>
            <a:endParaRPr lang="en-GB"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30</a:t>
            </a:fld>
            <a:endParaRPr lang="en-GB" dirty="0">
              <a:solidFill>
                <a:srgbClr val="000000"/>
              </a:solidFill>
            </a:endParaRPr>
          </a:p>
        </p:txBody>
      </p:sp>
    </p:spTree>
    <p:extLst>
      <p:ext uri="{BB962C8B-B14F-4D97-AF65-F5344CB8AC3E}">
        <p14:creationId xmlns:p14="http://schemas.microsoft.com/office/powerpoint/2010/main" val="1935170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Pension Scams – how </a:t>
            </a:r>
            <a:r>
              <a:rPr lang="en-GB" sz="3200" dirty="0" smtClean="0">
                <a:latin typeface="Arial" panose="020B0604020202020204" pitchFamily="34" charset="0"/>
                <a:cs typeface="Arial" panose="020B0604020202020204" pitchFamily="34" charset="0"/>
              </a:rPr>
              <a:t>to protect yourself</a:t>
            </a:r>
            <a:endParaRPr lang="en-GB" sz="3200" dirty="0"/>
          </a:p>
        </p:txBody>
      </p:sp>
      <p:sp>
        <p:nvSpPr>
          <p:cNvPr id="3" name="Content Placeholder 2"/>
          <p:cNvSpPr>
            <a:spLocks noGrp="1"/>
          </p:cNvSpPr>
          <p:nvPr>
            <p:ph idx="1"/>
          </p:nvPr>
        </p:nvSpPr>
        <p:spPr>
          <a:ln>
            <a:noFill/>
          </a:ln>
        </p:spPr>
        <p:txBody>
          <a:bodyPr/>
          <a:lstStyle/>
          <a:p>
            <a:r>
              <a:rPr lang="en-GB" sz="1600" dirty="0" smtClean="0">
                <a:latin typeface="Arial" panose="020B0604020202020204" pitchFamily="34" charset="0"/>
                <a:cs typeface="Arial" panose="020B0604020202020204" pitchFamily="34" charset="0"/>
              </a:rPr>
              <a:t>If you are contacted out of the blue about a pension opportunity it is likely to be high risk or a scam</a:t>
            </a:r>
          </a:p>
          <a:p>
            <a:pPr lvl="3"/>
            <a:r>
              <a:rPr lang="en-GB" sz="1600" dirty="0" smtClean="0">
                <a:latin typeface="Arial" panose="020B0604020202020204" pitchFamily="34" charset="0"/>
                <a:cs typeface="Arial" panose="020B0604020202020204" pitchFamily="34" charset="0"/>
              </a:rPr>
              <a:t>The Pensions Office will never share your details with third parties</a:t>
            </a:r>
          </a:p>
          <a:p>
            <a:r>
              <a:rPr lang="en-GB" sz="1600" dirty="0" smtClean="0">
                <a:latin typeface="Arial" panose="020B0604020202020204" pitchFamily="34" charset="0"/>
                <a:cs typeface="Arial" panose="020B0604020202020204" pitchFamily="34" charset="0"/>
              </a:rPr>
              <a:t>Professional pensions advice is not free</a:t>
            </a:r>
          </a:p>
          <a:p>
            <a:r>
              <a:rPr lang="en-GB" sz="1600" dirty="0" smtClean="0">
                <a:latin typeface="Arial" panose="020B0604020202020204" pitchFamily="34" charset="0"/>
                <a:cs typeface="Arial" panose="020B0604020202020204" pitchFamily="34" charset="0"/>
              </a:rPr>
              <a:t>Don’t be talked into something by a friend, relative or ‘the chap down the pub’ – they may be being scammed</a:t>
            </a:r>
          </a:p>
          <a:p>
            <a:r>
              <a:rPr lang="en-GB" sz="1600" dirty="0" smtClean="0">
                <a:latin typeface="Arial" panose="020B0604020202020204" pitchFamily="34" charset="0"/>
                <a:cs typeface="Arial" panose="020B0604020202020204" pitchFamily="34" charset="0"/>
              </a:rPr>
              <a:t>If you are contacted check who you are dealing with –use the </a:t>
            </a:r>
            <a:r>
              <a:rPr lang="en-GB" sz="1600" dirty="0">
                <a:latin typeface="Arial" panose="020B0604020202020204" pitchFamily="34" charset="0"/>
                <a:cs typeface="Arial" panose="020B0604020202020204" pitchFamily="34" charset="0"/>
              </a:rPr>
              <a:t>FCA register (</a:t>
            </a:r>
            <a:r>
              <a:rPr lang="en-GB" sz="1600" dirty="0">
                <a:latin typeface="Arial" panose="020B0604020202020204" pitchFamily="34" charset="0"/>
                <a:cs typeface="Arial" panose="020B0604020202020204" pitchFamily="34" charset="0"/>
                <a:hlinkClick r:id="rId2"/>
              </a:rPr>
              <a:t>https://register.fca.org.uk</a:t>
            </a:r>
            <a:r>
              <a:rPr lang="en-GB" sz="1600" dirty="0" smtClean="0">
                <a:latin typeface="Arial" panose="020B0604020202020204" pitchFamily="34" charset="0"/>
                <a:cs typeface="Arial" panose="020B0604020202020204" pitchFamily="34" charset="0"/>
              </a:rPr>
              <a:t>) or ask the Pensions Office</a:t>
            </a:r>
          </a:p>
          <a:p>
            <a:r>
              <a:rPr lang="en-GB" sz="1600" dirty="0" smtClean="0">
                <a:latin typeface="Arial" panose="020B0604020202020204" pitchFamily="34" charset="0"/>
                <a:cs typeface="Arial" panose="020B0604020202020204" pitchFamily="34" charset="0"/>
              </a:rPr>
              <a:t>Don’t be rushed or pressured into taking action</a:t>
            </a:r>
          </a:p>
          <a:p>
            <a:r>
              <a:rPr lang="en-GB" sz="1600" dirty="0" smtClean="0">
                <a:latin typeface="Arial" panose="020B0604020202020204" pitchFamily="34" charset="0"/>
                <a:cs typeface="Arial" panose="020B0604020202020204" pitchFamily="34" charset="0"/>
              </a:rPr>
              <a:t>Get impartial advice or guidance</a:t>
            </a:r>
          </a:p>
          <a:p>
            <a:pPr lvl="3"/>
            <a:r>
              <a:rPr lang="en-GB" sz="1600" dirty="0">
                <a:latin typeface="Arial" panose="020B0604020202020204" pitchFamily="34" charset="0"/>
                <a:cs typeface="Arial" panose="020B0604020202020204" pitchFamily="34" charset="0"/>
              </a:rPr>
              <a:t>c</a:t>
            </a:r>
            <a:r>
              <a:rPr lang="en-GB" sz="1600" dirty="0" smtClean="0">
                <a:latin typeface="Arial" panose="020B0604020202020204" pitchFamily="34" charset="0"/>
                <a:cs typeface="Arial" panose="020B0604020202020204" pitchFamily="34" charset="0"/>
              </a:rPr>
              <a:t>ontact the Pensions </a:t>
            </a:r>
            <a:r>
              <a:rPr lang="en-GB" sz="1600" dirty="0">
                <a:latin typeface="Arial" panose="020B0604020202020204" pitchFamily="34" charset="0"/>
                <a:cs typeface="Arial" panose="020B0604020202020204" pitchFamily="34" charset="0"/>
              </a:rPr>
              <a:t>Advisory Service (</a:t>
            </a:r>
            <a:r>
              <a:rPr lang="en-GB" sz="1600" dirty="0">
                <a:latin typeface="Arial" panose="020B0604020202020204" pitchFamily="34" charset="0"/>
                <a:cs typeface="Arial" panose="020B0604020202020204" pitchFamily="34" charset="0"/>
                <a:hlinkClick r:id="rId3"/>
              </a:rPr>
              <a:t>https://www.pensionsadvisoryservice.org.uk</a:t>
            </a:r>
            <a:r>
              <a:rPr lang="en-GB" sz="1600" dirty="0" smtClean="0">
                <a:latin typeface="Arial" panose="020B0604020202020204" pitchFamily="34" charset="0"/>
                <a:cs typeface="Arial" panose="020B0604020202020204" pitchFamily="34" charset="0"/>
                <a:hlinkClick r:id="rId3"/>
              </a:rPr>
              <a:t>/</a:t>
            </a:r>
            <a:r>
              <a:rPr lang="en-GB" sz="1600" dirty="0" smtClean="0">
                <a:latin typeface="Arial" panose="020B0604020202020204" pitchFamily="34" charset="0"/>
                <a:cs typeface="Arial" panose="020B0604020202020204" pitchFamily="34" charset="0"/>
              </a:rPr>
              <a:t>)</a:t>
            </a:r>
          </a:p>
          <a:p>
            <a:pPr lvl="3"/>
            <a:r>
              <a:rPr lang="en-GB" sz="1600" dirty="0" smtClean="0">
                <a:latin typeface="Arial" panose="020B0604020202020204" pitchFamily="34" charset="0"/>
                <a:cs typeface="Arial" panose="020B0604020202020204" pitchFamily="34" charset="0"/>
              </a:rPr>
              <a:t>Find out more about getting independent </a:t>
            </a:r>
            <a:r>
              <a:rPr lang="en-GB" sz="1600" dirty="0">
                <a:latin typeface="Arial" panose="020B0604020202020204" pitchFamily="34" charset="0"/>
                <a:cs typeface="Arial" panose="020B0604020202020204" pitchFamily="34" charset="0"/>
              </a:rPr>
              <a:t>financial advice (</a:t>
            </a:r>
            <a:r>
              <a:rPr lang="en-GB" sz="1600" dirty="0">
                <a:latin typeface="Arial" panose="020B0604020202020204" pitchFamily="34" charset="0"/>
                <a:cs typeface="Arial" panose="020B0604020202020204" pitchFamily="34" charset="0"/>
                <a:hlinkClick r:id="rId4"/>
              </a:rPr>
              <a:t>https://</a:t>
            </a:r>
            <a:r>
              <a:rPr lang="en-GB" sz="1600" dirty="0" smtClean="0">
                <a:latin typeface="Arial" panose="020B0604020202020204" pitchFamily="34" charset="0"/>
                <a:cs typeface="Arial" panose="020B0604020202020204" pitchFamily="34" charset="0"/>
                <a:hlinkClick r:id="rId4"/>
              </a:rPr>
              <a:t>www.moneyadviceservice.org.uk/en/articles/choosing-a-financial-adviser#how-to-find-a-financial-adviser</a:t>
            </a:r>
            <a:r>
              <a:rPr lang="en-GB" sz="1600" dirty="0" smtClean="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31</a:t>
            </a:fld>
            <a:endParaRPr lang="en-GB" dirty="0">
              <a:solidFill>
                <a:srgbClr val="000000"/>
              </a:solidFill>
            </a:endParaRPr>
          </a:p>
        </p:txBody>
      </p:sp>
    </p:spTree>
    <p:extLst>
      <p:ext uri="{BB962C8B-B14F-4D97-AF65-F5344CB8AC3E}">
        <p14:creationId xmlns:p14="http://schemas.microsoft.com/office/powerpoint/2010/main" val="991217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Pension Scams – </a:t>
            </a:r>
            <a:r>
              <a:rPr lang="en-GB" sz="3200" dirty="0" smtClean="0">
                <a:latin typeface="Arial" panose="020B0604020202020204" pitchFamily="34" charset="0"/>
                <a:cs typeface="Arial" panose="020B0604020202020204" pitchFamily="34" charset="0"/>
              </a:rPr>
              <a:t>if you suspect a scam or think you’ve been scammed</a:t>
            </a:r>
            <a:endParaRPr lang="en-GB" sz="3200" dirty="0"/>
          </a:p>
        </p:txBody>
      </p:sp>
      <p:sp>
        <p:nvSpPr>
          <p:cNvPr id="3" name="Content Placeholder 2"/>
          <p:cNvSpPr>
            <a:spLocks noGrp="1"/>
          </p:cNvSpPr>
          <p:nvPr>
            <p:ph idx="1"/>
          </p:nvPr>
        </p:nvSpPr>
        <p:spPr/>
        <p:txBody>
          <a:bodyPr/>
          <a:lstStyle/>
          <a:p>
            <a:r>
              <a:rPr lang="en-GB" sz="2000" dirty="0" smtClean="0">
                <a:latin typeface="Arial" panose="020B0604020202020204" pitchFamily="34" charset="0"/>
                <a:cs typeface="Arial" panose="020B0604020202020204" pitchFamily="34" charset="0"/>
              </a:rPr>
              <a:t>Report it </a:t>
            </a:r>
          </a:p>
          <a:p>
            <a:pPr marL="1973263" lvl="2"/>
            <a:r>
              <a:rPr lang="en-GB" sz="2000" dirty="0" smtClean="0">
                <a:latin typeface="Arial" panose="020B0604020202020204" pitchFamily="34" charset="0"/>
                <a:cs typeface="Arial" panose="020B0604020202020204" pitchFamily="34" charset="0"/>
              </a:rPr>
              <a:t>FCA – 0800 111 6768</a:t>
            </a:r>
          </a:p>
          <a:p>
            <a:pPr marL="1973263" lvl="2"/>
            <a:r>
              <a:rPr lang="en-GB" sz="2000" dirty="0" smtClean="0">
                <a:latin typeface="Arial" panose="020B0604020202020204" pitchFamily="34" charset="0"/>
                <a:cs typeface="Arial" panose="020B0604020202020204" pitchFamily="34" charset="0"/>
              </a:rPr>
              <a:t>Action Fraud – 0303 1231113</a:t>
            </a:r>
          </a:p>
          <a:p>
            <a:pPr marL="1744663" lvl="2" indent="0">
              <a:buNone/>
            </a:pPr>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If you have agreed to transfer you pension and suspect it is a scam contact your pension provider immediately as they may be able to stop the transfer</a:t>
            </a:r>
          </a:p>
          <a:p>
            <a:pPr marL="0" indent="0">
              <a:buNone/>
            </a:pP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If you are unsure what to do contact the Pensions Advisory Service (</a:t>
            </a:r>
            <a:r>
              <a:rPr lang="en-GB" sz="2000" dirty="0">
                <a:latin typeface="Arial" panose="020B0604020202020204" pitchFamily="34" charset="0"/>
                <a:cs typeface="Arial" panose="020B0604020202020204" pitchFamily="34" charset="0"/>
                <a:hlinkClick r:id="rId2"/>
              </a:rPr>
              <a:t>https://</a:t>
            </a:r>
            <a:r>
              <a:rPr lang="en-GB" sz="2000" dirty="0" smtClean="0">
                <a:latin typeface="Arial" panose="020B0604020202020204" pitchFamily="34" charset="0"/>
                <a:cs typeface="Arial" panose="020B0604020202020204" pitchFamily="34" charset="0"/>
                <a:hlinkClick r:id="rId2"/>
              </a:rPr>
              <a:t>www.pensionsadvisoryservice.org.uk</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32</a:t>
            </a:fld>
            <a:endParaRPr lang="en-GB" dirty="0">
              <a:solidFill>
                <a:srgbClr val="000000"/>
              </a:solidFill>
            </a:endParaRPr>
          </a:p>
        </p:txBody>
      </p:sp>
    </p:spTree>
    <p:extLst>
      <p:ext uri="{BB962C8B-B14F-4D97-AF65-F5344CB8AC3E}">
        <p14:creationId xmlns:p14="http://schemas.microsoft.com/office/powerpoint/2010/main" val="127204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a:xfrm>
            <a:off x="685800" y="908720"/>
            <a:ext cx="7772400" cy="5187280"/>
          </a:xfrm>
          <a:prstGeom prst="rect">
            <a:avLst/>
          </a:prstGeom>
        </p:spPr>
        <p:txBody>
          <a:bodyPr/>
          <a:lstStyle/>
          <a:p>
            <a:pPr algn="ctr">
              <a:buFont typeface="Wingdings" pitchFamily="2" charset="2"/>
              <a:buNone/>
            </a:pPr>
            <a:endParaRPr lang="en-GB" altLang="en-US" sz="4200" dirty="0" smtClean="0">
              <a:latin typeface="Arial" panose="020B0604020202020204" pitchFamily="34" charset="0"/>
              <a:cs typeface="Arial" panose="020B0604020202020204" pitchFamily="34" charset="0"/>
            </a:endParaRPr>
          </a:p>
          <a:p>
            <a:pPr algn="ctr">
              <a:buFont typeface="Wingdings" pitchFamily="2" charset="2"/>
              <a:buNone/>
            </a:pPr>
            <a:r>
              <a:rPr lang="en-GB" altLang="en-US" sz="4200" dirty="0" smtClean="0">
                <a:latin typeface="Arial" panose="020B0604020202020204" pitchFamily="34" charset="0"/>
                <a:cs typeface="Arial" panose="020B0604020202020204" pitchFamily="34" charset="0"/>
              </a:rPr>
              <a:t>ANY QUESTIONS</a:t>
            </a:r>
            <a:endParaRPr lang="en-GB" altLang="en-US" sz="4200" dirty="0"/>
          </a:p>
          <a:p>
            <a:pPr algn="ctr">
              <a:buFont typeface="Wingdings" pitchFamily="2" charset="2"/>
              <a:buNone/>
            </a:pPr>
            <a:r>
              <a:rPr lang="en-GB" altLang="en-US" sz="11500" dirty="0">
                <a:solidFill>
                  <a:srgbClr val="009999"/>
                </a:solidFill>
                <a:latin typeface="Arial" panose="020B0604020202020204" pitchFamily="34" charset="0"/>
                <a:cs typeface="Arial" panose="020B0604020202020204" pitchFamily="34" charset="0"/>
              </a:rPr>
              <a:t>?</a:t>
            </a:r>
            <a:endParaRPr lang="en-GB" altLang="en-US" sz="11500" dirty="0" smtClean="0">
              <a:solidFill>
                <a:srgbClr val="009999"/>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33</a:t>
            </a:fld>
            <a:endParaRPr lang="en-GB" dirty="0">
              <a:solidFill>
                <a:srgbClr val="000000"/>
              </a:solidFill>
            </a:endParaRPr>
          </a:p>
        </p:txBody>
      </p:sp>
    </p:spTree>
    <p:extLst>
      <p:ext uri="{BB962C8B-B14F-4D97-AF65-F5344CB8AC3E}">
        <p14:creationId xmlns:p14="http://schemas.microsoft.com/office/powerpoint/2010/main" val="2022668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ctrTitle"/>
          </p:nvPr>
        </p:nvSpPr>
        <p:spPr>
          <a:xfrm>
            <a:off x="250825" y="2349500"/>
            <a:ext cx="8785671" cy="1223516"/>
          </a:xfrm>
        </p:spPr>
        <p:txBody>
          <a:bodyPr/>
          <a:lstStyle/>
          <a:p>
            <a:pPr eaLnBrk="1" hangingPunct="1"/>
            <a:r>
              <a:rPr lang="en-US" altLang="en-US" sz="3200" dirty="0" err="1" smtClean="0"/>
              <a:t>CAMbens</a:t>
            </a:r>
            <a:r>
              <a:rPr lang="en-US" altLang="en-US" sz="3200" dirty="0" smtClean="0"/>
              <a:t> Benefits</a:t>
            </a:r>
          </a:p>
        </p:txBody>
      </p:sp>
      <p:sp>
        <p:nvSpPr>
          <p:cNvPr id="4" name="Rectangle 3"/>
          <p:cNvSpPr txBox="1">
            <a:spLocks noChangeArrowheads="1"/>
          </p:cNvSpPr>
          <p:nvPr/>
        </p:nvSpPr>
        <p:spPr bwMode="auto">
          <a:xfrm>
            <a:off x="330200" y="4293096"/>
            <a:ext cx="8374063" cy="89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0" indent="0" algn="l" rtl="0" eaLnBrk="0" fontAlgn="base" hangingPunct="0">
              <a:spcBef>
                <a:spcPct val="0"/>
              </a:spcBef>
              <a:spcAft>
                <a:spcPct val="75000"/>
              </a:spcAft>
              <a:buFontTx/>
              <a:buNone/>
              <a:defRPr sz="1800" b="1">
                <a:solidFill>
                  <a:schemeClr val="tx2"/>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algn="ctr" eaLnBrk="1" hangingPunct="1">
              <a:lnSpc>
                <a:spcPct val="80000"/>
              </a:lnSpc>
              <a:spcAft>
                <a:spcPct val="0"/>
              </a:spcAft>
              <a:defRPr/>
            </a:pPr>
            <a:endParaRPr lang="en-GB" altLang="en-US" sz="1400" kern="0" dirty="0" smtClean="0">
              <a:solidFill>
                <a:srgbClr val="FFFFFF"/>
              </a:solidFill>
            </a:endParaRPr>
          </a:p>
          <a:p>
            <a:pPr eaLnBrk="1" hangingPunct="1">
              <a:lnSpc>
                <a:spcPct val="80000"/>
              </a:lnSpc>
              <a:spcAft>
                <a:spcPct val="0"/>
              </a:spcAft>
              <a:defRPr/>
            </a:pPr>
            <a:endParaRPr lang="en-GB" altLang="en-US" sz="2000" kern="0" baseline="30000" dirty="0">
              <a:solidFill>
                <a:srgbClr val="FFFFFF"/>
              </a:solidFill>
            </a:endParaRPr>
          </a:p>
          <a:p>
            <a:pPr eaLnBrk="1" hangingPunct="1">
              <a:lnSpc>
                <a:spcPct val="80000"/>
              </a:lnSpc>
              <a:spcAft>
                <a:spcPct val="0"/>
              </a:spcAft>
              <a:defRPr/>
            </a:pPr>
            <a:r>
              <a:rPr lang="en-GB" altLang="en-US" sz="2000" kern="0" dirty="0" smtClean="0">
                <a:solidFill>
                  <a:srgbClr val="FFFFFF"/>
                </a:solidFill>
              </a:rPr>
              <a:t>18</a:t>
            </a:r>
            <a:r>
              <a:rPr lang="en-GB" altLang="en-US" sz="2000" kern="0" baseline="30000" dirty="0" smtClean="0">
                <a:solidFill>
                  <a:srgbClr val="FFFFFF"/>
                </a:solidFill>
              </a:rPr>
              <a:t>th</a:t>
            </a:r>
            <a:r>
              <a:rPr lang="en-GB" altLang="en-US" sz="2000" kern="0" dirty="0" smtClean="0">
                <a:solidFill>
                  <a:srgbClr val="FFFFFF"/>
                </a:solidFill>
              </a:rPr>
              <a:t> March 2019</a:t>
            </a:r>
          </a:p>
          <a:p>
            <a:pPr algn="ctr" eaLnBrk="1" hangingPunct="1">
              <a:lnSpc>
                <a:spcPct val="80000"/>
              </a:lnSpc>
              <a:spcAft>
                <a:spcPct val="0"/>
              </a:spcAft>
              <a:defRPr/>
            </a:pPr>
            <a:endParaRPr lang="en-GB" altLang="en-US" sz="2000" b="0" kern="0" dirty="0" smtClean="0">
              <a:solidFill>
                <a:srgbClr val="FFFFFF"/>
              </a:solidFill>
            </a:endParaRPr>
          </a:p>
          <a:p>
            <a:pPr algn="ctr" eaLnBrk="1" hangingPunct="1">
              <a:lnSpc>
                <a:spcPct val="80000"/>
              </a:lnSpc>
              <a:spcAft>
                <a:spcPct val="0"/>
              </a:spcAft>
              <a:defRPr/>
            </a:pPr>
            <a:endParaRPr lang="en-GB" altLang="en-US" sz="800" b="0" kern="0" dirty="0" smtClean="0">
              <a:solidFill>
                <a:srgbClr val="FFFFFF"/>
              </a:solidFill>
            </a:endParaRPr>
          </a:p>
          <a:p>
            <a:pPr eaLnBrk="1" hangingPunct="1">
              <a:lnSpc>
                <a:spcPct val="80000"/>
              </a:lnSpc>
              <a:defRPr/>
            </a:pPr>
            <a:endParaRPr lang="en-GB" altLang="en-US" sz="800" kern="0" dirty="0" smtClean="0">
              <a:solidFill>
                <a:srgbClr val="FFFFFF"/>
              </a:solidFill>
            </a:endParaRPr>
          </a:p>
        </p:txBody>
      </p:sp>
    </p:spTree>
    <p:extLst>
      <p:ext uri="{BB962C8B-B14F-4D97-AF65-F5344CB8AC3E}">
        <p14:creationId xmlns:p14="http://schemas.microsoft.com/office/powerpoint/2010/main" val="2586879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will cover in this seminar</a:t>
            </a:r>
            <a:endParaRPr lang="en-GB" dirty="0"/>
          </a:p>
        </p:txBody>
      </p:sp>
      <p:sp>
        <p:nvSpPr>
          <p:cNvPr id="3" name="Content Placeholder 2"/>
          <p:cNvSpPr>
            <a:spLocks noGrp="1"/>
          </p:cNvSpPr>
          <p:nvPr>
            <p:ph idx="1"/>
          </p:nvPr>
        </p:nvSpPr>
        <p:spPr>
          <a:xfrm>
            <a:off x="408071" y="1948382"/>
            <a:ext cx="4403849" cy="3280818"/>
          </a:xfrm>
        </p:spPr>
        <p:txBody>
          <a:bodyPr/>
          <a:lstStyle/>
          <a:p>
            <a:pPr marL="457200" indent="-457200">
              <a:buFont typeface="+mj-lt"/>
              <a:buAutoNum type="arabicPeriod"/>
            </a:pPr>
            <a:r>
              <a:rPr lang="en-GB" sz="2200" dirty="0" smtClean="0"/>
              <a:t>An overview of </a:t>
            </a:r>
            <a:r>
              <a:rPr lang="en-GB" sz="2200" dirty="0" err="1" smtClean="0"/>
              <a:t>CAMbens</a:t>
            </a:r>
            <a:r>
              <a:rPr lang="en-GB" sz="2200" dirty="0" smtClean="0"/>
              <a:t> employee benefits</a:t>
            </a:r>
          </a:p>
          <a:p>
            <a:pPr marL="457200" indent="-457200">
              <a:buFont typeface="+mj-lt"/>
              <a:buAutoNum type="arabicPeriod"/>
            </a:pPr>
            <a:r>
              <a:rPr lang="en-GB" sz="2200" dirty="0" smtClean="0"/>
              <a:t>Where to find information and who you can contact</a:t>
            </a:r>
          </a:p>
          <a:p>
            <a:pPr marL="457200" indent="-457200">
              <a:buFont typeface="+mj-lt"/>
              <a:buAutoNum type="arabicPeriod"/>
            </a:pPr>
            <a:r>
              <a:rPr lang="en-GB" sz="2200" dirty="0" smtClean="0"/>
              <a:t>Your questions</a:t>
            </a:r>
            <a:endParaRPr lang="en-GB"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948382"/>
            <a:ext cx="3576504" cy="3576504"/>
          </a:xfrm>
          <a:prstGeom prst="rect">
            <a:avLst/>
          </a:prstGeom>
        </p:spPr>
      </p:pic>
    </p:spTree>
    <p:extLst>
      <p:ext uri="{BB962C8B-B14F-4D97-AF65-F5344CB8AC3E}">
        <p14:creationId xmlns:p14="http://schemas.microsoft.com/office/powerpoint/2010/main" val="4265569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a:xfrm>
            <a:off x="384175" y="398462"/>
            <a:ext cx="8375650" cy="654273"/>
          </a:xfrm>
        </p:spPr>
        <p:txBody>
          <a:bodyPr/>
          <a:lstStyle/>
          <a:p>
            <a:pPr eaLnBrk="1" hangingPunct="1"/>
            <a:r>
              <a:rPr lang="en-GB" altLang="en-US" dirty="0" smtClean="0"/>
              <a:t>What is covered under </a:t>
            </a:r>
            <a:r>
              <a:rPr lang="en-GB" altLang="en-US" dirty="0" err="1" smtClean="0"/>
              <a:t>CAMbens</a:t>
            </a:r>
            <a:r>
              <a:rPr lang="en-GB" altLang="en-US" dirty="0" smtClean="0"/>
              <a:t>?</a:t>
            </a:r>
          </a:p>
        </p:txBody>
      </p:sp>
      <p:graphicFrame>
        <p:nvGraphicFramePr>
          <p:cNvPr id="2" name="Diagram 1"/>
          <p:cNvGraphicFramePr/>
          <p:nvPr>
            <p:extLst/>
          </p:nvPr>
        </p:nvGraphicFramePr>
        <p:xfrm>
          <a:off x="755576" y="1398067"/>
          <a:ext cx="7200800" cy="4611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7907" y="3703737"/>
            <a:ext cx="1976138" cy="1008654"/>
          </a:xfrm>
          <a:prstGeom prst="rect">
            <a:avLst/>
          </a:prstGeom>
        </p:spPr>
      </p:pic>
    </p:spTree>
    <p:extLst>
      <p:ext uri="{BB962C8B-B14F-4D97-AF65-F5344CB8AC3E}">
        <p14:creationId xmlns:p14="http://schemas.microsoft.com/office/powerpoint/2010/main" val="7262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pPr eaLnBrk="1" hangingPunct="1"/>
            <a:r>
              <a:rPr lang="en-GB" altLang="en-US" dirty="0" err="1" smtClean="0"/>
              <a:t>CAMbens</a:t>
            </a:r>
            <a:r>
              <a:rPr lang="en-GB" altLang="en-US" dirty="0" smtClean="0"/>
              <a:t> </a:t>
            </a:r>
            <a:r>
              <a:rPr lang="en-GB" altLang="en-US" dirty="0"/>
              <a:t>– </a:t>
            </a:r>
            <a:r>
              <a:rPr lang="en-GB" altLang="en-US" dirty="0" smtClean="0"/>
              <a:t>Discounts and Financial</a:t>
            </a:r>
          </a:p>
        </p:txBody>
      </p:sp>
      <p:sp>
        <p:nvSpPr>
          <p:cNvPr id="31750" name="Rectangle 6"/>
          <p:cNvSpPr>
            <a:spLocks noGrp="1" noChangeArrowheads="1"/>
          </p:cNvSpPr>
          <p:nvPr>
            <p:ph type="body" idx="1"/>
          </p:nvPr>
        </p:nvSpPr>
        <p:spPr>
          <a:xfrm>
            <a:off x="149225" y="1349375"/>
            <a:ext cx="8821738" cy="4895850"/>
          </a:xfrm>
        </p:spPr>
        <p:txBody>
          <a:bodyPr/>
          <a:lstStyle/>
          <a:p>
            <a:pPr marL="0" indent="0" eaLnBrk="1" hangingPunct="1">
              <a:spcAft>
                <a:spcPct val="0"/>
              </a:spcAft>
              <a:buFontTx/>
              <a:buNone/>
              <a:defRPr/>
            </a:pPr>
            <a:endParaRPr lang="en-GB" dirty="0" smtClean="0"/>
          </a:p>
          <a:p>
            <a:pPr marL="358775" indent="0" eaLnBrk="1" hangingPunct="1">
              <a:spcAft>
                <a:spcPct val="0"/>
              </a:spcAft>
              <a:buFontTx/>
              <a:buNone/>
              <a:defRPr/>
            </a:pPr>
            <a:r>
              <a:rPr lang="en-GB" dirty="0" err="1" smtClean="0"/>
              <a:t>CAMbens</a:t>
            </a:r>
            <a:r>
              <a:rPr lang="en-GB" dirty="0" smtClean="0"/>
              <a:t> Discounts - Access </a:t>
            </a:r>
            <a:r>
              <a:rPr lang="en-GB" dirty="0"/>
              <a:t>to </a:t>
            </a:r>
            <a:r>
              <a:rPr lang="en-GB" dirty="0" smtClean="0"/>
              <a:t>high street shopping discounts at hundreds of national retailers:</a:t>
            </a:r>
          </a:p>
          <a:p>
            <a:pPr marL="2338388" eaLnBrk="1" hangingPunct="1">
              <a:spcAft>
                <a:spcPts val="600"/>
              </a:spcAft>
              <a:defRPr/>
            </a:pPr>
            <a:r>
              <a:rPr lang="en-GB" dirty="0" smtClean="0"/>
              <a:t>Online and telephone discounts</a:t>
            </a:r>
          </a:p>
          <a:p>
            <a:pPr marL="2338388" eaLnBrk="1" hangingPunct="1">
              <a:spcAft>
                <a:spcPts val="600"/>
              </a:spcAft>
              <a:defRPr/>
            </a:pPr>
            <a:r>
              <a:rPr lang="en-GB" dirty="0" smtClean="0"/>
              <a:t>Cashback on purchases</a:t>
            </a:r>
          </a:p>
          <a:p>
            <a:pPr marL="2338388" eaLnBrk="1" hangingPunct="1">
              <a:spcAft>
                <a:spcPts val="600"/>
              </a:spcAft>
              <a:defRPr/>
            </a:pPr>
            <a:r>
              <a:rPr lang="en-GB" dirty="0" smtClean="0"/>
              <a:t>Discounted vouchers and reloadable cards</a:t>
            </a:r>
          </a:p>
          <a:p>
            <a:pPr marL="0" indent="0" eaLnBrk="1" hangingPunct="1">
              <a:spcAft>
                <a:spcPct val="0"/>
              </a:spcAft>
              <a:buFontTx/>
              <a:buNone/>
              <a:defRPr/>
            </a:pPr>
            <a:endParaRPr lang="en-GB" dirty="0" smtClean="0"/>
          </a:p>
          <a:p>
            <a:pPr marL="0" indent="0" algn="ctr" eaLnBrk="1" hangingPunct="1">
              <a:spcAft>
                <a:spcPct val="0"/>
              </a:spcAft>
              <a:buFontTx/>
              <a:buNone/>
              <a:defRPr/>
            </a:pPr>
            <a:r>
              <a:rPr lang="en-GB" dirty="0" smtClean="0"/>
              <a:t>Access the scheme via </a:t>
            </a:r>
            <a:r>
              <a:rPr lang="en-GB" b="1" dirty="0" smtClean="0">
                <a:hlinkClick r:id="rId3"/>
              </a:rPr>
              <a:t>www.cambensdiscounts.co.uk</a:t>
            </a:r>
            <a:r>
              <a:rPr lang="en-GB" dirty="0" smtClean="0"/>
              <a:t> </a:t>
            </a:r>
          </a:p>
          <a:p>
            <a:pPr marL="0" indent="0" eaLnBrk="1" hangingPunct="1">
              <a:spcAft>
                <a:spcPct val="0"/>
              </a:spcAft>
              <a:buFontTx/>
              <a:buNone/>
              <a:defRPr/>
            </a:pPr>
            <a:endParaRPr lang="en-GB" dirty="0"/>
          </a:p>
          <a:p>
            <a:pPr marL="0" indent="0">
              <a:spcAft>
                <a:spcPts val="0"/>
              </a:spcAft>
              <a:buFontTx/>
              <a:buNone/>
              <a:defRPr/>
            </a:pPr>
            <a:endParaRPr lang="en-GB" b="1" dirty="0" smtClean="0"/>
          </a:p>
          <a:p>
            <a:pPr marL="85725" indent="0">
              <a:spcAft>
                <a:spcPts val="0"/>
              </a:spcAft>
              <a:buFontTx/>
              <a:buNone/>
              <a:defRPr/>
            </a:pPr>
            <a:r>
              <a:rPr lang="en-GB" sz="1400" b="1" dirty="0" smtClean="0"/>
              <a:t>Save 4% </a:t>
            </a:r>
          </a:p>
          <a:p>
            <a:pPr marL="990600" indent="0">
              <a:spcAft>
                <a:spcPts val="0"/>
              </a:spcAft>
              <a:buFontTx/>
              <a:buNone/>
              <a:defRPr/>
            </a:pPr>
            <a:r>
              <a:rPr lang="en-GB" sz="1400" b="1" dirty="0" smtClean="0"/>
              <a:t>Save 7%</a:t>
            </a:r>
          </a:p>
          <a:p>
            <a:pPr marL="2152650" indent="0">
              <a:spcAft>
                <a:spcPts val="0"/>
              </a:spcAft>
              <a:buFontTx/>
              <a:buNone/>
              <a:defRPr/>
            </a:pPr>
            <a:r>
              <a:rPr lang="en-GB" sz="1400" b="1" dirty="0" smtClean="0"/>
              <a:t>Save </a:t>
            </a:r>
            <a:r>
              <a:rPr lang="en-GB" sz="1400" b="1" dirty="0"/>
              <a:t>8</a:t>
            </a:r>
            <a:r>
              <a:rPr lang="en-GB" sz="1400" b="1" dirty="0" smtClean="0"/>
              <a:t>% </a:t>
            </a:r>
          </a:p>
          <a:p>
            <a:pPr marL="3143250" indent="0">
              <a:spcAft>
                <a:spcPts val="0"/>
              </a:spcAft>
              <a:buFontTx/>
              <a:buNone/>
              <a:defRPr/>
            </a:pPr>
            <a:r>
              <a:rPr lang="en-GB" sz="1400" b="1" dirty="0" smtClean="0"/>
              <a:t>Save 5%</a:t>
            </a:r>
          </a:p>
          <a:p>
            <a:pPr marL="4219575" indent="0">
              <a:spcAft>
                <a:spcPts val="0"/>
              </a:spcAft>
              <a:buFontTx/>
              <a:buNone/>
              <a:defRPr/>
            </a:pPr>
            <a:r>
              <a:rPr lang="en-GB" sz="1400" b="1" dirty="0" smtClean="0"/>
              <a:t>Save 7.5%</a:t>
            </a:r>
          </a:p>
          <a:p>
            <a:pPr marL="5381625" indent="0">
              <a:spcAft>
                <a:spcPts val="0"/>
              </a:spcAft>
              <a:buFontTx/>
              <a:buNone/>
              <a:defRPr/>
            </a:pPr>
            <a:r>
              <a:rPr lang="en-GB" sz="1400" b="1" dirty="0" smtClean="0"/>
              <a:t>Save up to 10%	  </a:t>
            </a:r>
          </a:p>
          <a:p>
            <a:pPr marL="5381625" indent="0">
              <a:spcAft>
                <a:spcPts val="0"/>
              </a:spcAft>
              <a:buFontTx/>
              <a:buNone/>
              <a:defRPr/>
            </a:pPr>
            <a:r>
              <a:rPr lang="en-GB" sz="1400" b="1" dirty="0"/>
              <a:t>	</a:t>
            </a:r>
            <a:r>
              <a:rPr lang="en-GB" sz="1400" b="1" dirty="0" smtClean="0"/>
              <a:t>	       Save 5%</a:t>
            </a:r>
          </a:p>
          <a:p>
            <a:pPr marL="6372225" indent="0">
              <a:spcAft>
                <a:spcPts val="0"/>
              </a:spcAft>
              <a:buFontTx/>
              <a:buNone/>
              <a:defRPr/>
            </a:pPr>
            <a:endParaRPr lang="en-GB" b="1" dirty="0" smtClean="0"/>
          </a:p>
          <a:p>
            <a:pPr marL="5114925" indent="0">
              <a:spcAft>
                <a:spcPts val="0"/>
              </a:spcAft>
              <a:buFontTx/>
              <a:buNone/>
              <a:defRPr/>
            </a:pPr>
            <a:endParaRPr lang="en-GB" b="1" dirty="0" smtClean="0"/>
          </a:p>
          <a:p>
            <a:pPr algn="ctr" eaLnBrk="1" hangingPunct="1">
              <a:spcAft>
                <a:spcPct val="0"/>
              </a:spcAft>
              <a:defRPr/>
            </a:pPr>
            <a:endParaRPr lang="en-GB" b="1" dirty="0" smtClean="0"/>
          </a:p>
          <a:p>
            <a:pPr lvl="2" algn="ctr" eaLnBrk="1" hangingPunct="1">
              <a:spcAft>
                <a:spcPct val="0"/>
              </a:spcAft>
              <a:buFontTx/>
              <a:buNone/>
              <a:defRPr/>
            </a:pPr>
            <a:r>
              <a:rPr lang="en-GB" b="1" dirty="0" smtClean="0"/>
              <a:t>			</a:t>
            </a:r>
          </a:p>
          <a:p>
            <a:pPr eaLnBrk="1" hangingPunct="1">
              <a:spcAft>
                <a:spcPct val="0"/>
              </a:spcAft>
              <a:buFontTx/>
              <a:buNone/>
              <a:defRPr/>
            </a:pPr>
            <a:endParaRPr lang="en-GB" dirty="0" smtClean="0"/>
          </a:p>
          <a:p>
            <a:pPr eaLnBrk="1" hangingPunct="1">
              <a:defRPr/>
            </a:pPr>
            <a:endParaRPr lang="en-GB" dirty="0" smtClean="0"/>
          </a:p>
        </p:txBody>
      </p:sp>
      <p:pic>
        <p:nvPicPr>
          <p:cNvPr id="1434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7986" y="5132817"/>
            <a:ext cx="1329531" cy="94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8963" y="4344988"/>
            <a:ext cx="1074737" cy="57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3797300"/>
            <a:ext cx="906463"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4090988"/>
            <a:ext cx="1054100" cy="40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7829" y="4154487"/>
            <a:ext cx="974725" cy="52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4676775"/>
            <a:ext cx="889000" cy="47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4163" y="4814888"/>
            <a:ext cx="1189037" cy="55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11"/>
          <a:stretch>
            <a:fillRect/>
          </a:stretch>
        </p:blipFill>
        <p:spPr>
          <a:xfrm>
            <a:off x="6743700" y="5194526"/>
            <a:ext cx="1070150" cy="342448"/>
          </a:xfrm>
          <a:prstGeom prst="rect">
            <a:avLst/>
          </a:prstGeom>
        </p:spPr>
      </p:pic>
      <p:pic>
        <p:nvPicPr>
          <p:cNvPr id="4" name="Picture 3"/>
          <p:cNvPicPr>
            <a:picLocks noChangeAspect="1"/>
          </p:cNvPicPr>
          <p:nvPr/>
        </p:nvPicPr>
        <p:blipFill>
          <a:blip r:embed="rId12"/>
          <a:stretch>
            <a:fillRect/>
          </a:stretch>
        </p:blipFill>
        <p:spPr>
          <a:xfrm>
            <a:off x="7838210" y="260648"/>
            <a:ext cx="1057275" cy="590550"/>
          </a:xfrm>
          <a:prstGeom prst="rect">
            <a:avLst/>
          </a:prstGeom>
        </p:spPr>
      </p:pic>
    </p:spTree>
    <p:extLst>
      <p:ext uri="{BB962C8B-B14F-4D97-AF65-F5344CB8AC3E}">
        <p14:creationId xmlns:p14="http://schemas.microsoft.com/office/powerpoint/2010/main" val="2189893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p:txBody>
          <a:bodyPr/>
          <a:lstStyle/>
          <a:p>
            <a:pPr eaLnBrk="1" hangingPunct="1"/>
            <a:r>
              <a:rPr lang="en-GB" altLang="en-US" dirty="0" err="1" smtClean="0"/>
              <a:t>CAMbens</a:t>
            </a:r>
            <a:r>
              <a:rPr lang="en-GB" altLang="en-US" dirty="0" smtClean="0"/>
              <a:t> – </a:t>
            </a:r>
            <a:r>
              <a:rPr lang="en-GB" altLang="en-US" sz="2800" dirty="0" smtClean="0"/>
              <a:t>Discounts and Financial</a:t>
            </a:r>
            <a:endParaRPr lang="en-GB" altLang="en-US" dirty="0" smtClean="0"/>
          </a:p>
        </p:txBody>
      </p:sp>
      <p:sp>
        <p:nvSpPr>
          <p:cNvPr id="4" name="Rectangle 9"/>
          <p:cNvSpPr txBox="1">
            <a:spLocks noChangeArrowheads="1"/>
          </p:cNvSpPr>
          <p:nvPr/>
        </p:nvSpPr>
        <p:spPr bwMode="auto">
          <a:xfrm>
            <a:off x="384175" y="1484784"/>
            <a:ext cx="8375649" cy="446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73025" indent="-342900" eaLnBrk="1" hangingPunct="1">
              <a:lnSpc>
                <a:spcPct val="90000"/>
              </a:lnSpc>
              <a:spcAft>
                <a:spcPts val="600"/>
              </a:spcAft>
              <a:defRPr/>
            </a:pPr>
            <a:r>
              <a:rPr lang="en-GB" altLang="en-US" dirty="0" smtClean="0">
                <a:solidFill>
                  <a:srgbClr val="003E72"/>
                </a:solidFill>
              </a:rPr>
              <a:t>TOTUM (NUS) card - £12 a year for use in high street shops </a:t>
            </a:r>
          </a:p>
          <a:p>
            <a:pPr marL="0" indent="0" eaLnBrk="1" hangingPunct="1">
              <a:lnSpc>
                <a:spcPct val="90000"/>
              </a:lnSpc>
              <a:spcAft>
                <a:spcPts val="600"/>
              </a:spcAft>
              <a:buFontTx/>
              <a:buNone/>
              <a:defRPr/>
            </a:pPr>
            <a:endParaRPr lang="en-GB" altLang="en-US" dirty="0">
              <a:solidFill>
                <a:srgbClr val="003E72"/>
              </a:solidFill>
            </a:endParaRPr>
          </a:p>
          <a:p>
            <a:pPr marL="73025" indent="-342900" eaLnBrk="1" hangingPunct="1">
              <a:lnSpc>
                <a:spcPct val="90000"/>
              </a:lnSpc>
              <a:spcAft>
                <a:spcPts val="600"/>
              </a:spcAft>
              <a:defRPr/>
            </a:pPr>
            <a:endParaRPr lang="en-GB" altLang="en-US" dirty="0" smtClean="0">
              <a:solidFill>
                <a:srgbClr val="003E72"/>
              </a:solidFill>
            </a:endParaRPr>
          </a:p>
          <a:p>
            <a:pPr marL="73025" indent="-342900" eaLnBrk="1" hangingPunct="1">
              <a:lnSpc>
                <a:spcPct val="90000"/>
              </a:lnSpc>
              <a:spcAft>
                <a:spcPts val="600"/>
              </a:spcAft>
              <a:defRPr/>
            </a:pPr>
            <a:endParaRPr lang="en-GB" altLang="en-US" dirty="0">
              <a:solidFill>
                <a:srgbClr val="003E72"/>
              </a:solidFill>
            </a:endParaRPr>
          </a:p>
          <a:p>
            <a:pPr marL="73025" indent="-342900" eaLnBrk="1" hangingPunct="1">
              <a:lnSpc>
                <a:spcPct val="90000"/>
              </a:lnSpc>
              <a:spcAft>
                <a:spcPts val="600"/>
              </a:spcAft>
              <a:defRPr/>
            </a:pPr>
            <a:endParaRPr lang="en-GB" altLang="en-US" dirty="0" smtClean="0">
              <a:solidFill>
                <a:srgbClr val="003E72"/>
              </a:solidFill>
            </a:endParaRPr>
          </a:p>
          <a:p>
            <a:pPr marL="73025" indent="-342900" eaLnBrk="1" hangingPunct="1">
              <a:lnSpc>
                <a:spcPct val="90000"/>
              </a:lnSpc>
              <a:spcAft>
                <a:spcPts val="600"/>
              </a:spcAft>
              <a:defRPr/>
            </a:pPr>
            <a:endParaRPr lang="en-GB" altLang="en-US" dirty="0">
              <a:solidFill>
                <a:srgbClr val="003E72"/>
              </a:solidFill>
            </a:endParaRPr>
          </a:p>
          <a:p>
            <a:pPr marL="73025" indent="-342900" eaLnBrk="1" hangingPunct="1">
              <a:lnSpc>
                <a:spcPct val="90000"/>
              </a:lnSpc>
              <a:spcAft>
                <a:spcPts val="600"/>
              </a:spcAft>
              <a:defRPr/>
            </a:pPr>
            <a:endParaRPr lang="en-GB" altLang="en-US" dirty="0" smtClean="0">
              <a:solidFill>
                <a:srgbClr val="003E72"/>
              </a:solidFill>
            </a:endParaRPr>
          </a:p>
          <a:p>
            <a:pPr marL="73025" indent="-342900" eaLnBrk="1" hangingPunct="1">
              <a:lnSpc>
                <a:spcPct val="90000"/>
              </a:lnSpc>
              <a:spcAft>
                <a:spcPts val="600"/>
              </a:spcAft>
              <a:defRPr/>
            </a:pPr>
            <a:endParaRPr lang="en-GB" altLang="en-US" dirty="0">
              <a:solidFill>
                <a:srgbClr val="003E72"/>
              </a:solidFill>
            </a:endParaRPr>
          </a:p>
          <a:p>
            <a:pPr marL="73025" indent="-342900" eaLnBrk="1" hangingPunct="1">
              <a:lnSpc>
                <a:spcPct val="90000"/>
              </a:lnSpc>
              <a:spcAft>
                <a:spcPts val="600"/>
              </a:spcAft>
              <a:defRPr/>
            </a:pPr>
            <a:endParaRPr lang="en-GB" altLang="en-US" dirty="0" smtClean="0">
              <a:solidFill>
                <a:srgbClr val="003E72"/>
              </a:solidFill>
            </a:endParaRPr>
          </a:p>
          <a:p>
            <a:pPr marL="73025" indent="-342900" eaLnBrk="1" hangingPunct="1">
              <a:lnSpc>
                <a:spcPct val="90000"/>
              </a:lnSpc>
              <a:spcAft>
                <a:spcPts val="600"/>
              </a:spcAft>
              <a:defRPr/>
            </a:pPr>
            <a:endParaRPr lang="en-GB" altLang="en-US" dirty="0" smtClean="0">
              <a:solidFill>
                <a:srgbClr val="003E72"/>
              </a:solidFill>
            </a:endParaRPr>
          </a:p>
          <a:p>
            <a:pPr marL="73025" indent="-342900" eaLnBrk="1" hangingPunct="1">
              <a:lnSpc>
                <a:spcPct val="90000"/>
              </a:lnSpc>
              <a:spcAft>
                <a:spcPts val="600"/>
              </a:spcAft>
              <a:defRPr/>
            </a:pPr>
            <a:endParaRPr lang="en-GB" altLang="en-US" dirty="0" smtClean="0">
              <a:solidFill>
                <a:srgbClr val="003E72"/>
              </a:solidFill>
            </a:endParaRPr>
          </a:p>
          <a:p>
            <a:pPr marL="73025" indent="-342900" eaLnBrk="1" hangingPunct="1">
              <a:lnSpc>
                <a:spcPct val="90000"/>
              </a:lnSpc>
              <a:spcAft>
                <a:spcPts val="600"/>
              </a:spcAft>
              <a:defRPr/>
            </a:pPr>
            <a:r>
              <a:rPr lang="en-GB" altLang="en-US" dirty="0" smtClean="0">
                <a:solidFill>
                  <a:srgbClr val="003E72"/>
                </a:solidFill>
              </a:rPr>
              <a:t>Payroll Giving – donate to charity from your salary</a:t>
            </a:r>
            <a:endParaRPr lang="en-GB" altLang="en-US" dirty="0">
              <a:solidFill>
                <a:srgbClr val="003E72"/>
              </a:solidFill>
            </a:endParaRPr>
          </a:p>
          <a:p>
            <a:pPr marL="73025" indent="-342900" eaLnBrk="1" hangingPunct="1">
              <a:lnSpc>
                <a:spcPct val="90000"/>
              </a:lnSpc>
              <a:spcAft>
                <a:spcPts val="600"/>
              </a:spcAft>
              <a:defRPr/>
            </a:pPr>
            <a:r>
              <a:rPr lang="en-GB" altLang="en-US" dirty="0" smtClean="0">
                <a:solidFill>
                  <a:srgbClr val="003E72"/>
                </a:solidFill>
              </a:rPr>
              <a:t>Local Discounts – Use your University card</a:t>
            </a:r>
          </a:p>
          <a:p>
            <a:pPr marL="0" indent="0" eaLnBrk="1" hangingPunct="1">
              <a:lnSpc>
                <a:spcPct val="90000"/>
              </a:lnSpc>
              <a:spcAft>
                <a:spcPts val="600"/>
              </a:spcAft>
              <a:buFontTx/>
              <a:buNone/>
              <a:defRPr/>
            </a:pPr>
            <a:endParaRPr lang="en-GB" altLang="en-US" dirty="0" smtClean="0">
              <a:solidFill>
                <a:srgbClr val="003E72"/>
              </a:solidFill>
            </a:endParaRPr>
          </a:p>
        </p:txBody>
      </p:sp>
      <p:pic>
        <p:nvPicPr>
          <p:cNvPr id="6" name="Picture 5"/>
          <p:cNvPicPr>
            <a:picLocks noChangeAspect="1"/>
          </p:cNvPicPr>
          <p:nvPr/>
        </p:nvPicPr>
        <p:blipFill>
          <a:blip r:embed="rId3"/>
          <a:stretch>
            <a:fillRect/>
          </a:stretch>
        </p:blipFill>
        <p:spPr>
          <a:xfrm>
            <a:off x="728642" y="2007329"/>
            <a:ext cx="1850568" cy="1147909"/>
          </a:xfrm>
          <a:prstGeom prst="rect">
            <a:avLst/>
          </a:prstGeom>
        </p:spPr>
      </p:pic>
      <p:pic>
        <p:nvPicPr>
          <p:cNvPr id="7" name="Picture 6"/>
          <p:cNvPicPr>
            <a:picLocks noChangeAspect="1"/>
          </p:cNvPicPr>
          <p:nvPr/>
        </p:nvPicPr>
        <p:blipFill>
          <a:blip r:embed="rId4"/>
          <a:stretch>
            <a:fillRect/>
          </a:stretch>
        </p:blipFill>
        <p:spPr>
          <a:xfrm>
            <a:off x="2753052" y="3593572"/>
            <a:ext cx="1736376" cy="1631594"/>
          </a:xfrm>
          <a:prstGeom prst="rect">
            <a:avLst/>
          </a:prstGeom>
        </p:spPr>
      </p:pic>
      <p:pic>
        <p:nvPicPr>
          <p:cNvPr id="8" name="Picture 7"/>
          <p:cNvPicPr>
            <a:picLocks noChangeAspect="1"/>
          </p:cNvPicPr>
          <p:nvPr/>
        </p:nvPicPr>
        <p:blipFill>
          <a:blip r:embed="rId5"/>
          <a:stretch>
            <a:fillRect/>
          </a:stretch>
        </p:blipFill>
        <p:spPr>
          <a:xfrm>
            <a:off x="4715985" y="2007987"/>
            <a:ext cx="1759107" cy="1432522"/>
          </a:xfrm>
          <a:prstGeom prst="rect">
            <a:avLst/>
          </a:prstGeom>
        </p:spPr>
      </p:pic>
      <p:pic>
        <p:nvPicPr>
          <p:cNvPr id="9" name="Picture 8"/>
          <p:cNvPicPr>
            <a:picLocks noChangeAspect="1"/>
          </p:cNvPicPr>
          <p:nvPr/>
        </p:nvPicPr>
        <p:blipFill>
          <a:blip r:embed="rId6"/>
          <a:stretch>
            <a:fillRect/>
          </a:stretch>
        </p:blipFill>
        <p:spPr>
          <a:xfrm>
            <a:off x="6619078" y="2020343"/>
            <a:ext cx="1811349" cy="1513279"/>
          </a:xfrm>
          <a:prstGeom prst="rect">
            <a:avLst/>
          </a:prstGeom>
        </p:spPr>
      </p:pic>
      <p:pic>
        <p:nvPicPr>
          <p:cNvPr id="10" name="Picture 9"/>
          <p:cNvPicPr>
            <a:picLocks noChangeAspect="1"/>
          </p:cNvPicPr>
          <p:nvPr/>
        </p:nvPicPr>
        <p:blipFill>
          <a:blip r:embed="rId7"/>
          <a:stretch>
            <a:fillRect/>
          </a:stretch>
        </p:blipFill>
        <p:spPr>
          <a:xfrm>
            <a:off x="2809180" y="1999608"/>
            <a:ext cx="1719659" cy="1311240"/>
          </a:xfrm>
          <a:prstGeom prst="rect">
            <a:avLst/>
          </a:prstGeom>
        </p:spPr>
      </p:pic>
      <p:pic>
        <p:nvPicPr>
          <p:cNvPr id="11" name="Picture 10"/>
          <p:cNvPicPr>
            <a:picLocks noChangeAspect="1"/>
          </p:cNvPicPr>
          <p:nvPr/>
        </p:nvPicPr>
        <p:blipFill>
          <a:blip r:embed="rId8"/>
          <a:stretch>
            <a:fillRect/>
          </a:stretch>
        </p:blipFill>
        <p:spPr>
          <a:xfrm>
            <a:off x="4788969" y="3593572"/>
            <a:ext cx="1704829" cy="1311407"/>
          </a:xfrm>
          <a:prstGeom prst="rect">
            <a:avLst/>
          </a:prstGeom>
        </p:spPr>
      </p:pic>
      <p:pic>
        <p:nvPicPr>
          <p:cNvPr id="12" name="Picture 11"/>
          <p:cNvPicPr>
            <a:picLocks noChangeAspect="1"/>
          </p:cNvPicPr>
          <p:nvPr/>
        </p:nvPicPr>
        <p:blipFill>
          <a:blip r:embed="rId9"/>
          <a:stretch>
            <a:fillRect/>
          </a:stretch>
        </p:blipFill>
        <p:spPr>
          <a:xfrm>
            <a:off x="728642" y="3531475"/>
            <a:ext cx="1858318" cy="1547302"/>
          </a:xfrm>
          <a:prstGeom prst="rect">
            <a:avLst/>
          </a:prstGeom>
        </p:spPr>
      </p:pic>
      <p:pic>
        <p:nvPicPr>
          <p:cNvPr id="13" name="Picture 12"/>
          <p:cNvPicPr>
            <a:picLocks noChangeAspect="1"/>
          </p:cNvPicPr>
          <p:nvPr/>
        </p:nvPicPr>
        <p:blipFill>
          <a:blip r:embed="rId10"/>
          <a:stretch>
            <a:fillRect/>
          </a:stretch>
        </p:blipFill>
        <p:spPr>
          <a:xfrm>
            <a:off x="6695745" y="3561051"/>
            <a:ext cx="1737193" cy="1542507"/>
          </a:xfrm>
          <a:prstGeom prst="rect">
            <a:avLst/>
          </a:prstGeom>
        </p:spPr>
      </p:pic>
      <p:pic>
        <p:nvPicPr>
          <p:cNvPr id="3" name="Picture 2"/>
          <p:cNvPicPr>
            <a:picLocks noChangeAspect="1"/>
          </p:cNvPicPr>
          <p:nvPr/>
        </p:nvPicPr>
        <p:blipFill>
          <a:blip r:embed="rId11"/>
          <a:stretch>
            <a:fillRect/>
          </a:stretch>
        </p:blipFill>
        <p:spPr>
          <a:xfrm>
            <a:off x="7763197" y="260648"/>
            <a:ext cx="1057275" cy="590550"/>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43879" y="5382727"/>
            <a:ext cx="2038635" cy="657317"/>
          </a:xfrm>
          <a:prstGeom prst="rect">
            <a:avLst/>
          </a:prstGeom>
        </p:spPr>
      </p:pic>
    </p:spTree>
    <p:extLst>
      <p:ext uri="{BB962C8B-B14F-4D97-AF65-F5344CB8AC3E}">
        <p14:creationId xmlns:p14="http://schemas.microsoft.com/office/powerpoint/2010/main" val="2048286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p:txBody>
          <a:bodyPr/>
          <a:lstStyle/>
          <a:p>
            <a:pPr eaLnBrk="1" hangingPunct="1"/>
            <a:r>
              <a:rPr lang="en-GB" altLang="en-US" dirty="0" err="1" smtClean="0"/>
              <a:t>CAMbens</a:t>
            </a:r>
            <a:r>
              <a:rPr lang="en-GB" altLang="en-US" dirty="0" smtClean="0"/>
              <a:t> - </a:t>
            </a:r>
            <a:r>
              <a:rPr lang="en-GB" altLang="en-US" sz="2800" dirty="0"/>
              <a:t>Relocation and Housing </a:t>
            </a:r>
            <a:endParaRPr lang="en-GB" altLang="en-US" dirty="0" smtClean="0"/>
          </a:p>
        </p:txBody>
      </p:sp>
      <p:sp>
        <p:nvSpPr>
          <p:cNvPr id="6" name="Rectangle 5"/>
          <p:cNvSpPr txBox="1">
            <a:spLocks noChangeArrowheads="1"/>
          </p:cNvSpPr>
          <p:nvPr/>
        </p:nvSpPr>
        <p:spPr bwMode="auto">
          <a:xfrm>
            <a:off x="179388" y="1708150"/>
            <a:ext cx="85788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lvl="1" eaLnBrk="1" hangingPunct="1">
              <a:spcAft>
                <a:spcPts val="600"/>
              </a:spcAft>
            </a:pPr>
            <a:r>
              <a:rPr lang="en-GB" altLang="en-US" kern="0" dirty="0" smtClean="0">
                <a:solidFill>
                  <a:srgbClr val="003E72"/>
                </a:solidFill>
                <a:cs typeface="+mn-cs"/>
              </a:rPr>
              <a:t>Accommodation service</a:t>
            </a:r>
          </a:p>
          <a:p>
            <a:pPr marL="271463" lvl="1" indent="0" eaLnBrk="1" hangingPunct="1">
              <a:spcAft>
                <a:spcPts val="600"/>
              </a:spcAft>
              <a:buFontTx/>
              <a:buNone/>
              <a:defRPr/>
            </a:pPr>
            <a:r>
              <a:rPr lang="en-GB" altLang="en-US" sz="1600" kern="0" dirty="0" smtClean="0">
                <a:solidFill>
                  <a:srgbClr val="003E72"/>
                </a:solidFill>
                <a:cs typeface="+mn-cs"/>
              </a:rPr>
              <a:t>	</a:t>
            </a:r>
            <a:r>
              <a:rPr lang="en-GB" altLang="en-US" sz="1600" u="sng" kern="0" dirty="0">
                <a:solidFill>
                  <a:srgbClr val="0070C0"/>
                </a:solidFill>
                <a:cs typeface="+mn-cs"/>
                <a:hlinkClick r:id="rId3"/>
              </a:rPr>
              <a:t>https://www.accommodation.cam.ac.uk/</a:t>
            </a:r>
            <a:endParaRPr lang="en-GB" altLang="en-US" sz="1600" u="sng" kern="0" dirty="0">
              <a:solidFill>
                <a:srgbClr val="0070C0"/>
              </a:solidFill>
              <a:cs typeface="+mn-cs"/>
            </a:endParaRPr>
          </a:p>
          <a:p>
            <a:pPr marL="271463" lvl="1" indent="0" eaLnBrk="1" hangingPunct="1">
              <a:spcAft>
                <a:spcPts val="0"/>
              </a:spcAft>
              <a:buFontTx/>
              <a:buNone/>
            </a:pPr>
            <a:endParaRPr lang="en-GB" altLang="en-US" sz="1600" kern="0" dirty="0" smtClean="0">
              <a:solidFill>
                <a:srgbClr val="003E72"/>
              </a:solidFill>
              <a:cs typeface="+mn-cs"/>
            </a:endParaRPr>
          </a:p>
          <a:p>
            <a:pPr lvl="1" eaLnBrk="1" hangingPunct="1"/>
            <a:r>
              <a:rPr lang="en-GB" altLang="en-US" kern="0" dirty="0" smtClean="0">
                <a:solidFill>
                  <a:srgbClr val="003E72"/>
                </a:solidFill>
                <a:cs typeface="+mn-cs"/>
              </a:rPr>
              <a:t>Relocation </a:t>
            </a:r>
            <a:r>
              <a:rPr lang="en-GB" altLang="en-US" kern="0" dirty="0">
                <a:solidFill>
                  <a:srgbClr val="003E72"/>
                </a:solidFill>
                <a:cs typeface="+mn-cs"/>
              </a:rPr>
              <a:t>expenses </a:t>
            </a:r>
          </a:p>
          <a:p>
            <a:pPr lvl="1" eaLnBrk="1" hangingPunct="1"/>
            <a:r>
              <a:rPr lang="en-GB" altLang="en-US" kern="0" dirty="0" smtClean="0">
                <a:solidFill>
                  <a:srgbClr val="003E72"/>
                </a:solidFill>
                <a:cs typeface="+mn-cs"/>
              </a:rPr>
              <a:t>Eddington </a:t>
            </a:r>
            <a:r>
              <a:rPr lang="en-GB" altLang="en-US" kern="0" dirty="0">
                <a:solidFill>
                  <a:srgbClr val="003E72"/>
                </a:solidFill>
                <a:cs typeface="+mn-cs"/>
              </a:rPr>
              <a:t>community</a:t>
            </a:r>
          </a:p>
          <a:p>
            <a:pPr lvl="1" eaLnBrk="1" hangingPunct="1"/>
            <a:r>
              <a:rPr lang="en-GB" kern="0" dirty="0">
                <a:solidFill>
                  <a:srgbClr val="003E72"/>
                </a:solidFill>
                <a:cs typeface="+mn-cs"/>
              </a:rPr>
              <a:t>Newcomers and </a:t>
            </a:r>
            <a:r>
              <a:rPr lang="en-GB" kern="0" dirty="0" smtClean="0">
                <a:solidFill>
                  <a:srgbClr val="003E72"/>
                </a:solidFill>
                <a:cs typeface="+mn-cs"/>
              </a:rPr>
              <a:t>visiting scholars</a:t>
            </a:r>
          </a:p>
          <a:p>
            <a:pPr lvl="1" eaLnBrk="1" hangingPunct="1"/>
            <a:r>
              <a:rPr lang="en-GB" kern="0" dirty="0" smtClean="0">
                <a:solidFill>
                  <a:srgbClr val="003E72"/>
                </a:solidFill>
                <a:cs typeface="+mn-cs"/>
              </a:rPr>
              <a:t>Local discounts with removal businesses</a:t>
            </a:r>
            <a:endParaRPr lang="en-GB" kern="0" dirty="0">
              <a:solidFill>
                <a:srgbClr val="003E72"/>
              </a:solidFill>
              <a:cs typeface="+mn-cs"/>
            </a:endParaRPr>
          </a:p>
          <a:p>
            <a:pPr lvl="1" eaLnBrk="1" hangingPunct="1"/>
            <a:r>
              <a:rPr lang="en-GB" altLang="en-US" kern="0" dirty="0">
                <a:solidFill>
                  <a:srgbClr val="003E72"/>
                </a:solidFill>
                <a:cs typeface="+mn-cs"/>
              </a:rPr>
              <a:t>Rental deposit </a:t>
            </a:r>
            <a:r>
              <a:rPr lang="en-GB" altLang="en-US" kern="0" dirty="0" smtClean="0">
                <a:solidFill>
                  <a:srgbClr val="003E72"/>
                </a:solidFill>
                <a:cs typeface="+mn-cs"/>
              </a:rPr>
              <a:t>loan</a:t>
            </a:r>
            <a:endParaRPr lang="en-GB" altLang="en-US" kern="0" dirty="0">
              <a:solidFill>
                <a:srgbClr val="003E72"/>
              </a:solidFill>
              <a:cs typeface="+mn-cs"/>
            </a:endParaRPr>
          </a:p>
          <a:p>
            <a:pPr lvl="1" eaLnBrk="1" hangingPunct="1"/>
            <a:endParaRPr lang="en-GB" altLang="en-US" kern="0" dirty="0" smtClean="0">
              <a:solidFill>
                <a:srgbClr val="003E72"/>
              </a:solidFill>
              <a:cs typeface="+mn-cs"/>
            </a:endParaRPr>
          </a:p>
          <a:p>
            <a:pPr marL="271463" lvl="1" indent="0" eaLnBrk="1" hangingPunct="1">
              <a:buFontTx/>
              <a:buNone/>
            </a:pPr>
            <a:endParaRPr lang="en-GB" altLang="en-US" kern="0" dirty="0">
              <a:solidFill>
                <a:srgbClr val="003E72"/>
              </a:solidFill>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1412776"/>
            <a:ext cx="3161904" cy="4632582"/>
          </a:xfrm>
          <a:prstGeom prst="rect">
            <a:avLst/>
          </a:prstGeom>
        </p:spPr>
      </p:pic>
      <p:pic>
        <p:nvPicPr>
          <p:cNvPr id="2" name="Picture 1"/>
          <p:cNvPicPr>
            <a:picLocks noChangeAspect="1"/>
          </p:cNvPicPr>
          <p:nvPr/>
        </p:nvPicPr>
        <p:blipFill>
          <a:blip r:embed="rId5"/>
          <a:stretch>
            <a:fillRect/>
          </a:stretch>
        </p:blipFill>
        <p:spPr>
          <a:xfrm>
            <a:off x="7900765" y="261968"/>
            <a:ext cx="1057275" cy="581025"/>
          </a:xfrm>
          <a:prstGeom prst="rect">
            <a:avLst/>
          </a:prstGeom>
        </p:spPr>
      </p:pic>
    </p:spTree>
    <p:extLst>
      <p:ext uri="{BB962C8B-B14F-4D97-AF65-F5344CB8AC3E}">
        <p14:creationId xmlns:p14="http://schemas.microsoft.com/office/powerpoint/2010/main" val="1789357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anose="020B0604020202020204" pitchFamily="34" charset="0"/>
                <a:cs typeface="Arial" panose="020B0604020202020204" pitchFamily="34" charset="0"/>
              </a:rPr>
              <a:t>University Pension Arrangements </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 Joined after 31 December 2012</a:t>
            </a:r>
            <a:endParaRPr lang="en-GB" sz="28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0683408"/>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4</a:t>
            </a:fld>
            <a:endParaRPr lang="en-GB" dirty="0">
              <a:solidFill>
                <a:srgbClr val="000000"/>
              </a:solidFill>
            </a:endParaRPr>
          </a:p>
        </p:txBody>
      </p:sp>
    </p:spTree>
    <p:extLst>
      <p:ext uri="{BB962C8B-B14F-4D97-AF65-F5344CB8AC3E}">
        <p14:creationId xmlns:p14="http://schemas.microsoft.com/office/powerpoint/2010/main" val="1787370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p:txBody>
          <a:bodyPr/>
          <a:lstStyle/>
          <a:p>
            <a:pPr eaLnBrk="1" hangingPunct="1"/>
            <a:r>
              <a:rPr lang="en-GB" altLang="en-US" dirty="0" err="1" smtClean="0"/>
              <a:t>CAMbens</a:t>
            </a:r>
            <a:r>
              <a:rPr lang="en-GB" altLang="en-US" dirty="0" smtClean="0"/>
              <a:t> – </a:t>
            </a:r>
            <a:r>
              <a:rPr lang="en-GB" altLang="en-US" sz="2800" dirty="0" smtClean="0"/>
              <a:t>Family Friendly</a:t>
            </a:r>
            <a:endParaRPr lang="en-GB" altLang="en-US" dirty="0" smtClean="0"/>
          </a:p>
        </p:txBody>
      </p:sp>
      <p:sp>
        <p:nvSpPr>
          <p:cNvPr id="6" name="Rectangle 5"/>
          <p:cNvSpPr txBox="1">
            <a:spLocks noChangeArrowheads="1"/>
          </p:cNvSpPr>
          <p:nvPr/>
        </p:nvSpPr>
        <p:spPr bwMode="auto">
          <a:xfrm>
            <a:off x="251520" y="1628775"/>
            <a:ext cx="5505071"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lvl="1" eaLnBrk="1" hangingPunct="1">
              <a:defRPr/>
            </a:pPr>
            <a:r>
              <a:rPr lang="en-US" altLang="en-US" kern="0" dirty="0" smtClean="0">
                <a:solidFill>
                  <a:srgbClr val="003E72"/>
                </a:solidFill>
                <a:cs typeface="+mn-cs"/>
              </a:rPr>
              <a:t>My family care (elder and childcare)</a:t>
            </a:r>
          </a:p>
          <a:p>
            <a:pPr lvl="1" eaLnBrk="1" hangingPunct="1">
              <a:defRPr/>
            </a:pPr>
            <a:endParaRPr lang="en-US" altLang="en-US" kern="0" dirty="0" smtClean="0">
              <a:solidFill>
                <a:srgbClr val="003E72"/>
              </a:solidFill>
              <a:cs typeface="+mn-cs"/>
            </a:endParaRPr>
          </a:p>
          <a:p>
            <a:pPr lvl="1" eaLnBrk="1" hangingPunct="1">
              <a:defRPr/>
            </a:pPr>
            <a:r>
              <a:rPr lang="en-US" altLang="en-US" kern="0" dirty="0" smtClean="0">
                <a:solidFill>
                  <a:srgbClr val="003E72"/>
                </a:solidFill>
                <a:cs typeface="+mn-cs"/>
              </a:rPr>
              <a:t>Flexible working policy</a:t>
            </a:r>
          </a:p>
          <a:p>
            <a:pPr lvl="1" eaLnBrk="1" hangingPunct="1">
              <a:defRPr/>
            </a:pPr>
            <a:endParaRPr lang="en-US" altLang="en-US" kern="0" dirty="0" smtClean="0">
              <a:solidFill>
                <a:srgbClr val="003E72"/>
              </a:solidFill>
              <a:cs typeface="+mn-cs"/>
            </a:endParaRPr>
          </a:p>
          <a:p>
            <a:pPr lvl="1" eaLnBrk="1" hangingPunct="1">
              <a:defRPr/>
            </a:pPr>
            <a:r>
              <a:rPr lang="en-US" altLang="en-US" kern="0" dirty="0" smtClean="0">
                <a:solidFill>
                  <a:srgbClr val="003E72"/>
                </a:solidFill>
                <a:cs typeface="+mn-cs"/>
              </a:rPr>
              <a:t>Family leave policies</a:t>
            </a:r>
          </a:p>
          <a:p>
            <a:pPr lvl="1" eaLnBrk="1" hangingPunct="1">
              <a:spcAft>
                <a:spcPts val="600"/>
              </a:spcAft>
              <a:defRPr/>
            </a:pPr>
            <a:endParaRPr lang="en-US" altLang="en-US" kern="0" dirty="0" smtClean="0">
              <a:solidFill>
                <a:srgbClr val="003E72"/>
              </a:solidFill>
              <a:cs typeface="+mn-cs"/>
            </a:endParaRPr>
          </a:p>
          <a:p>
            <a:pPr lvl="1" eaLnBrk="1" hangingPunct="1">
              <a:spcAft>
                <a:spcPts val="600"/>
              </a:spcAft>
              <a:defRPr/>
            </a:pPr>
            <a:r>
              <a:rPr lang="en-US" altLang="en-US" kern="0" dirty="0" smtClean="0">
                <a:solidFill>
                  <a:srgbClr val="003E72"/>
                </a:solidFill>
                <a:cs typeface="+mn-cs"/>
              </a:rPr>
              <a:t>Childcare support</a:t>
            </a:r>
          </a:p>
          <a:p>
            <a:pPr marL="271463" lvl="1" indent="0" eaLnBrk="1" hangingPunct="1">
              <a:spcAft>
                <a:spcPts val="600"/>
              </a:spcAft>
              <a:buFontTx/>
              <a:buNone/>
              <a:defRPr/>
            </a:pPr>
            <a:r>
              <a:rPr lang="en-US" altLang="en-US" sz="1600" kern="0" dirty="0" smtClean="0">
                <a:solidFill>
                  <a:srgbClr val="003E72"/>
                </a:solidFill>
                <a:cs typeface="+mn-cs"/>
              </a:rPr>
              <a:t>	</a:t>
            </a:r>
            <a:r>
              <a:rPr lang="en-US" altLang="en-US" sz="1600" u="sng" kern="0" dirty="0" smtClean="0">
                <a:solidFill>
                  <a:srgbClr val="003E72"/>
                </a:solidFill>
                <a:cs typeface="+mn-cs"/>
              </a:rPr>
              <a:t>https</a:t>
            </a:r>
            <a:r>
              <a:rPr lang="en-US" altLang="en-US" sz="1600" u="sng" kern="0" dirty="0">
                <a:solidFill>
                  <a:srgbClr val="003E72"/>
                </a:solidFill>
                <a:cs typeface="+mn-cs"/>
              </a:rPr>
              <a:t>://</a:t>
            </a:r>
            <a:r>
              <a:rPr lang="en-US" altLang="en-US" sz="1600" u="sng" kern="0" dirty="0" smtClean="0">
                <a:solidFill>
                  <a:srgbClr val="003E72"/>
                </a:solidFill>
                <a:cs typeface="+mn-cs"/>
              </a:rPr>
              <a:t>www.childcare.admin.cam.ac.uk</a:t>
            </a:r>
            <a:endParaRPr lang="en-US" altLang="en-US" u="sng" kern="0" dirty="0">
              <a:solidFill>
                <a:srgbClr val="003E72"/>
              </a:solidFill>
              <a:cs typeface="+mn-cs"/>
            </a:endParaRPr>
          </a:p>
          <a:p>
            <a:pPr lvl="1" eaLnBrk="1" hangingPunct="1">
              <a:defRPr/>
            </a:pPr>
            <a:endParaRPr lang="en-US" altLang="en-US" kern="0" dirty="0" smtClean="0">
              <a:solidFill>
                <a:srgbClr val="003E72"/>
              </a:solidFill>
              <a:cs typeface="+mn-cs"/>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388" y="3644900"/>
            <a:ext cx="27178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538" y="1628775"/>
            <a:ext cx="2625725" cy="175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7812360" y="248509"/>
            <a:ext cx="1028700" cy="600075"/>
          </a:xfrm>
          <a:prstGeom prst="rect">
            <a:avLst/>
          </a:prstGeom>
        </p:spPr>
      </p:pic>
    </p:spTree>
    <p:extLst>
      <p:ext uri="{BB962C8B-B14F-4D97-AF65-F5344CB8AC3E}">
        <p14:creationId xmlns:p14="http://schemas.microsoft.com/office/powerpoint/2010/main" val="1480361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a:xfrm>
            <a:off x="395536" y="404208"/>
            <a:ext cx="8375650" cy="423862"/>
          </a:xfrm>
        </p:spPr>
        <p:txBody>
          <a:bodyPr/>
          <a:lstStyle/>
          <a:p>
            <a:pPr eaLnBrk="1" hangingPunct="1"/>
            <a:r>
              <a:rPr lang="en-GB" altLang="en-US" dirty="0" err="1" smtClean="0"/>
              <a:t>CAMbens</a:t>
            </a:r>
            <a:r>
              <a:rPr lang="en-GB" altLang="en-US" dirty="0" smtClean="0"/>
              <a:t> - </a:t>
            </a:r>
            <a:r>
              <a:rPr lang="en-GB" altLang="en-US" sz="2800" dirty="0" smtClean="0"/>
              <a:t>Travel</a:t>
            </a:r>
            <a:endParaRPr lang="en-GB" altLang="en-US" dirty="0" smtClean="0"/>
          </a:p>
        </p:txBody>
      </p:sp>
      <p:sp>
        <p:nvSpPr>
          <p:cNvPr id="7" name="Content Placeholder 2"/>
          <p:cNvSpPr>
            <a:spLocks noGrp="1"/>
          </p:cNvSpPr>
          <p:nvPr>
            <p:ph idx="1"/>
          </p:nvPr>
        </p:nvSpPr>
        <p:spPr>
          <a:xfrm>
            <a:off x="130424" y="1707009"/>
            <a:ext cx="8640762" cy="4752975"/>
          </a:xfrm>
        </p:spPr>
        <p:txBody>
          <a:bodyPr/>
          <a:lstStyle/>
          <a:p>
            <a:pPr marL="1800000" indent="0">
              <a:buFontTx/>
              <a:buNone/>
              <a:tabLst>
                <a:tab pos="2066925" algn="l"/>
              </a:tabLst>
              <a:defRPr/>
            </a:pPr>
            <a:r>
              <a:rPr lang="en-GB" sz="1900" b="1" dirty="0" smtClean="0"/>
              <a:t>Cycle to Work Scheme </a:t>
            </a:r>
            <a:r>
              <a:rPr lang="en-GB" sz="1900" dirty="0" smtClean="0"/>
              <a:t>– Salary sacrifice bike scheme which enables savings of up to 42% on a bike. Spreads the cost of the bike over 10 months.</a:t>
            </a:r>
          </a:p>
          <a:p>
            <a:pPr marL="1800000" indent="0">
              <a:buFontTx/>
              <a:buNone/>
              <a:tabLst>
                <a:tab pos="2066925" algn="l"/>
              </a:tabLst>
              <a:defRPr/>
            </a:pPr>
            <a:r>
              <a:rPr lang="en-GB" sz="1900" b="1" dirty="0" smtClean="0"/>
              <a:t>Travel to work loan </a:t>
            </a:r>
            <a:r>
              <a:rPr lang="en-GB" sz="1900" dirty="0" smtClean="0"/>
              <a:t>– Interest free loan to help spread the cost of annual bus or rail season ticket or the purchase of a bike</a:t>
            </a:r>
          </a:p>
          <a:p>
            <a:pPr marL="1800000" indent="0">
              <a:buFontTx/>
              <a:buNone/>
              <a:tabLst>
                <a:tab pos="2066925" algn="l"/>
              </a:tabLst>
              <a:defRPr/>
            </a:pPr>
            <a:r>
              <a:rPr lang="en-GB" sz="1900" b="1" dirty="0" smtClean="0"/>
              <a:t>Train discount </a:t>
            </a:r>
            <a:r>
              <a:rPr lang="en-GB" sz="1900" dirty="0" smtClean="0"/>
              <a:t>- 10% discount rate on the purchase of train season tickets and bulk-buy tickets on certain routes.</a:t>
            </a:r>
          </a:p>
          <a:p>
            <a:pPr marL="1800000" indent="0">
              <a:buFontTx/>
              <a:buNone/>
              <a:tabLst>
                <a:tab pos="2066925" algn="l"/>
              </a:tabLst>
              <a:defRPr/>
            </a:pPr>
            <a:r>
              <a:rPr lang="en-GB" sz="1900" b="1" dirty="0" smtClean="0"/>
              <a:t>Universal bus discount </a:t>
            </a:r>
            <a:r>
              <a:rPr lang="en-GB" sz="1900" dirty="0" smtClean="0"/>
              <a:t>– Discounted rate of £1 per journey when you show your University card.</a:t>
            </a:r>
          </a:p>
          <a:p>
            <a:pPr marL="1800000" indent="0">
              <a:buFontTx/>
              <a:buNone/>
              <a:tabLst>
                <a:tab pos="2066925" algn="l"/>
              </a:tabLst>
              <a:defRPr/>
            </a:pPr>
            <a:r>
              <a:rPr lang="en-GB" sz="1900" b="1" dirty="0" err="1" smtClean="0"/>
              <a:t>Zipcar</a:t>
            </a:r>
            <a:r>
              <a:rPr lang="en-GB" sz="1900" b="1" dirty="0" smtClean="0"/>
              <a:t> discount </a:t>
            </a:r>
            <a:r>
              <a:rPr lang="en-GB" sz="1900" dirty="0" smtClean="0"/>
              <a:t>- self-service pay-as-you-go cars with a discounted joining fee and free driving credit.</a:t>
            </a:r>
          </a:p>
          <a:p>
            <a:pPr>
              <a:defRPr/>
            </a:pPr>
            <a:endParaRPr lang="en-GB" dirty="0" smtClean="0"/>
          </a:p>
          <a:p>
            <a:pPr>
              <a:defRPr/>
            </a:pPr>
            <a:endParaRPr lang="en-GB"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00" y="1707009"/>
            <a:ext cx="1321176" cy="64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80" y="5094000"/>
            <a:ext cx="1272280" cy="73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16" y="3554180"/>
            <a:ext cx="1283944" cy="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416" y="2719048"/>
            <a:ext cx="1267481" cy="69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473" y="4441558"/>
            <a:ext cx="1675199" cy="516202"/>
          </a:xfrm>
          <a:prstGeom prst="rect">
            <a:avLst/>
          </a:prstGeom>
        </p:spPr>
      </p:pic>
      <p:pic>
        <p:nvPicPr>
          <p:cNvPr id="2" name="Picture 1"/>
          <p:cNvPicPr>
            <a:picLocks noChangeAspect="1"/>
          </p:cNvPicPr>
          <p:nvPr/>
        </p:nvPicPr>
        <p:blipFill>
          <a:blip r:embed="rId8"/>
          <a:stretch>
            <a:fillRect/>
          </a:stretch>
        </p:blipFill>
        <p:spPr>
          <a:xfrm>
            <a:off x="7812360" y="218469"/>
            <a:ext cx="1063124" cy="648000"/>
          </a:xfrm>
          <a:prstGeom prst="rect">
            <a:avLst/>
          </a:prstGeom>
        </p:spPr>
      </p:pic>
    </p:spTree>
    <p:extLst>
      <p:ext uri="{BB962C8B-B14F-4D97-AF65-F5344CB8AC3E}">
        <p14:creationId xmlns:p14="http://schemas.microsoft.com/office/powerpoint/2010/main" val="1389936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a:xfrm>
            <a:off x="395536" y="404208"/>
            <a:ext cx="8375650" cy="423862"/>
          </a:xfrm>
        </p:spPr>
        <p:txBody>
          <a:bodyPr/>
          <a:lstStyle/>
          <a:p>
            <a:r>
              <a:rPr lang="en-GB" sz="2800" dirty="0" err="1" smtClean="0"/>
              <a:t>CAMbens</a:t>
            </a:r>
            <a:r>
              <a:rPr lang="en-GB" sz="2800" dirty="0" smtClean="0"/>
              <a:t> - Wellbeing</a:t>
            </a:r>
            <a:endParaRPr lang="en-GB" sz="2800" dirty="0"/>
          </a:p>
        </p:txBody>
      </p:sp>
      <p:sp>
        <p:nvSpPr>
          <p:cNvPr id="7" name="Content Placeholder 2"/>
          <p:cNvSpPr>
            <a:spLocks noGrp="1"/>
          </p:cNvSpPr>
          <p:nvPr>
            <p:ph idx="1"/>
          </p:nvPr>
        </p:nvSpPr>
        <p:spPr>
          <a:xfrm>
            <a:off x="408293" y="1431923"/>
            <a:ext cx="8194380" cy="440977"/>
          </a:xfrm>
        </p:spPr>
        <p:txBody>
          <a:bodyPr/>
          <a:lstStyle/>
          <a:p>
            <a:pPr marL="0" indent="0" algn="ctr">
              <a:buNone/>
            </a:pPr>
            <a:r>
              <a:rPr lang="en-GB" sz="2800" b="1" dirty="0" smtClean="0"/>
              <a:t>Wellbeing Benefits to support the 3 pillars</a:t>
            </a:r>
          </a:p>
        </p:txBody>
      </p:sp>
      <p:grpSp>
        <p:nvGrpSpPr>
          <p:cNvPr id="13" name="Group 12"/>
          <p:cNvGrpSpPr/>
          <p:nvPr/>
        </p:nvGrpSpPr>
        <p:grpSpPr>
          <a:xfrm>
            <a:off x="1460538" y="1930870"/>
            <a:ext cx="6093440" cy="4176464"/>
            <a:chOff x="1525279" y="1988840"/>
            <a:chExt cx="6093440" cy="4176464"/>
          </a:xfrm>
        </p:grpSpPr>
        <p:sp>
          <p:nvSpPr>
            <p:cNvPr id="14" name="Freeform 13"/>
            <p:cNvSpPr/>
            <p:nvPr/>
          </p:nvSpPr>
          <p:spPr>
            <a:xfrm>
              <a:off x="1525279" y="1988840"/>
              <a:ext cx="1991320" cy="4176464"/>
            </a:xfrm>
            <a:custGeom>
              <a:avLst/>
              <a:gdLst>
                <a:gd name="connsiteX0" fmla="*/ 0 w 1991320"/>
                <a:gd name="connsiteY0" fmla="*/ 199132 h 3472160"/>
                <a:gd name="connsiteX1" fmla="*/ 199132 w 1991320"/>
                <a:gd name="connsiteY1" fmla="*/ 0 h 3472160"/>
                <a:gd name="connsiteX2" fmla="*/ 1792188 w 1991320"/>
                <a:gd name="connsiteY2" fmla="*/ 0 h 3472160"/>
                <a:gd name="connsiteX3" fmla="*/ 1991320 w 1991320"/>
                <a:gd name="connsiteY3" fmla="*/ 199132 h 3472160"/>
                <a:gd name="connsiteX4" fmla="*/ 1991320 w 1991320"/>
                <a:gd name="connsiteY4" fmla="*/ 3273028 h 3472160"/>
                <a:gd name="connsiteX5" fmla="*/ 1792188 w 1991320"/>
                <a:gd name="connsiteY5" fmla="*/ 3472160 h 3472160"/>
                <a:gd name="connsiteX6" fmla="*/ 199132 w 1991320"/>
                <a:gd name="connsiteY6" fmla="*/ 3472160 h 3472160"/>
                <a:gd name="connsiteX7" fmla="*/ 0 w 1991320"/>
                <a:gd name="connsiteY7" fmla="*/ 3273028 h 3472160"/>
                <a:gd name="connsiteX8" fmla="*/ 0 w 1991320"/>
                <a:gd name="connsiteY8" fmla="*/ 199132 h 347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3472160">
                  <a:moveTo>
                    <a:pt x="0" y="199132"/>
                  </a:moveTo>
                  <a:cubicBezTo>
                    <a:pt x="0" y="89154"/>
                    <a:pt x="89154" y="0"/>
                    <a:pt x="199132" y="0"/>
                  </a:cubicBezTo>
                  <a:lnTo>
                    <a:pt x="1792188" y="0"/>
                  </a:lnTo>
                  <a:cubicBezTo>
                    <a:pt x="1902166" y="0"/>
                    <a:pt x="1991320" y="89154"/>
                    <a:pt x="1991320" y="199132"/>
                  </a:cubicBezTo>
                  <a:lnTo>
                    <a:pt x="1991320" y="3273028"/>
                  </a:lnTo>
                  <a:cubicBezTo>
                    <a:pt x="1991320" y="3383006"/>
                    <a:pt x="1902166" y="3472160"/>
                    <a:pt x="1792188" y="3472160"/>
                  </a:cubicBezTo>
                  <a:lnTo>
                    <a:pt x="199132" y="3472160"/>
                  </a:lnTo>
                  <a:cubicBezTo>
                    <a:pt x="89154" y="3472160"/>
                    <a:pt x="0" y="3383006"/>
                    <a:pt x="0" y="3273028"/>
                  </a:cubicBezTo>
                  <a:lnTo>
                    <a:pt x="0" y="1991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1602224" rIns="213360" bIns="907792" numCol="1" spcCol="1270" anchor="ctr" anchorCtr="0">
              <a:noAutofit/>
            </a:bodyPr>
            <a:lstStyle/>
            <a:p>
              <a:pPr algn="ctr" defTabSz="1333500">
                <a:lnSpc>
                  <a:spcPct val="90000"/>
                </a:lnSpc>
                <a:spcAft>
                  <a:spcPct val="35000"/>
                </a:spcAft>
              </a:pPr>
              <a:r>
                <a:rPr lang="en-GB" b="1" dirty="0" smtClean="0">
                  <a:solidFill>
                    <a:srgbClr val="FFFFFF"/>
                  </a:solidFill>
                </a:rPr>
                <a:t>Private Medical Insurance</a:t>
              </a:r>
            </a:p>
            <a:p>
              <a:pPr algn="ctr" defTabSz="1333500">
                <a:lnSpc>
                  <a:spcPct val="90000"/>
                </a:lnSpc>
                <a:spcAft>
                  <a:spcPct val="35000"/>
                </a:spcAft>
              </a:pPr>
              <a:endParaRPr lang="en-GB" sz="800" dirty="0" smtClean="0">
                <a:solidFill>
                  <a:srgbClr val="FFFFFF"/>
                </a:solidFill>
              </a:endParaRPr>
            </a:p>
            <a:p>
              <a:pPr algn="ctr" defTabSz="1333500">
                <a:lnSpc>
                  <a:spcPct val="90000"/>
                </a:lnSpc>
                <a:spcAft>
                  <a:spcPct val="35000"/>
                </a:spcAft>
              </a:pPr>
              <a:r>
                <a:rPr lang="en-GB" sz="1600" dirty="0" smtClean="0">
                  <a:solidFill>
                    <a:srgbClr val="FFFFFF"/>
                  </a:solidFill>
                </a:rPr>
                <a:t>Local and National gym discounts </a:t>
              </a:r>
              <a:endParaRPr lang="en-GB" sz="1600" dirty="0">
                <a:solidFill>
                  <a:srgbClr val="FFFFFF"/>
                </a:solidFill>
              </a:endParaRPr>
            </a:p>
          </p:txBody>
        </p:sp>
        <p:sp>
          <p:nvSpPr>
            <p:cNvPr id="15" name="Rounded Rectangle 14"/>
            <p:cNvSpPr/>
            <p:nvPr/>
          </p:nvSpPr>
          <p:spPr>
            <a:xfrm>
              <a:off x="1942825" y="2197169"/>
              <a:ext cx="1156229" cy="1156229"/>
            </a:xfrm>
            <a:prstGeom prst="round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3576339" y="1988840"/>
              <a:ext cx="1991320" cy="4176464"/>
            </a:xfrm>
            <a:custGeom>
              <a:avLst/>
              <a:gdLst>
                <a:gd name="connsiteX0" fmla="*/ 0 w 1991320"/>
                <a:gd name="connsiteY0" fmla="*/ 199132 h 3472160"/>
                <a:gd name="connsiteX1" fmla="*/ 199132 w 1991320"/>
                <a:gd name="connsiteY1" fmla="*/ 0 h 3472160"/>
                <a:gd name="connsiteX2" fmla="*/ 1792188 w 1991320"/>
                <a:gd name="connsiteY2" fmla="*/ 0 h 3472160"/>
                <a:gd name="connsiteX3" fmla="*/ 1991320 w 1991320"/>
                <a:gd name="connsiteY3" fmla="*/ 199132 h 3472160"/>
                <a:gd name="connsiteX4" fmla="*/ 1991320 w 1991320"/>
                <a:gd name="connsiteY4" fmla="*/ 3273028 h 3472160"/>
                <a:gd name="connsiteX5" fmla="*/ 1792188 w 1991320"/>
                <a:gd name="connsiteY5" fmla="*/ 3472160 h 3472160"/>
                <a:gd name="connsiteX6" fmla="*/ 199132 w 1991320"/>
                <a:gd name="connsiteY6" fmla="*/ 3472160 h 3472160"/>
                <a:gd name="connsiteX7" fmla="*/ 0 w 1991320"/>
                <a:gd name="connsiteY7" fmla="*/ 3273028 h 3472160"/>
                <a:gd name="connsiteX8" fmla="*/ 0 w 1991320"/>
                <a:gd name="connsiteY8" fmla="*/ 199132 h 347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3472160">
                  <a:moveTo>
                    <a:pt x="0" y="199132"/>
                  </a:moveTo>
                  <a:cubicBezTo>
                    <a:pt x="0" y="89154"/>
                    <a:pt x="89154" y="0"/>
                    <a:pt x="199132" y="0"/>
                  </a:cubicBezTo>
                  <a:lnTo>
                    <a:pt x="1792188" y="0"/>
                  </a:lnTo>
                  <a:cubicBezTo>
                    <a:pt x="1902166" y="0"/>
                    <a:pt x="1991320" y="89154"/>
                    <a:pt x="1991320" y="199132"/>
                  </a:cubicBezTo>
                  <a:lnTo>
                    <a:pt x="1991320" y="3273028"/>
                  </a:lnTo>
                  <a:cubicBezTo>
                    <a:pt x="1991320" y="3383006"/>
                    <a:pt x="1902166" y="3472160"/>
                    <a:pt x="1792188" y="3472160"/>
                  </a:cubicBezTo>
                  <a:lnTo>
                    <a:pt x="199132" y="3472160"/>
                  </a:lnTo>
                  <a:cubicBezTo>
                    <a:pt x="89154" y="3472160"/>
                    <a:pt x="0" y="3383006"/>
                    <a:pt x="0" y="3273028"/>
                  </a:cubicBezTo>
                  <a:lnTo>
                    <a:pt x="0" y="1991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1602224" rIns="213360" bIns="907792" numCol="1" spcCol="1270" anchor="t" anchorCtr="0">
              <a:noAutofit/>
            </a:bodyPr>
            <a:lstStyle/>
            <a:p>
              <a:pPr algn="ctr" defTabSz="1333500">
                <a:lnSpc>
                  <a:spcPct val="90000"/>
                </a:lnSpc>
                <a:spcAft>
                  <a:spcPct val="35000"/>
                </a:spcAft>
              </a:pPr>
              <a:r>
                <a:rPr lang="en-GB" b="1" dirty="0" smtClean="0">
                  <a:solidFill>
                    <a:srgbClr val="FFFFFF"/>
                  </a:solidFill>
                </a:rPr>
                <a:t>Pensions and Savings</a:t>
              </a:r>
            </a:p>
            <a:p>
              <a:pPr algn="ctr" defTabSz="1333500">
                <a:lnSpc>
                  <a:spcPct val="90000"/>
                </a:lnSpc>
                <a:spcAft>
                  <a:spcPct val="35000"/>
                </a:spcAft>
              </a:pPr>
              <a:endParaRPr lang="en-GB" sz="1600" dirty="0" smtClean="0">
                <a:solidFill>
                  <a:srgbClr val="FFFFFF"/>
                </a:solidFill>
              </a:endParaRPr>
            </a:p>
          </p:txBody>
        </p:sp>
        <p:sp>
          <p:nvSpPr>
            <p:cNvPr id="17" name="Rounded Rectangle 16"/>
            <p:cNvSpPr/>
            <p:nvPr/>
          </p:nvSpPr>
          <p:spPr>
            <a:xfrm>
              <a:off x="3993885" y="2197169"/>
              <a:ext cx="1156229" cy="1156229"/>
            </a:xfrm>
            <a:prstGeom prst="round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5627399" y="1988840"/>
              <a:ext cx="1991320" cy="4176464"/>
            </a:xfrm>
            <a:custGeom>
              <a:avLst/>
              <a:gdLst>
                <a:gd name="connsiteX0" fmla="*/ 0 w 1991320"/>
                <a:gd name="connsiteY0" fmla="*/ 199132 h 3472160"/>
                <a:gd name="connsiteX1" fmla="*/ 199132 w 1991320"/>
                <a:gd name="connsiteY1" fmla="*/ 0 h 3472160"/>
                <a:gd name="connsiteX2" fmla="*/ 1792188 w 1991320"/>
                <a:gd name="connsiteY2" fmla="*/ 0 h 3472160"/>
                <a:gd name="connsiteX3" fmla="*/ 1991320 w 1991320"/>
                <a:gd name="connsiteY3" fmla="*/ 199132 h 3472160"/>
                <a:gd name="connsiteX4" fmla="*/ 1991320 w 1991320"/>
                <a:gd name="connsiteY4" fmla="*/ 3273028 h 3472160"/>
                <a:gd name="connsiteX5" fmla="*/ 1792188 w 1991320"/>
                <a:gd name="connsiteY5" fmla="*/ 3472160 h 3472160"/>
                <a:gd name="connsiteX6" fmla="*/ 199132 w 1991320"/>
                <a:gd name="connsiteY6" fmla="*/ 3472160 h 3472160"/>
                <a:gd name="connsiteX7" fmla="*/ 0 w 1991320"/>
                <a:gd name="connsiteY7" fmla="*/ 3273028 h 3472160"/>
                <a:gd name="connsiteX8" fmla="*/ 0 w 1991320"/>
                <a:gd name="connsiteY8" fmla="*/ 199132 h 347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3472160">
                  <a:moveTo>
                    <a:pt x="0" y="199132"/>
                  </a:moveTo>
                  <a:cubicBezTo>
                    <a:pt x="0" y="89154"/>
                    <a:pt x="89154" y="0"/>
                    <a:pt x="199132" y="0"/>
                  </a:cubicBezTo>
                  <a:lnTo>
                    <a:pt x="1792188" y="0"/>
                  </a:lnTo>
                  <a:cubicBezTo>
                    <a:pt x="1902166" y="0"/>
                    <a:pt x="1991320" y="89154"/>
                    <a:pt x="1991320" y="199132"/>
                  </a:cubicBezTo>
                  <a:lnTo>
                    <a:pt x="1991320" y="3273028"/>
                  </a:lnTo>
                  <a:cubicBezTo>
                    <a:pt x="1991320" y="3383006"/>
                    <a:pt x="1902166" y="3472160"/>
                    <a:pt x="1792188" y="3472160"/>
                  </a:cubicBezTo>
                  <a:lnTo>
                    <a:pt x="199132" y="3472160"/>
                  </a:lnTo>
                  <a:cubicBezTo>
                    <a:pt x="89154" y="3472160"/>
                    <a:pt x="0" y="3383006"/>
                    <a:pt x="0" y="3273028"/>
                  </a:cubicBezTo>
                  <a:lnTo>
                    <a:pt x="0" y="1991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1602224" rIns="213360" bIns="907792" numCol="1" spcCol="1270" anchor="t" anchorCtr="0">
              <a:noAutofit/>
            </a:bodyPr>
            <a:lstStyle/>
            <a:p>
              <a:pPr algn="ctr" defTabSz="1333500">
                <a:lnSpc>
                  <a:spcPct val="90000"/>
                </a:lnSpc>
                <a:spcAft>
                  <a:spcPct val="35000"/>
                </a:spcAft>
              </a:pPr>
              <a:r>
                <a:rPr lang="en-GB" b="1" dirty="0" smtClean="0">
                  <a:solidFill>
                    <a:srgbClr val="FFFFFF"/>
                  </a:solidFill>
                </a:rPr>
                <a:t>Staff Counselling Service</a:t>
              </a:r>
            </a:p>
            <a:p>
              <a:pPr algn="ctr" defTabSz="1333500">
                <a:lnSpc>
                  <a:spcPct val="90000"/>
                </a:lnSpc>
                <a:spcAft>
                  <a:spcPct val="35000"/>
                </a:spcAft>
              </a:pPr>
              <a:endParaRPr lang="en-GB" sz="800" dirty="0">
                <a:solidFill>
                  <a:srgbClr val="FFFFFF"/>
                </a:solidFill>
              </a:endParaRPr>
            </a:p>
            <a:p>
              <a:pPr algn="ctr" defTabSz="1333500">
                <a:lnSpc>
                  <a:spcPct val="90000"/>
                </a:lnSpc>
                <a:spcAft>
                  <a:spcPct val="35000"/>
                </a:spcAft>
              </a:pPr>
              <a:r>
                <a:rPr lang="en-GB" sz="1600" dirty="0" smtClean="0">
                  <a:solidFill>
                    <a:srgbClr val="FFFFFF"/>
                  </a:solidFill>
                </a:rPr>
                <a:t>Wellbeing support</a:t>
              </a:r>
              <a:endParaRPr lang="en-GB" sz="1600" dirty="0">
                <a:solidFill>
                  <a:srgbClr val="FFFFFF"/>
                </a:solidFill>
              </a:endParaRPr>
            </a:p>
          </p:txBody>
        </p:sp>
        <p:sp>
          <p:nvSpPr>
            <p:cNvPr id="19" name="Rounded Rectangle 18"/>
            <p:cNvSpPr/>
            <p:nvPr/>
          </p:nvSpPr>
          <p:spPr>
            <a:xfrm>
              <a:off x="6044945" y="2197169"/>
              <a:ext cx="1156229" cy="1156229"/>
            </a:xfrm>
            <a:prstGeom prst="round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Left-Right Arrow 19"/>
            <p:cNvSpPr/>
            <p:nvPr/>
          </p:nvSpPr>
          <p:spPr>
            <a:xfrm>
              <a:off x="1827650" y="5301208"/>
              <a:ext cx="5608320" cy="806126"/>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
        <p:nvSpPr>
          <p:cNvPr id="21" name="TextBox 20"/>
          <p:cNvSpPr txBox="1"/>
          <p:nvPr/>
        </p:nvSpPr>
        <p:spPr>
          <a:xfrm>
            <a:off x="1890928" y="2592693"/>
            <a:ext cx="5222800" cy="400110"/>
          </a:xfrm>
          <a:prstGeom prst="rect">
            <a:avLst/>
          </a:prstGeom>
          <a:noFill/>
        </p:spPr>
        <p:txBody>
          <a:bodyPr wrap="square" rtlCol="0">
            <a:spAutoFit/>
          </a:bodyPr>
          <a:lstStyle/>
          <a:p>
            <a:r>
              <a:rPr lang="en-GB" sz="2000" dirty="0" smtClean="0">
                <a:solidFill>
                  <a:srgbClr val="003E72"/>
                </a:solidFill>
                <a:cs typeface="+mn-cs"/>
              </a:rPr>
              <a:t>Physical               Financial 	       Mental </a:t>
            </a:r>
            <a:endParaRPr lang="en-GB" sz="2000" dirty="0">
              <a:solidFill>
                <a:srgbClr val="003E72"/>
              </a:solidFill>
              <a:cs typeface="+mn-cs"/>
            </a:endParaRPr>
          </a:p>
        </p:txBody>
      </p:sp>
      <p:sp>
        <p:nvSpPr>
          <p:cNvPr id="22" name="TextBox 21"/>
          <p:cNvSpPr txBox="1"/>
          <p:nvPr/>
        </p:nvSpPr>
        <p:spPr>
          <a:xfrm>
            <a:off x="2719037" y="5495081"/>
            <a:ext cx="3741473" cy="369332"/>
          </a:xfrm>
          <a:prstGeom prst="rect">
            <a:avLst/>
          </a:prstGeom>
          <a:noFill/>
        </p:spPr>
        <p:txBody>
          <a:bodyPr wrap="none" rtlCol="0">
            <a:spAutoFit/>
          </a:bodyPr>
          <a:lstStyle/>
          <a:p>
            <a:r>
              <a:rPr lang="en-GB" dirty="0" smtClean="0">
                <a:solidFill>
                  <a:srgbClr val="003E72"/>
                </a:solidFill>
                <a:cs typeface="+mn-cs"/>
              </a:rPr>
              <a:t>The University’s Wellbeing Agenda</a:t>
            </a:r>
            <a:endParaRPr lang="en-GB" dirty="0">
              <a:solidFill>
                <a:srgbClr val="003E72"/>
              </a:solidFill>
              <a:cs typeface="+mn-cs"/>
            </a:endParaRPr>
          </a:p>
        </p:txBody>
      </p:sp>
      <p:pic>
        <p:nvPicPr>
          <p:cNvPr id="23" name="Picture 22"/>
          <p:cNvPicPr>
            <a:picLocks noChangeAspect="1"/>
          </p:cNvPicPr>
          <p:nvPr/>
        </p:nvPicPr>
        <p:blipFill>
          <a:blip r:embed="rId3"/>
          <a:stretch>
            <a:fillRect/>
          </a:stretch>
        </p:blipFill>
        <p:spPr>
          <a:xfrm>
            <a:off x="7884368" y="215772"/>
            <a:ext cx="981075" cy="609600"/>
          </a:xfrm>
          <a:prstGeom prst="rect">
            <a:avLst/>
          </a:prstGeom>
        </p:spPr>
      </p:pic>
    </p:spTree>
    <p:extLst>
      <p:ext uri="{BB962C8B-B14F-4D97-AF65-F5344CB8AC3E}">
        <p14:creationId xmlns:p14="http://schemas.microsoft.com/office/powerpoint/2010/main" val="622468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Reward suggestion box</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48349" y="1844824"/>
            <a:ext cx="3317375" cy="2304256"/>
          </a:xfrm>
          <a:prstGeom prst="rect">
            <a:avLst/>
          </a:prstGeom>
        </p:spPr>
      </p:pic>
      <p:sp>
        <p:nvSpPr>
          <p:cNvPr id="5" name="TextBox 4"/>
          <p:cNvSpPr txBox="1"/>
          <p:nvPr/>
        </p:nvSpPr>
        <p:spPr>
          <a:xfrm>
            <a:off x="284047" y="1729839"/>
            <a:ext cx="5080042" cy="3139321"/>
          </a:xfrm>
          <a:prstGeom prst="rect">
            <a:avLst/>
          </a:prstGeom>
          <a:noFill/>
        </p:spPr>
        <p:txBody>
          <a:bodyPr wrap="square" rtlCol="0">
            <a:spAutoFit/>
          </a:bodyPr>
          <a:lstStyle/>
          <a:p>
            <a:r>
              <a:rPr lang="en-GB" dirty="0" smtClean="0">
                <a:solidFill>
                  <a:srgbClr val="003E72"/>
                </a:solidFill>
                <a:cs typeface="+mn-cs"/>
              </a:rPr>
              <a:t>Have </a:t>
            </a:r>
            <a:r>
              <a:rPr lang="en-GB" dirty="0">
                <a:solidFill>
                  <a:srgbClr val="003E72"/>
                </a:solidFill>
                <a:cs typeface="+mn-cs"/>
              </a:rPr>
              <a:t>an idea or suggestion on the way the University rewards its staff through benefits, pay or </a:t>
            </a:r>
            <a:r>
              <a:rPr lang="en-GB" dirty="0" smtClean="0">
                <a:solidFill>
                  <a:srgbClr val="003E72"/>
                </a:solidFill>
                <a:cs typeface="+mn-cs"/>
              </a:rPr>
              <a:t>recognition? </a:t>
            </a:r>
          </a:p>
          <a:p>
            <a:endParaRPr lang="en-GB" dirty="0">
              <a:solidFill>
                <a:srgbClr val="003E72"/>
              </a:solidFill>
              <a:cs typeface="+mn-cs"/>
            </a:endParaRPr>
          </a:p>
          <a:p>
            <a:r>
              <a:rPr lang="en-GB" dirty="0" smtClean="0">
                <a:solidFill>
                  <a:srgbClr val="003E72"/>
                </a:solidFill>
                <a:cs typeface="+mn-cs"/>
              </a:rPr>
              <a:t>Let us know now or email </a:t>
            </a:r>
            <a:r>
              <a:rPr lang="en-GB" dirty="0">
                <a:solidFill>
                  <a:srgbClr val="003E72"/>
                </a:solidFill>
                <a:cs typeface="+mn-cs"/>
              </a:rPr>
              <a:t>us at</a:t>
            </a:r>
            <a:r>
              <a:rPr lang="en-GB" dirty="0" smtClean="0">
                <a:solidFill>
                  <a:srgbClr val="003E72"/>
                </a:solidFill>
                <a:cs typeface="+mn-cs"/>
              </a:rPr>
              <a:t>: </a:t>
            </a:r>
            <a:r>
              <a:rPr lang="en-GB" u="sng" dirty="0" smtClean="0">
                <a:solidFill>
                  <a:srgbClr val="003E72"/>
                </a:solidFill>
                <a:cs typeface="+mn-cs"/>
              </a:rPr>
              <a:t>CAMbens@admin.cam.ac.uk</a:t>
            </a:r>
            <a:r>
              <a:rPr lang="en-GB" dirty="0" smtClean="0">
                <a:solidFill>
                  <a:srgbClr val="003E72"/>
                </a:solidFill>
                <a:cs typeface="+mn-cs"/>
              </a:rPr>
              <a:t> at any time</a:t>
            </a:r>
          </a:p>
          <a:p>
            <a:endParaRPr lang="en-GB" u="sng" dirty="0">
              <a:solidFill>
                <a:srgbClr val="003E72"/>
              </a:solidFill>
              <a:cs typeface="+mn-cs"/>
            </a:endParaRPr>
          </a:p>
          <a:p>
            <a:r>
              <a:rPr lang="en-GB" dirty="0" smtClean="0">
                <a:solidFill>
                  <a:srgbClr val="003E72"/>
                </a:solidFill>
                <a:cs typeface="+mn-cs"/>
              </a:rPr>
              <a:t>We’d </a:t>
            </a:r>
            <a:r>
              <a:rPr lang="en-GB" dirty="0">
                <a:solidFill>
                  <a:srgbClr val="003E72"/>
                </a:solidFill>
                <a:cs typeface="+mn-cs"/>
              </a:rPr>
              <a:t>love to hear any ideas you have on how we can reward people differently, all ideas will be considered by the Reward Team</a:t>
            </a:r>
            <a:r>
              <a:rPr lang="en-GB" dirty="0" smtClean="0">
                <a:solidFill>
                  <a:srgbClr val="003E72"/>
                </a:solidFill>
                <a:cs typeface="+mn-cs"/>
              </a:rPr>
              <a:t>.</a:t>
            </a:r>
          </a:p>
          <a:p>
            <a:endParaRPr lang="en-GB" dirty="0">
              <a:solidFill>
                <a:srgbClr val="003E72"/>
              </a:solidFill>
              <a:cs typeface="+mn-cs"/>
            </a:endParaRPr>
          </a:p>
        </p:txBody>
      </p:sp>
      <p:sp>
        <p:nvSpPr>
          <p:cNvPr id="3" name="TextBox 2"/>
          <p:cNvSpPr txBox="1"/>
          <p:nvPr/>
        </p:nvSpPr>
        <p:spPr>
          <a:xfrm>
            <a:off x="284047" y="4725144"/>
            <a:ext cx="8508305" cy="646331"/>
          </a:xfrm>
          <a:prstGeom prst="rect">
            <a:avLst/>
          </a:prstGeom>
          <a:noFill/>
        </p:spPr>
        <p:txBody>
          <a:bodyPr wrap="square" rtlCol="0">
            <a:spAutoFit/>
          </a:bodyPr>
          <a:lstStyle/>
          <a:p>
            <a:r>
              <a:rPr lang="en-GB" dirty="0">
                <a:solidFill>
                  <a:srgbClr val="003E72"/>
                </a:solidFill>
                <a:cs typeface="+mn-cs"/>
              </a:rPr>
              <a:t>Your feedback is invaluable in helping us to shape and deliver reward and benefits that are used by University employees. </a:t>
            </a:r>
          </a:p>
        </p:txBody>
      </p:sp>
    </p:spTree>
    <p:extLst>
      <p:ext uri="{BB962C8B-B14F-4D97-AF65-F5344CB8AC3E}">
        <p14:creationId xmlns:p14="http://schemas.microsoft.com/office/powerpoint/2010/main" val="2632745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4011" y="1988840"/>
            <a:ext cx="5595977" cy="3133747"/>
          </a:xfrm>
        </p:spPr>
      </p:pic>
    </p:spTree>
    <p:extLst>
      <p:ext uri="{BB962C8B-B14F-4D97-AF65-F5344CB8AC3E}">
        <p14:creationId xmlns:p14="http://schemas.microsoft.com/office/powerpoint/2010/main" val="166685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solidFill>
            <a:srgbClr val="009999"/>
          </a:solidFill>
        </p:spPr>
        <p:txBody>
          <a:bodyPr/>
          <a:lstStyle/>
          <a:p>
            <a:r>
              <a:rPr lang="en-GB" sz="3200" dirty="0" smtClean="0">
                <a:solidFill>
                  <a:schemeClr val="bg1"/>
                </a:solidFill>
                <a:latin typeface="Arial" charset="0"/>
                <a:cs typeface="Arial" charset="0"/>
              </a:rPr>
              <a:t>Actuarial Valuation as at 31 July 2018 </a:t>
            </a:r>
            <a:br>
              <a:rPr lang="en-GB" sz="3200" dirty="0" smtClean="0">
                <a:solidFill>
                  <a:schemeClr val="bg1"/>
                </a:solidFill>
                <a:latin typeface="Arial" charset="0"/>
                <a:cs typeface="Arial" charset="0"/>
              </a:rPr>
            </a:br>
            <a:r>
              <a:rPr lang="en-GB" sz="3200" dirty="0" smtClean="0">
                <a:solidFill>
                  <a:schemeClr val="bg1"/>
                </a:solidFill>
                <a:latin typeface="Arial" charset="0"/>
                <a:cs typeface="Arial" charset="0"/>
              </a:rPr>
              <a:t>Introduction</a:t>
            </a:r>
          </a:p>
        </p:txBody>
      </p:sp>
      <p:sp>
        <p:nvSpPr>
          <p:cNvPr id="13315" name="TextBox 6"/>
          <p:cNvSpPr txBox="1">
            <a:spLocks noChangeArrowheads="1"/>
          </p:cNvSpPr>
          <p:nvPr/>
        </p:nvSpPr>
        <p:spPr bwMode="auto">
          <a:xfrm>
            <a:off x="610933" y="1876841"/>
            <a:ext cx="7847267" cy="4247317"/>
          </a:xfrm>
          <a:prstGeom prst="rect">
            <a:avLst/>
          </a:prstGeom>
          <a:noFill/>
          <a:ln w="9525">
            <a:noFill/>
            <a:miter lim="800000"/>
            <a:headEnd/>
            <a:tailEnd/>
          </a:ln>
        </p:spPr>
        <p:txBody>
          <a:bodyPr wrap="square">
            <a:spAutoFit/>
          </a:bodyPr>
          <a:lstStyle/>
          <a:p>
            <a:pPr algn="l"/>
            <a:r>
              <a:rPr lang="en-GB" u="sng" dirty="0" smtClean="0"/>
              <a:t>Timeline</a:t>
            </a:r>
          </a:p>
          <a:p>
            <a:pPr algn="l"/>
            <a:endParaRPr lang="en-GB" u="sng" dirty="0" smtClean="0"/>
          </a:p>
          <a:p>
            <a:pPr marL="360363" indent="-360363" algn="l">
              <a:buFont typeface="Arial" charset="0"/>
              <a:buChar char="•"/>
            </a:pPr>
            <a:r>
              <a:rPr lang="en-GB" dirty="0" smtClean="0"/>
              <a:t>Last formal </a:t>
            </a:r>
            <a:r>
              <a:rPr lang="en-GB" dirty="0"/>
              <a:t>actuarial valuation as at 31 July 2015</a:t>
            </a:r>
          </a:p>
          <a:p>
            <a:pPr marL="360363" indent="-360363" algn="l"/>
            <a:endParaRPr lang="en-GB" dirty="0"/>
          </a:p>
          <a:p>
            <a:pPr marL="360363" indent="-360363" algn="l">
              <a:buFont typeface="Arial" charset="0"/>
              <a:buChar char="•"/>
            </a:pPr>
            <a:r>
              <a:rPr lang="en-GB" dirty="0" smtClean="0"/>
              <a:t>Interim </a:t>
            </a:r>
            <a:r>
              <a:rPr lang="en-GB" dirty="0"/>
              <a:t>actuarial reviews as at 31 July </a:t>
            </a:r>
            <a:r>
              <a:rPr lang="en-GB" dirty="0" smtClean="0"/>
              <a:t>2016 and </a:t>
            </a:r>
            <a:r>
              <a:rPr lang="en-GB" dirty="0"/>
              <a:t>31 July 2017</a:t>
            </a:r>
          </a:p>
          <a:p>
            <a:pPr marL="360363" indent="-360363" algn="l">
              <a:buFont typeface="Arial" charset="0"/>
              <a:buChar char="•"/>
            </a:pPr>
            <a:endParaRPr lang="en-GB" dirty="0"/>
          </a:p>
          <a:p>
            <a:pPr marL="360363" indent="-360363" algn="l">
              <a:buFont typeface="Arial" charset="0"/>
              <a:buChar char="•"/>
            </a:pPr>
            <a:r>
              <a:rPr lang="en-GB" dirty="0" smtClean="0"/>
              <a:t>Next </a:t>
            </a:r>
            <a:r>
              <a:rPr lang="en-GB" dirty="0"/>
              <a:t>formal actuarial valuation </a:t>
            </a:r>
            <a:r>
              <a:rPr lang="en-GB" dirty="0" smtClean="0"/>
              <a:t>as </a:t>
            </a:r>
            <a:r>
              <a:rPr lang="en-GB" dirty="0"/>
              <a:t>at </a:t>
            </a:r>
            <a:r>
              <a:rPr lang="en-GB" dirty="0" smtClean="0"/>
              <a:t>31 </a:t>
            </a:r>
            <a:r>
              <a:rPr lang="en-GB" dirty="0"/>
              <a:t>July </a:t>
            </a:r>
            <a:r>
              <a:rPr lang="en-GB" dirty="0" smtClean="0"/>
              <a:t>2018 just being finalised</a:t>
            </a:r>
          </a:p>
          <a:p>
            <a:pPr algn="l"/>
            <a:endParaRPr lang="en-GB" dirty="0" smtClean="0"/>
          </a:p>
          <a:p>
            <a:pPr algn="l"/>
            <a:r>
              <a:rPr lang="en-GB" u="sng" dirty="0" smtClean="0"/>
              <a:t>Purpose of Actuarial Valuation</a:t>
            </a:r>
          </a:p>
          <a:p>
            <a:pPr algn="l"/>
            <a:endParaRPr lang="en-GB" u="sng" dirty="0" smtClean="0"/>
          </a:p>
          <a:p>
            <a:pPr marL="360363" indent="-360363" algn="l">
              <a:buFont typeface="Arial" panose="020B0604020202020204" pitchFamily="34" charset="0"/>
              <a:buChar char="•"/>
            </a:pPr>
            <a:r>
              <a:rPr lang="en-GB" dirty="0" smtClean="0"/>
              <a:t>Compares value of assets held with funding target</a:t>
            </a:r>
          </a:p>
          <a:p>
            <a:pPr algn="l"/>
            <a:endParaRPr lang="en-GB" dirty="0" smtClean="0"/>
          </a:p>
          <a:p>
            <a:pPr marL="360363" indent="-360363" algn="l">
              <a:buFont typeface="Arial" panose="020B0604020202020204" pitchFamily="34" charset="0"/>
              <a:buChar char="•"/>
            </a:pPr>
            <a:r>
              <a:rPr lang="en-GB" dirty="0" smtClean="0"/>
              <a:t>Determines contribution rate</a:t>
            </a:r>
          </a:p>
          <a:p>
            <a:pPr marL="360363" algn="l"/>
            <a:r>
              <a:rPr lang="en-GB" dirty="0" smtClean="0"/>
              <a:t>- to meet cost of future service benefits</a:t>
            </a:r>
          </a:p>
          <a:p>
            <a:pPr marL="360363" algn="l"/>
            <a:r>
              <a:rPr lang="en-GB" dirty="0" smtClean="0"/>
              <a:t>- to eliminate any past service deficit</a:t>
            </a:r>
          </a:p>
        </p:txBody>
      </p:sp>
      <p:sp>
        <p:nvSpPr>
          <p:cNvPr id="6" name="Slide Number Placeholder 3"/>
          <p:cNvSpPr txBox="1">
            <a:spLocks/>
          </p:cNvSpPr>
          <p:nvPr/>
        </p:nvSpPr>
        <p:spPr>
          <a:xfrm>
            <a:off x="6553200" y="6248400"/>
            <a:ext cx="1905000" cy="4572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endParaRPr lang="en-GB" sz="1400" dirty="0">
              <a:solidFill>
                <a:srgbClr val="000000"/>
              </a:solidFill>
            </a:endParaRPr>
          </a:p>
        </p:txBody>
      </p:sp>
      <p:sp>
        <p:nvSpPr>
          <p:cNvPr id="2" name="Slide Number Placeholder 1"/>
          <p:cNvSpPr>
            <a:spLocks noGrp="1"/>
          </p:cNvSpPr>
          <p:nvPr>
            <p:ph type="sldNum" sz="quarter" idx="10"/>
          </p:nvPr>
        </p:nvSpPr>
        <p:spPr/>
        <p:txBody>
          <a:bodyPr/>
          <a:lstStyle/>
          <a:p>
            <a:pPr eaLnBrk="0" hangingPunct="0">
              <a:defRPr/>
            </a:pPr>
            <a:fld id="{A5921B40-2AAB-4008-8235-418577F26A73}" type="slidenum">
              <a:rPr lang="en-GB" smtClean="0">
                <a:solidFill>
                  <a:srgbClr val="000000"/>
                </a:solidFill>
                <a:cs typeface="+mn-cs"/>
              </a:rPr>
              <a:pPr eaLnBrk="0" hangingPunct="0">
                <a:defRPr/>
              </a:pPr>
              <a:t>5</a:t>
            </a:fld>
            <a:endParaRPr lang="en-GB" dirty="0">
              <a:solidFill>
                <a:srgbClr val="000000"/>
              </a:solidFill>
              <a:cs typeface="+mn-cs"/>
            </a:endParaRPr>
          </a:p>
        </p:txBody>
      </p:sp>
    </p:spTree>
    <p:extLst>
      <p:ext uri="{BB962C8B-B14F-4D97-AF65-F5344CB8AC3E}">
        <p14:creationId xmlns:p14="http://schemas.microsoft.com/office/powerpoint/2010/main" val="2211678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7" y="404664"/>
            <a:ext cx="7772400" cy="1143000"/>
          </a:xfrm>
          <a:solidFill>
            <a:srgbClr val="009999"/>
          </a:solidFill>
        </p:spPr>
        <p:txBody>
          <a:bodyPr>
            <a:noAutofit/>
          </a:bodyPr>
          <a:lstStyle/>
          <a:p>
            <a:r>
              <a:rPr lang="en-GB" sz="3200" dirty="0" smtClean="0">
                <a:solidFill>
                  <a:schemeClr val="bg1">
                    <a:lumMod val="95000"/>
                  </a:schemeClr>
                </a:solidFill>
                <a:latin typeface="Arial" panose="020B0604020202020204" pitchFamily="34" charset="0"/>
                <a:cs typeface="Arial" panose="020B0604020202020204" pitchFamily="34" charset="0"/>
              </a:rPr>
              <a:t>Actuarial Valuation as at 31 July 2018  Valuation of Assets</a:t>
            </a:r>
            <a:endParaRPr lang="en-GB" sz="3200" dirty="0">
              <a:solidFill>
                <a:schemeClr val="bg1">
                  <a:lumMod val="95000"/>
                </a:schemeClr>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40622232"/>
              </p:ext>
            </p:extLst>
          </p:nvPr>
        </p:nvGraphicFramePr>
        <p:xfrm>
          <a:off x="685796" y="1772817"/>
          <a:ext cx="7990659" cy="4501818"/>
        </p:xfrm>
        <a:graphic>
          <a:graphicData uri="http://schemas.openxmlformats.org/drawingml/2006/table">
            <a:tbl>
              <a:tblPr firstRow="1" bandRow="1">
                <a:tableStyleId>{5C22544A-7EE6-4342-B048-85BDC9FD1C3A}</a:tableStyleId>
              </a:tblPr>
              <a:tblGrid>
                <a:gridCol w="1221908">
                  <a:extLst>
                    <a:ext uri="{9D8B030D-6E8A-4147-A177-3AD203B41FA5}">
                      <a16:colId xmlns="" xmlns:a16="http://schemas.microsoft.com/office/drawing/2014/main" val="545497757"/>
                    </a:ext>
                  </a:extLst>
                </a:gridCol>
                <a:gridCol w="720080">
                  <a:extLst>
                    <a:ext uri="{9D8B030D-6E8A-4147-A177-3AD203B41FA5}">
                      <a16:colId xmlns="" xmlns:a16="http://schemas.microsoft.com/office/drawing/2014/main" val="793354465"/>
                    </a:ext>
                  </a:extLst>
                </a:gridCol>
                <a:gridCol w="864096">
                  <a:extLst>
                    <a:ext uri="{9D8B030D-6E8A-4147-A177-3AD203B41FA5}">
                      <a16:colId xmlns="" xmlns:a16="http://schemas.microsoft.com/office/drawing/2014/main" val="2410460231"/>
                    </a:ext>
                  </a:extLst>
                </a:gridCol>
                <a:gridCol w="861058">
                  <a:extLst>
                    <a:ext uri="{9D8B030D-6E8A-4147-A177-3AD203B41FA5}">
                      <a16:colId xmlns="" xmlns:a16="http://schemas.microsoft.com/office/drawing/2014/main" val="1226532489"/>
                    </a:ext>
                  </a:extLst>
                </a:gridCol>
                <a:gridCol w="770528">
                  <a:extLst>
                    <a:ext uri="{9D8B030D-6E8A-4147-A177-3AD203B41FA5}">
                      <a16:colId xmlns="" xmlns:a16="http://schemas.microsoft.com/office/drawing/2014/main" val="1949414920"/>
                    </a:ext>
                  </a:extLst>
                </a:gridCol>
                <a:gridCol w="770528">
                  <a:extLst>
                    <a:ext uri="{9D8B030D-6E8A-4147-A177-3AD203B41FA5}">
                      <a16:colId xmlns="" xmlns:a16="http://schemas.microsoft.com/office/drawing/2014/main" val="588717860"/>
                    </a:ext>
                  </a:extLst>
                </a:gridCol>
                <a:gridCol w="927487">
                  <a:extLst>
                    <a:ext uri="{9D8B030D-6E8A-4147-A177-3AD203B41FA5}">
                      <a16:colId xmlns="" xmlns:a16="http://schemas.microsoft.com/office/drawing/2014/main" val="536482279"/>
                    </a:ext>
                  </a:extLst>
                </a:gridCol>
                <a:gridCol w="927487">
                  <a:extLst>
                    <a:ext uri="{9D8B030D-6E8A-4147-A177-3AD203B41FA5}">
                      <a16:colId xmlns="" xmlns:a16="http://schemas.microsoft.com/office/drawing/2014/main" val="1954918261"/>
                    </a:ext>
                  </a:extLst>
                </a:gridCol>
                <a:gridCol w="927487">
                  <a:extLst>
                    <a:ext uri="{9D8B030D-6E8A-4147-A177-3AD203B41FA5}">
                      <a16:colId xmlns="" xmlns:a16="http://schemas.microsoft.com/office/drawing/2014/main" val="2580548329"/>
                    </a:ext>
                  </a:extLst>
                </a:gridCol>
              </a:tblGrid>
              <a:tr h="480220">
                <a:tc gridSpan="9">
                  <a:txBody>
                    <a:bodyPr/>
                    <a:lstStyle/>
                    <a:p>
                      <a:pPr>
                        <a:lnSpc>
                          <a:spcPct val="150000"/>
                        </a:lnSpc>
                      </a:pPr>
                      <a:r>
                        <a:rPr lang="en-GB" sz="1000" dirty="0" smtClean="0">
                          <a:solidFill>
                            <a:schemeClr val="bg1">
                              <a:lumMod val="95000"/>
                            </a:schemeClr>
                          </a:solidFill>
                          <a:latin typeface="Arial" panose="020B0604020202020204" pitchFamily="34" charset="0"/>
                          <a:cs typeface="Arial" panose="020B0604020202020204" pitchFamily="34" charset="0"/>
                        </a:rPr>
                        <a:t>ASSET ALLOCATION SINCE 31 JULY 2017</a:t>
                      </a:r>
                      <a:r>
                        <a:rPr lang="en-GB" sz="1000" baseline="0" dirty="0" smtClean="0">
                          <a:solidFill>
                            <a:schemeClr val="bg1">
                              <a:lumMod val="95000"/>
                            </a:schemeClr>
                          </a:solidFill>
                          <a:latin typeface="Arial" panose="020B0604020202020204" pitchFamily="34" charset="0"/>
                          <a:cs typeface="Arial" panose="020B0604020202020204" pitchFamily="34" charset="0"/>
                        </a:rPr>
                        <a:t> </a:t>
                      </a:r>
                      <a:endParaRPr lang="en-GB" sz="1000" dirty="0" smtClean="0">
                        <a:solidFill>
                          <a:schemeClr val="bg1">
                            <a:lumMod val="95000"/>
                          </a:schemeClr>
                        </a:solidFill>
                        <a:latin typeface="Arial" panose="020B0604020202020204" pitchFamily="34" charset="0"/>
                        <a:cs typeface="Arial" panose="020B0604020202020204" pitchFamily="34" charset="0"/>
                      </a:endParaRPr>
                    </a:p>
                    <a:p>
                      <a:r>
                        <a:rPr lang="en-GB" sz="1000" dirty="0" smtClean="0">
                          <a:solidFill>
                            <a:schemeClr val="bg1">
                              <a:lumMod val="95000"/>
                            </a:schemeClr>
                          </a:solidFill>
                          <a:latin typeface="Arial" panose="020B0604020202020204" pitchFamily="34" charset="0"/>
                          <a:cs typeface="Arial" panose="020B0604020202020204" pitchFamily="34" charset="0"/>
                        </a:rPr>
                        <a:t>Percentage of Total Assets</a:t>
                      </a:r>
                      <a:endParaRPr lang="en-GB" sz="1000" dirty="0">
                        <a:solidFill>
                          <a:schemeClr val="bg1">
                            <a:lumMod val="9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pPr algn="r"/>
                      <a:endParaRPr lang="en-GB" sz="105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05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05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05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05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05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05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05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04634345"/>
                  </a:ext>
                </a:extLst>
              </a:tr>
              <a:tr h="816119">
                <a:tc>
                  <a:txBody>
                    <a:bodyPr/>
                    <a:lstStyle/>
                    <a:p>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b="1" dirty="0" smtClean="0">
                          <a:solidFill>
                            <a:srgbClr val="000000"/>
                          </a:solidFill>
                          <a:latin typeface="Arial" panose="020B0604020202020204" pitchFamily="34" charset="0"/>
                          <a:cs typeface="Arial" panose="020B0604020202020204" pitchFamily="34" charset="0"/>
                        </a:rPr>
                        <a:t>31 Jul</a:t>
                      </a:r>
                    </a:p>
                    <a:p>
                      <a:pPr algn="r"/>
                      <a:r>
                        <a:rPr lang="en-GB" sz="1000" b="1" dirty="0" smtClean="0">
                          <a:solidFill>
                            <a:srgbClr val="000000"/>
                          </a:solidFill>
                          <a:latin typeface="Arial" panose="020B0604020202020204" pitchFamily="34" charset="0"/>
                          <a:cs typeface="Arial" panose="020B0604020202020204" pitchFamily="34" charset="0"/>
                        </a:rPr>
                        <a:t>2017</a:t>
                      </a:r>
                    </a:p>
                    <a:p>
                      <a:pPr algn="r"/>
                      <a:endParaRPr lang="en-GB" sz="1000" b="1" dirty="0" smtClean="0">
                        <a:solidFill>
                          <a:srgbClr val="000000"/>
                        </a:solidFill>
                        <a:latin typeface="Arial" panose="020B0604020202020204" pitchFamily="34" charset="0"/>
                        <a:cs typeface="Arial" panose="020B0604020202020204" pitchFamily="34" charset="0"/>
                      </a:endParaRPr>
                    </a:p>
                    <a:p>
                      <a:pPr algn="r"/>
                      <a:r>
                        <a:rPr lang="en-GB" sz="1000" b="1" dirty="0" smtClean="0">
                          <a:solidFill>
                            <a:srgbClr val="000000"/>
                          </a:solidFill>
                          <a:latin typeface="Arial" panose="020B0604020202020204" pitchFamily="34" charset="0"/>
                          <a:cs typeface="Arial" panose="020B0604020202020204" pitchFamily="34" charset="0"/>
                        </a:rPr>
                        <a:t>%</a:t>
                      </a:r>
                      <a:endParaRPr lang="en-GB" sz="1000" b="1" dirty="0">
                        <a:solidFill>
                          <a:srgbClr val="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r>
                        <a:rPr lang="en-GB" sz="1000" b="1" dirty="0" smtClean="0">
                          <a:solidFill>
                            <a:srgbClr val="000000"/>
                          </a:solidFill>
                          <a:latin typeface="Arial" panose="020B0604020202020204" pitchFamily="34" charset="0"/>
                          <a:cs typeface="Arial" panose="020B0604020202020204" pitchFamily="34" charset="0"/>
                        </a:rPr>
                        <a:t>30 Sep</a:t>
                      </a:r>
                    </a:p>
                    <a:p>
                      <a:pPr algn="r"/>
                      <a:r>
                        <a:rPr lang="en-GB" sz="1000" b="1" dirty="0" smtClean="0">
                          <a:solidFill>
                            <a:srgbClr val="000000"/>
                          </a:solidFill>
                          <a:latin typeface="Arial" panose="020B0604020202020204" pitchFamily="34" charset="0"/>
                          <a:cs typeface="Arial" panose="020B0604020202020204" pitchFamily="34" charset="0"/>
                        </a:rPr>
                        <a:t>2017</a:t>
                      </a:r>
                    </a:p>
                    <a:p>
                      <a:pPr algn="r"/>
                      <a:endParaRPr lang="en-GB" sz="1000" b="1" dirty="0" smtClean="0">
                        <a:solidFill>
                          <a:srgbClr val="000000"/>
                        </a:solidFill>
                        <a:latin typeface="Arial" panose="020B0604020202020204" pitchFamily="34" charset="0"/>
                        <a:cs typeface="Arial" panose="020B0604020202020204" pitchFamily="34" charset="0"/>
                      </a:endParaRPr>
                    </a:p>
                    <a:p>
                      <a:pPr algn="r"/>
                      <a:r>
                        <a:rPr lang="en-GB" sz="1000" b="1" dirty="0" smtClean="0">
                          <a:solidFill>
                            <a:srgbClr val="000000"/>
                          </a:solidFill>
                          <a:latin typeface="Arial" panose="020B0604020202020204" pitchFamily="34" charset="0"/>
                          <a:cs typeface="Arial" panose="020B0604020202020204" pitchFamily="34" charset="0"/>
                        </a:rPr>
                        <a:t>%</a:t>
                      </a:r>
                      <a:endParaRPr lang="en-GB" sz="1000" b="1" dirty="0">
                        <a:solidFill>
                          <a:srgbClr val="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b="1" dirty="0" smtClean="0">
                          <a:solidFill>
                            <a:srgbClr val="000000"/>
                          </a:solidFill>
                          <a:latin typeface="Arial" panose="020B0604020202020204" pitchFamily="34" charset="0"/>
                          <a:cs typeface="Arial" panose="020B0604020202020204" pitchFamily="34" charset="0"/>
                        </a:rPr>
                        <a:t>31 Dec</a:t>
                      </a:r>
                    </a:p>
                    <a:p>
                      <a:pPr algn="r"/>
                      <a:r>
                        <a:rPr lang="en-GB" sz="1000" b="1" dirty="0" smtClean="0">
                          <a:solidFill>
                            <a:srgbClr val="000000"/>
                          </a:solidFill>
                          <a:latin typeface="Arial" panose="020B0604020202020204" pitchFamily="34" charset="0"/>
                          <a:cs typeface="Arial" panose="020B0604020202020204" pitchFamily="34" charset="0"/>
                        </a:rPr>
                        <a:t> 2017</a:t>
                      </a:r>
                    </a:p>
                    <a:p>
                      <a:pPr algn="r"/>
                      <a:endParaRPr lang="en-GB" sz="1000" b="1" dirty="0" smtClean="0">
                        <a:solidFill>
                          <a:srgbClr val="000000"/>
                        </a:solidFill>
                        <a:latin typeface="Arial" panose="020B0604020202020204" pitchFamily="34" charset="0"/>
                        <a:cs typeface="Arial" panose="020B0604020202020204" pitchFamily="34" charset="0"/>
                      </a:endParaRPr>
                    </a:p>
                    <a:p>
                      <a:pPr algn="r"/>
                      <a:r>
                        <a:rPr lang="en-GB" sz="1000" b="1" dirty="0" smtClean="0">
                          <a:solidFill>
                            <a:srgbClr val="000000"/>
                          </a:solidFill>
                          <a:latin typeface="Arial" panose="020B0604020202020204" pitchFamily="34" charset="0"/>
                          <a:cs typeface="Arial" panose="020B0604020202020204" pitchFamily="34" charset="0"/>
                        </a:rPr>
                        <a:t>%</a:t>
                      </a:r>
                      <a:endParaRPr lang="en-GB" sz="1000" b="1" dirty="0">
                        <a:solidFill>
                          <a:srgbClr val="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b="1" dirty="0" smtClean="0">
                          <a:solidFill>
                            <a:srgbClr val="000000"/>
                          </a:solidFill>
                          <a:latin typeface="Arial" panose="020B0604020202020204" pitchFamily="34" charset="0"/>
                          <a:cs typeface="Arial" panose="020B0604020202020204" pitchFamily="34" charset="0"/>
                        </a:rPr>
                        <a:t>31</a:t>
                      </a:r>
                      <a:r>
                        <a:rPr lang="en-GB" sz="1000" b="1" baseline="0" dirty="0" smtClean="0">
                          <a:solidFill>
                            <a:srgbClr val="000000"/>
                          </a:solidFill>
                          <a:latin typeface="Arial" panose="020B0604020202020204" pitchFamily="34" charset="0"/>
                          <a:cs typeface="Arial" panose="020B0604020202020204" pitchFamily="34" charset="0"/>
                        </a:rPr>
                        <a:t> Mar</a:t>
                      </a:r>
                      <a:endParaRPr lang="en-GB" sz="1000" b="1" dirty="0" smtClean="0">
                        <a:solidFill>
                          <a:srgbClr val="000000"/>
                        </a:solidFill>
                        <a:latin typeface="Arial" panose="020B0604020202020204" pitchFamily="34" charset="0"/>
                        <a:cs typeface="Arial" panose="020B0604020202020204" pitchFamily="34" charset="0"/>
                      </a:endParaRPr>
                    </a:p>
                    <a:p>
                      <a:pPr algn="r"/>
                      <a:r>
                        <a:rPr lang="en-GB" sz="1000" b="1" dirty="0" smtClean="0">
                          <a:solidFill>
                            <a:srgbClr val="000000"/>
                          </a:solidFill>
                          <a:latin typeface="Arial" panose="020B0604020202020204" pitchFamily="34" charset="0"/>
                          <a:cs typeface="Arial" panose="020B0604020202020204" pitchFamily="34" charset="0"/>
                        </a:rPr>
                        <a:t>2018</a:t>
                      </a:r>
                    </a:p>
                    <a:p>
                      <a:pPr algn="r"/>
                      <a:endParaRPr lang="en-GB" sz="1000" b="1" dirty="0" smtClean="0">
                        <a:solidFill>
                          <a:srgbClr val="000000"/>
                        </a:solidFill>
                        <a:latin typeface="Arial" panose="020B0604020202020204" pitchFamily="34" charset="0"/>
                        <a:cs typeface="Arial" panose="020B0604020202020204" pitchFamily="34" charset="0"/>
                      </a:endParaRPr>
                    </a:p>
                    <a:p>
                      <a:pPr algn="r"/>
                      <a:r>
                        <a:rPr lang="en-GB" sz="1000" b="1" dirty="0" smtClean="0">
                          <a:solidFill>
                            <a:srgbClr val="000000"/>
                          </a:solidFill>
                          <a:latin typeface="Arial" panose="020B0604020202020204" pitchFamily="34" charset="0"/>
                          <a:cs typeface="Arial" panose="020B0604020202020204" pitchFamily="34" charset="0"/>
                        </a:rPr>
                        <a:t>%</a:t>
                      </a:r>
                      <a:endParaRPr lang="en-GB" sz="1000" b="1" dirty="0">
                        <a:solidFill>
                          <a:srgbClr val="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b="1" dirty="0" smtClean="0">
                          <a:solidFill>
                            <a:srgbClr val="000000"/>
                          </a:solidFill>
                          <a:latin typeface="Arial" panose="020B0604020202020204" pitchFamily="34" charset="0"/>
                          <a:cs typeface="Arial" panose="020B0604020202020204" pitchFamily="34" charset="0"/>
                        </a:rPr>
                        <a:t>31 Jul</a:t>
                      </a:r>
                    </a:p>
                    <a:p>
                      <a:pPr algn="r"/>
                      <a:r>
                        <a:rPr lang="en-GB" sz="1000" b="1" dirty="0" smtClean="0">
                          <a:solidFill>
                            <a:srgbClr val="000000"/>
                          </a:solidFill>
                          <a:latin typeface="Arial" panose="020B0604020202020204" pitchFamily="34" charset="0"/>
                          <a:cs typeface="Arial" panose="020B0604020202020204" pitchFamily="34" charset="0"/>
                        </a:rPr>
                        <a:t>2018 </a:t>
                      </a:r>
                    </a:p>
                    <a:p>
                      <a:pPr algn="r"/>
                      <a:endParaRPr lang="en-GB" sz="1000" b="1" dirty="0" smtClean="0">
                        <a:solidFill>
                          <a:srgbClr val="000000"/>
                        </a:solidFill>
                        <a:latin typeface="Arial" panose="020B0604020202020204" pitchFamily="34" charset="0"/>
                        <a:cs typeface="Arial" panose="020B0604020202020204" pitchFamily="34" charset="0"/>
                      </a:endParaRPr>
                    </a:p>
                    <a:p>
                      <a:pPr algn="r"/>
                      <a:r>
                        <a:rPr lang="en-GB" sz="1000" b="1" dirty="0" smtClean="0">
                          <a:solidFill>
                            <a:srgbClr val="000000"/>
                          </a:solidFill>
                          <a:latin typeface="Arial" panose="020B0604020202020204" pitchFamily="34" charset="0"/>
                          <a:cs typeface="Arial" panose="020B0604020202020204" pitchFamily="34" charset="0"/>
                        </a:rPr>
                        <a:t>%</a:t>
                      </a:r>
                      <a:endParaRPr lang="en-GB" sz="1000" b="1" dirty="0">
                        <a:solidFill>
                          <a:srgbClr val="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b="1" dirty="0" smtClean="0">
                          <a:solidFill>
                            <a:srgbClr val="000000"/>
                          </a:solidFill>
                          <a:latin typeface="Arial" panose="020B0604020202020204" pitchFamily="34" charset="0"/>
                          <a:cs typeface="Arial" panose="020B0604020202020204" pitchFamily="34" charset="0"/>
                        </a:rPr>
                        <a:t>Market Value </a:t>
                      </a:r>
                    </a:p>
                    <a:p>
                      <a:pPr algn="r"/>
                      <a:r>
                        <a:rPr lang="en-GB" sz="1000" b="1" dirty="0" smtClean="0">
                          <a:solidFill>
                            <a:srgbClr val="000000"/>
                          </a:solidFill>
                          <a:latin typeface="Arial" panose="020B0604020202020204" pitchFamily="34" charset="0"/>
                          <a:cs typeface="Arial" panose="020B0604020202020204" pitchFamily="34" charset="0"/>
                        </a:rPr>
                        <a:t>as at 31/07/2018</a:t>
                      </a:r>
                    </a:p>
                    <a:p>
                      <a:pPr algn="r"/>
                      <a:r>
                        <a:rPr lang="en-GB" sz="1000" b="1" dirty="0" smtClean="0">
                          <a:solidFill>
                            <a:srgbClr val="000000"/>
                          </a:solidFill>
                          <a:latin typeface="Arial" panose="020B0604020202020204" pitchFamily="34" charset="0"/>
                          <a:cs typeface="Arial" panose="020B0604020202020204" pitchFamily="34" charset="0"/>
                        </a:rPr>
                        <a:t>£</a:t>
                      </a:r>
                      <a:endParaRPr lang="en-GB" sz="1000" b="1" dirty="0">
                        <a:solidFill>
                          <a:srgbClr val="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b="1" dirty="0" smtClean="0">
                          <a:solidFill>
                            <a:srgbClr val="000000"/>
                          </a:solidFill>
                          <a:latin typeface="Arial" panose="020B0604020202020204" pitchFamily="34" charset="0"/>
                          <a:cs typeface="Arial" panose="020B0604020202020204" pitchFamily="34" charset="0"/>
                        </a:rPr>
                        <a:t>31 Dec</a:t>
                      </a:r>
                    </a:p>
                    <a:p>
                      <a:pPr algn="r"/>
                      <a:r>
                        <a:rPr lang="en-GB" sz="1000" b="1" dirty="0" smtClean="0">
                          <a:solidFill>
                            <a:srgbClr val="000000"/>
                          </a:solidFill>
                          <a:latin typeface="Arial" panose="020B0604020202020204" pitchFamily="34" charset="0"/>
                          <a:cs typeface="Arial" panose="020B0604020202020204" pitchFamily="34" charset="0"/>
                        </a:rPr>
                        <a:t>2018</a:t>
                      </a:r>
                    </a:p>
                    <a:p>
                      <a:pPr algn="r"/>
                      <a:endParaRPr lang="en-GB" sz="1000" b="1" dirty="0" smtClean="0">
                        <a:solidFill>
                          <a:srgbClr val="000000"/>
                        </a:solidFill>
                        <a:latin typeface="Arial" panose="020B0604020202020204" pitchFamily="34" charset="0"/>
                        <a:cs typeface="Arial" panose="020B0604020202020204" pitchFamily="34" charset="0"/>
                      </a:endParaRPr>
                    </a:p>
                    <a:p>
                      <a:pPr algn="r"/>
                      <a:r>
                        <a:rPr lang="en-GB" sz="1000" b="1" dirty="0" smtClean="0">
                          <a:solidFill>
                            <a:srgbClr val="000000"/>
                          </a:solidFill>
                          <a:latin typeface="Arial" panose="020B0604020202020204" pitchFamily="34" charset="0"/>
                          <a:cs typeface="Arial" panose="020B0604020202020204" pitchFamily="34" charset="0"/>
                        </a:rPr>
                        <a:t>%</a:t>
                      </a:r>
                      <a:endParaRPr lang="en-GB" sz="1000" b="1" dirty="0">
                        <a:solidFill>
                          <a:srgbClr val="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b="1" dirty="0" smtClean="0">
                          <a:solidFill>
                            <a:srgbClr val="000000"/>
                          </a:solidFill>
                          <a:latin typeface="Arial" panose="020B0604020202020204" pitchFamily="34" charset="0"/>
                          <a:cs typeface="Arial" panose="020B0604020202020204" pitchFamily="34" charset="0"/>
                        </a:rPr>
                        <a:t>Market Value </a:t>
                      </a:r>
                    </a:p>
                    <a:p>
                      <a:pPr algn="r"/>
                      <a:r>
                        <a:rPr lang="en-GB" sz="1000" b="1" dirty="0" smtClean="0">
                          <a:solidFill>
                            <a:srgbClr val="000000"/>
                          </a:solidFill>
                          <a:latin typeface="Arial" panose="020B0604020202020204" pitchFamily="34" charset="0"/>
                          <a:cs typeface="Arial" panose="020B0604020202020204" pitchFamily="34" charset="0"/>
                        </a:rPr>
                        <a:t>as at 31/12/2018</a:t>
                      </a:r>
                    </a:p>
                    <a:p>
                      <a:pPr algn="r"/>
                      <a:r>
                        <a:rPr lang="en-GB" sz="1000" b="1" dirty="0" smtClean="0">
                          <a:solidFill>
                            <a:srgbClr val="000000"/>
                          </a:solidFill>
                          <a:latin typeface="Arial" panose="020B0604020202020204" pitchFamily="34" charset="0"/>
                          <a:cs typeface="Arial" panose="020B0604020202020204" pitchFamily="34" charset="0"/>
                        </a:rPr>
                        <a:t>£</a:t>
                      </a:r>
                      <a:endParaRPr lang="en-GB" sz="1000" b="1" dirty="0">
                        <a:solidFill>
                          <a:srgbClr val="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90111873"/>
                  </a:ext>
                </a:extLst>
              </a:tr>
              <a:tr h="767058">
                <a:tc>
                  <a:txBody>
                    <a:bodyPr/>
                    <a:lstStyle/>
                    <a:p>
                      <a:r>
                        <a:rPr lang="en-GB" sz="1000" b="1" dirty="0" smtClean="0">
                          <a:solidFill>
                            <a:srgbClr val="000000"/>
                          </a:solidFill>
                          <a:latin typeface="Arial" panose="020B0604020202020204" pitchFamily="34" charset="0"/>
                          <a:cs typeface="Arial" panose="020B0604020202020204" pitchFamily="34" charset="0"/>
                        </a:rPr>
                        <a:t>Equity</a:t>
                      </a:r>
                    </a:p>
                    <a:p>
                      <a:r>
                        <a:rPr lang="en-GB" sz="1000" dirty="0" smtClean="0">
                          <a:solidFill>
                            <a:srgbClr val="000000"/>
                          </a:solidFill>
                          <a:latin typeface="Arial" panose="020B0604020202020204" pitchFamily="34" charset="0"/>
                          <a:cs typeface="Arial" panose="020B0604020202020204" pitchFamily="34" charset="0"/>
                        </a:rPr>
                        <a:t>UK</a:t>
                      </a:r>
                    </a:p>
                    <a:p>
                      <a:r>
                        <a:rPr lang="en-GB" sz="1000" dirty="0" smtClean="0">
                          <a:solidFill>
                            <a:srgbClr val="000000"/>
                          </a:solidFill>
                          <a:latin typeface="Arial" panose="020B0604020202020204" pitchFamily="34" charset="0"/>
                          <a:cs typeface="Arial" panose="020B0604020202020204" pitchFamily="34" charset="0"/>
                        </a:rPr>
                        <a:t>Global ex UK</a:t>
                      </a:r>
                    </a:p>
                    <a:p>
                      <a:r>
                        <a:rPr lang="en-GB" sz="1000" dirty="0" smtClean="0">
                          <a:solidFill>
                            <a:srgbClr val="000000"/>
                          </a:solidFill>
                          <a:latin typeface="Arial" panose="020B0604020202020204" pitchFamily="34" charset="0"/>
                          <a:cs typeface="Arial" panose="020B0604020202020204" pitchFamily="34" charset="0"/>
                        </a:rPr>
                        <a:t>Emerging Markets</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GB" sz="1000" dirty="0" smtClean="0">
                        <a:solidFill>
                          <a:srgbClr val="000000"/>
                        </a:solidFill>
                        <a:latin typeface="Arial" panose="020B0604020202020204" pitchFamily="34" charset="0"/>
                        <a:cs typeface="Arial" panose="020B0604020202020204" pitchFamily="34" charset="0"/>
                      </a:endParaRPr>
                    </a:p>
                    <a:p>
                      <a:pPr algn="r"/>
                      <a:r>
                        <a:rPr lang="en-GB" sz="1000" dirty="0" smtClean="0">
                          <a:solidFill>
                            <a:srgbClr val="000000"/>
                          </a:solidFill>
                          <a:latin typeface="Arial" panose="020B0604020202020204" pitchFamily="34" charset="0"/>
                          <a:cs typeface="Arial" panose="020B0604020202020204" pitchFamily="34" charset="0"/>
                        </a:rPr>
                        <a:t>31.4</a:t>
                      </a:r>
                    </a:p>
                    <a:p>
                      <a:pPr algn="r"/>
                      <a:r>
                        <a:rPr lang="en-GB" sz="1000" dirty="0" smtClean="0">
                          <a:solidFill>
                            <a:srgbClr val="000000"/>
                          </a:solidFill>
                          <a:latin typeface="Arial" panose="020B0604020202020204" pitchFamily="34" charset="0"/>
                          <a:cs typeface="Arial" panose="020B0604020202020204" pitchFamily="34" charset="0"/>
                        </a:rPr>
                        <a:t>23.6</a:t>
                      </a:r>
                    </a:p>
                    <a:p>
                      <a:pPr algn="r"/>
                      <a:r>
                        <a:rPr lang="en-GB" sz="1000" dirty="0" smtClean="0">
                          <a:solidFill>
                            <a:srgbClr val="000000"/>
                          </a:solidFill>
                          <a:latin typeface="Arial" panose="020B0604020202020204" pitchFamily="34" charset="0"/>
                          <a:cs typeface="Arial" panose="020B0604020202020204" pitchFamily="34" charset="0"/>
                        </a:rPr>
                        <a:t>9.4</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GB" sz="1000" dirty="0" smtClean="0">
                        <a:solidFill>
                          <a:srgbClr val="000000"/>
                        </a:solidFill>
                        <a:latin typeface="Arial" panose="020B0604020202020204" pitchFamily="34" charset="0"/>
                        <a:cs typeface="Arial" panose="020B0604020202020204" pitchFamily="34" charset="0"/>
                      </a:endParaRPr>
                    </a:p>
                    <a:p>
                      <a:pPr algn="r"/>
                      <a:r>
                        <a:rPr lang="en-GB" sz="1000" dirty="0" smtClean="0">
                          <a:solidFill>
                            <a:srgbClr val="000000"/>
                          </a:solidFill>
                          <a:latin typeface="Arial" panose="020B0604020202020204" pitchFamily="34" charset="0"/>
                          <a:cs typeface="Arial" panose="020B0604020202020204" pitchFamily="34" charset="0"/>
                        </a:rPr>
                        <a:t>31.0</a:t>
                      </a:r>
                    </a:p>
                    <a:p>
                      <a:pPr algn="r"/>
                      <a:r>
                        <a:rPr lang="en-GB" sz="1000" dirty="0" smtClean="0">
                          <a:solidFill>
                            <a:srgbClr val="000000"/>
                          </a:solidFill>
                          <a:latin typeface="Arial" panose="020B0604020202020204" pitchFamily="34" charset="0"/>
                          <a:cs typeface="Arial" panose="020B0604020202020204" pitchFamily="34" charset="0"/>
                        </a:rPr>
                        <a:t>23.7</a:t>
                      </a:r>
                    </a:p>
                    <a:p>
                      <a:pPr algn="r"/>
                      <a:r>
                        <a:rPr lang="en-GB" sz="1000" dirty="0" smtClean="0">
                          <a:solidFill>
                            <a:srgbClr val="000000"/>
                          </a:solidFill>
                          <a:latin typeface="Arial" panose="020B0604020202020204" pitchFamily="34" charset="0"/>
                          <a:cs typeface="Arial" panose="020B0604020202020204" pitchFamily="34" charset="0"/>
                        </a:rPr>
                        <a:t>9.2</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GB" sz="1000" dirty="0" smtClean="0">
                        <a:solidFill>
                          <a:srgbClr val="000000"/>
                        </a:solidFill>
                        <a:latin typeface="Arial" panose="020B0604020202020204" pitchFamily="34" charset="0"/>
                        <a:cs typeface="Arial" panose="020B0604020202020204" pitchFamily="34" charset="0"/>
                      </a:endParaRPr>
                    </a:p>
                    <a:p>
                      <a:pPr algn="r"/>
                      <a:r>
                        <a:rPr lang="en-GB" sz="1000" dirty="0" smtClean="0">
                          <a:solidFill>
                            <a:srgbClr val="000000"/>
                          </a:solidFill>
                          <a:latin typeface="Arial" panose="020B0604020202020204" pitchFamily="34" charset="0"/>
                          <a:cs typeface="Arial" panose="020B0604020202020204" pitchFamily="34" charset="0"/>
                        </a:rPr>
                        <a:t>31.1</a:t>
                      </a:r>
                    </a:p>
                    <a:p>
                      <a:pPr algn="r"/>
                      <a:r>
                        <a:rPr lang="en-GB" sz="1000" dirty="0" smtClean="0">
                          <a:solidFill>
                            <a:srgbClr val="000000"/>
                          </a:solidFill>
                          <a:latin typeface="Arial" panose="020B0604020202020204" pitchFamily="34" charset="0"/>
                          <a:cs typeface="Arial" panose="020B0604020202020204" pitchFamily="34" charset="0"/>
                        </a:rPr>
                        <a:t>23.9</a:t>
                      </a:r>
                    </a:p>
                    <a:p>
                      <a:pPr algn="r"/>
                      <a:r>
                        <a:rPr lang="en-GB" sz="1000" dirty="0" smtClean="0">
                          <a:solidFill>
                            <a:srgbClr val="000000"/>
                          </a:solidFill>
                          <a:latin typeface="Arial" panose="020B0604020202020204" pitchFamily="34" charset="0"/>
                          <a:cs typeface="Arial" panose="020B0604020202020204" pitchFamily="34" charset="0"/>
                        </a:rPr>
                        <a:t>9.5</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GB" sz="1000" dirty="0" smtClean="0">
                        <a:solidFill>
                          <a:srgbClr val="000000"/>
                        </a:solidFill>
                        <a:latin typeface="Arial" panose="020B0604020202020204" pitchFamily="34" charset="0"/>
                        <a:cs typeface="Arial" panose="020B0604020202020204" pitchFamily="34" charset="0"/>
                      </a:endParaRPr>
                    </a:p>
                    <a:p>
                      <a:pPr algn="r"/>
                      <a:r>
                        <a:rPr lang="en-GB" sz="1000" dirty="0" smtClean="0">
                          <a:solidFill>
                            <a:srgbClr val="000000"/>
                          </a:solidFill>
                          <a:latin typeface="Arial" panose="020B0604020202020204" pitchFamily="34" charset="0"/>
                          <a:cs typeface="Arial" panose="020B0604020202020204" pitchFamily="34" charset="0"/>
                        </a:rPr>
                        <a:t>30.0</a:t>
                      </a:r>
                    </a:p>
                    <a:p>
                      <a:pPr algn="r"/>
                      <a:r>
                        <a:rPr lang="en-GB" sz="1000" dirty="0" smtClean="0">
                          <a:solidFill>
                            <a:srgbClr val="000000"/>
                          </a:solidFill>
                          <a:latin typeface="Arial" panose="020B0604020202020204" pitchFamily="34" charset="0"/>
                          <a:cs typeface="Arial" panose="020B0604020202020204" pitchFamily="34" charset="0"/>
                        </a:rPr>
                        <a:t>23.7</a:t>
                      </a:r>
                    </a:p>
                    <a:p>
                      <a:pPr algn="r"/>
                      <a:r>
                        <a:rPr lang="en-GB" sz="1000" dirty="0" smtClean="0">
                          <a:solidFill>
                            <a:srgbClr val="000000"/>
                          </a:solidFill>
                          <a:latin typeface="Arial" panose="020B0604020202020204" pitchFamily="34" charset="0"/>
                          <a:cs typeface="Arial" panose="020B0604020202020204" pitchFamily="34" charset="0"/>
                        </a:rPr>
                        <a:t>9.5</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GB" sz="1000" dirty="0" smtClean="0">
                        <a:solidFill>
                          <a:srgbClr val="000000"/>
                        </a:solidFill>
                        <a:latin typeface="Arial" panose="020B0604020202020204" pitchFamily="34" charset="0"/>
                        <a:cs typeface="Arial" panose="020B0604020202020204" pitchFamily="34" charset="0"/>
                      </a:endParaRPr>
                    </a:p>
                    <a:p>
                      <a:pPr algn="r"/>
                      <a:r>
                        <a:rPr lang="en-GB" sz="1000" dirty="0" smtClean="0">
                          <a:solidFill>
                            <a:srgbClr val="000000"/>
                          </a:solidFill>
                          <a:latin typeface="Arial" panose="020B0604020202020204" pitchFamily="34" charset="0"/>
                          <a:cs typeface="Arial" panose="020B0604020202020204" pitchFamily="34" charset="0"/>
                        </a:rPr>
                        <a:t>31.4</a:t>
                      </a:r>
                    </a:p>
                    <a:p>
                      <a:pPr algn="r"/>
                      <a:r>
                        <a:rPr lang="en-GB" sz="1000" dirty="0" smtClean="0">
                          <a:solidFill>
                            <a:srgbClr val="000000"/>
                          </a:solidFill>
                          <a:latin typeface="Arial" panose="020B0604020202020204" pitchFamily="34" charset="0"/>
                          <a:cs typeface="Arial" panose="020B0604020202020204" pitchFamily="34" charset="0"/>
                        </a:rPr>
                        <a:t>23.6</a:t>
                      </a:r>
                    </a:p>
                    <a:p>
                      <a:pPr algn="r"/>
                      <a:r>
                        <a:rPr lang="en-GB" sz="1000" dirty="0" smtClean="0">
                          <a:solidFill>
                            <a:srgbClr val="000000"/>
                          </a:solidFill>
                          <a:latin typeface="Arial" panose="020B0604020202020204" pitchFamily="34" charset="0"/>
                          <a:cs typeface="Arial" panose="020B0604020202020204" pitchFamily="34" charset="0"/>
                        </a:rPr>
                        <a:t>9.4</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GB" sz="1000" dirty="0" smtClean="0">
                        <a:solidFill>
                          <a:srgbClr val="000000"/>
                        </a:solidFill>
                        <a:latin typeface="Arial" panose="020B0604020202020204" pitchFamily="34" charset="0"/>
                        <a:cs typeface="Arial" panose="020B0604020202020204" pitchFamily="34" charset="0"/>
                      </a:endParaRPr>
                    </a:p>
                    <a:p>
                      <a:pPr marL="0" indent="0" algn="r"/>
                      <a:r>
                        <a:rPr lang="en-GB" sz="1000" dirty="0" smtClean="0">
                          <a:solidFill>
                            <a:srgbClr val="000000"/>
                          </a:solidFill>
                          <a:latin typeface="Arial" panose="020B0604020202020204" pitchFamily="34" charset="0"/>
                          <a:cs typeface="Arial" panose="020B0604020202020204" pitchFamily="34" charset="0"/>
                        </a:rPr>
                        <a:t>222,870,363</a:t>
                      </a:r>
                    </a:p>
                    <a:p>
                      <a:pPr algn="r"/>
                      <a:r>
                        <a:rPr lang="en-GB" sz="1000" dirty="0" smtClean="0">
                          <a:solidFill>
                            <a:srgbClr val="000000"/>
                          </a:solidFill>
                          <a:latin typeface="Arial" panose="020B0604020202020204" pitchFamily="34" charset="0"/>
                          <a:cs typeface="Arial" panose="020B0604020202020204" pitchFamily="34" charset="0"/>
                        </a:rPr>
                        <a:t>169,896,682</a:t>
                      </a:r>
                    </a:p>
                    <a:p>
                      <a:pPr algn="r"/>
                      <a:r>
                        <a:rPr lang="en-GB" sz="1000" dirty="0" smtClean="0">
                          <a:solidFill>
                            <a:srgbClr val="000000"/>
                          </a:solidFill>
                          <a:latin typeface="Arial" panose="020B0604020202020204" pitchFamily="34" charset="0"/>
                          <a:cs typeface="Arial" panose="020B0604020202020204" pitchFamily="34" charset="0"/>
                        </a:rPr>
                        <a:t>64,109,886</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GB" sz="1000" dirty="0" smtClean="0">
                        <a:solidFill>
                          <a:srgbClr val="000000"/>
                        </a:solidFill>
                        <a:latin typeface="Arial" panose="020B0604020202020204" pitchFamily="34" charset="0"/>
                        <a:cs typeface="Arial" panose="020B0604020202020204" pitchFamily="34" charset="0"/>
                      </a:endParaRPr>
                    </a:p>
                    <a:p>
                      <a:pPr algn="r"/>
                      <a:r>
                        <a:rPr lang="en-GB" sz="1000" dirty="0" smtClean="0">
                          <a:solidFill>
                            <a:srgbClr val="000000"/>
                          </a:solidFill>
                          <a:latin typeface="Arial" panose="020B0604020202020204" pitchFamily="34" charset="0"/>
                          <a:cs typeface="Arial" panose="020B0604020202020204" pitchFamily="34" charset="0"/>
                        </a:rPr>
                        <a:t>27.0</a:t>
                      </a:r>
                    </a:p>
                    <a:p>
                      <a:pPr algn="r"/>
                      <a:r>
                        <a:rPr lang="en-GB" sz="1000" dirty="0" smtClean="0">
                          <a:solidFill>
                            <a:srgbClr val="000000"/>
                          </a:solidFill>
                          <a:latin typeface="Arial" panose="020B0604020202020204" pitchFamily="34" charset="0"/>
                          <a:cs typeface="Arial" panose="020B0604020202020204" pitchFamily="34" charset="0"/>
                        </a:rPr>
                        <a:t>22.9</a:t>
                      </a:r>
                    </a:p>
                    <a:p>
                      <a:pPr algn="r"/>
                      <a:r>
                        <a:rPr lang="en-GB" sz="1000" dirty="0" smtClean="0">
                          <a:solidFill>
                            <a:srgbClr val="000000"/>
                          </a:solidFill>
                          <a:latin typeface="Arial" panose="020B0604020202020204" pitchFamily="34" charset="0"/>
                          <a:cs typeface="Arial" panose="020B0604020202020204" pitchFamily="34" charset="0"/>
                        </a:rPr>
                        <a:t>9.0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GB" sz="1000" dirty="0">
                        <a:solidFill>
                          <a:srgbClr val="000000"/>
                        </a:solidFill>
                        <a:latin typeface="Arial" panose="020B0604020202020204" pitchFamily="34" charset="0"/>
                        <a:cs typeface="Arial" panose="020B0604020202020204" pitchFamily="34" charset="0"/>
                      </a:endParaRPr>
                    </a:p>
                    <a:p>
                      <a:pPr algn="r"/>
                      <a:r>
                        <a:rPr lang="en-GB" sz="1000" dirty="0" smtClean="0">
                          <a:solidFill>
                            <a:srgbClr val="000000"/>
                          </a:solidFill>
                          <a:latin typeface="Arial" panose="020B0604020202020204" pitchFamily="34" charset="0"/>
                          <a:cs typeface="Arial" panose="020B0604020202020204" pitchFamily="34" charset="0"/>
                        </a:rPr>
                        <a:t>177,062,881</a:t>
                      </a:r>
                    </a:p>
                    <a:p>
                      <a:pPr algn="r"/>
                      <a:r>
                        <a:rPr lang="en-GB" sz="1000" dirty="0" smtClean="0">
                          <a:solidFill>
                            <a:srgbClr val="000000"/>
                          </a:solidFill>
                          <a:latin typeface="Arial" panose="020B0604020202020204" pitchFamily="34" charset="0"/>
                          <a:cs typeface="Arial" panose="020B0604020202020204" pitchFamily="34" charset="0"/>
                        </a:rPr>
                        <a:t>150,527,039</a:t>
                      </a:r>
                    </a:p>
                    <a:p>
                      <a:pPr algn="r"/>
                      <a:r>
                        <a:rPr lang="en-GB" sz="1000" dirty="0" smtClean="0">
                          <a:solidFill>
                            <a:srgbClr val="000000"/>
                          </a:solidFill>
                          <a:latin typeface="Arial" panose="020B0604020202020204" pitchFamily="34" charset="0"/>
                          <a:cs typeface="Arial" panose="020B0604020202020204" pitchFamily="34" charset="0"/>
                        </a:rPr>
                        <a:t>59,127,966</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17631676"/>
                  </a:ext>
                </a:extLst>
              </a:tr>
              <a:tr h="480220">
                <a:tc>
                  <a:txBody>
                    <a:bodyPr/>
                    <a:lstStyle/>
                    <a:p>
                      <a:r>
                        <a:rPr lang="en-GB" sz="1000" b="1" dirty="0" smtClean="0">
                          <a:solidFill>
                            <a:srgbClr val="000000"/>
                          </a:solidFill>
                          <a:latin typeface="Arial" panose="020B0604020202020204" pitchFamily="34" charset="0"/>
                          <a:cs typeface="Arial" panose="020B0604020202020204" pitchFamily="34" charset="0"/>
                        </a:rPr>
                        <a:t>Property</a:t>
                      </a:r>
                      <a:endParaRPr lang="en-GB" sz="1000" b="1"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9.9</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10.3</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68,585,700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10.9</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71,477,974</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53104953"/>
                  </a:ext>
                </a:extLst>
              </a:tr>
              <a:tr h="480220">
                <a:tc>
                  <a:txBody>
                    <a:bodyPr/>
                    <a:lstStyle/>
                    <a:p>
                      <a:r>
                        <a:rPr lang="en-GB" sz="1000" b="1" dirty="0" smtClean="0">
                          <a:solidFill>
                            <a:srgbClr val="000000"/>
                          </a:solidFill>
                          <a:latin typeface="Arial" panose="020B0604020202020204" pitchFamily="34" charset="0"/>
                          <a:cs typeface="Arial" panose="020B0604020202020204" pitchFamily="34" charset="0"/>
                        </a:rPr>
                        <a:t>Bonds</a:t>
                      </a:r>
                      <a:endParaRPr lang="en-GB" sz="1000" b="1"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18.8</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18.4</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17.8</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19.3</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18.8</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129,088,610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19.1</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125,321,542</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51353512"/>
                  </a:ext>
                </a:extLst>
              </a:tr>
              <a:tr h="480220">
                <a:tc>
                  <a:txBody>
                    <a:bodyPr/>
                    <a:lstStyle/>
                    <a:p>
                      <a:r>
                        <a:rPr lang="en-GB" sz="1000" b="1" dirty="0" smtClean="0">
                          <a:solidFill>
                            <a:srgbClr val="000000"/>
                          </a:solidFill>
                          <a:latin typeface="Arial" panose="020B0604020202020204" pitchFamily="34" charset="0"/>
                          <a:cs typeface="Arial" panose="020B0604020202020204" pitchFamily="34" charset="0"/>
                        </a:rPr>
                        <a:t>Hedge Funds</a:t>
                      </a:r>
                      <a:endParaRPr lang="en-GB" sz="1000" b="1"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6.6</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6.7</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6.6</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0.9</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6.6</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46,215,548</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6.9</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45,237,391</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97159616"/>
                  </a:ext>
                </a:extLst>
              </a:tr>
              <a:tr h="480220">
                <a:tc>
                  <a:txBody>
                    <a:bodyPr/>
                    <a:lstStyle/>
                    <a:p>
                      <a:r>
                        <a:rPr lang="en-GB" sz="1000" b="1" dirty="0" smtClean="0">
                          <a:solidFill>
                            <a:srgbClr val="000000"/>
                          </a:solidFill>
                          <a:latin typeface="Arial" panose="020B0604020202020204" pitchFamily="34" charset="0"/>
                          <a:cs typeface="Arial" panose="020B0604020202020204" pitchFamily="34" charset="0"/>
                        </a:rPr>
                        <a:t>Cash</a:t>
                      </a:r>
                      <a:endParaRPr lang="en-GB" sz="1000" b="1"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0.2</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1.2</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6.3</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0.2</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4,879,171</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4.2</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27,361,000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67388339"/>
                  </a:ext>
                </a:extLst>
              </a:tr>
              <a:tr h="480220">
                <a:tc>
                  <a:txBody>
                    <a:bodyPr/>
                    <a:lstStyle/>
                    <a:p>
                      <a:r>
                        <a:rPr lang="en-GB" sz="1000" b="1" dirty="0" smtClean="0">
                          <a:solidFill>
                            <a:srgbClr val="000000"/>
                          </a:solidFill>
                          <a:latin typeface="Arial" panose="020B0604020202020204" pitchFamily="34" charset="0"/>
                          <a:cs typeface="Arial" panose="020B0604020202020204" pitchFamily="34" charset="0"/>
                        </a:rPr>
                        <a:t>Total Assets</a:t>
                      </a:r>
                      <a:endParaRPr lang="en-GB" sz="1000" b="1"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100.0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100.0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100.0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100.0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100.0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705,645,960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100.0</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000" dirty="0" smtClean="0">
                          <a:solidFill>
                            <a:srgbClr val="000000"/>
                          </a:solidFill>
                          <a:latin typeface="Arial" panose="020B0604020202020204" pitchFamily="34" charset="0"/>
                          <a:cs typeface="Arial" panose="020B0604020202020204" pitchFamily="34" charset="0"/>
                        </a:rPr>
                        <a:t>656,115,793</a:t>
                      </a:r>
                      <a:endParaRPr lang="en-GB" sz="10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89752572"/>
                  </a:ext>
                </a:extLst>
              </a:tr>
            </a:tbl>
          </a:graphicData>
        </a:graphic>
      </p:graphicFrame>
      <p:sp>
        <p:nvSpPr>
          <p:cNvPr id="6" name="Slide Number Placeholder 3"/>
          <p:cNvSpPr txBox="1">
            <a:spLocks/>
          </p:cNvSpPr>
          <p:nvPr/>
        </p:nvSpPr>
        <p:spPr>
          <a:xfrm>
            <a:off x="7668343" y="6503888"/>
            <a:ext cx="813229" cy="225152"/>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endParaRPr lang="en-GB" sz="1400" dirty="0">
              <a:solidFill>
                <a:srgbClr val="000000"/>
              </a:solidFill>
            </a:endParaRPr>
          </a:p>
        </p:txBody>
      </p:sp>
      <p:sp>
        <p:nvSpPr>
          <p:cNvPr id="4" name="Slide Number Placeholder 3"/>
          <p:cNvSpPr>
            <a:spLocks noGrp="1"/>
          </p:cNvSpPr>
          <p:nvPr>
            <p:ph type="sldNum" sz="quarter" idx="10"/>
          </p:nvPr>
        </p:nvSpPr>
        <p:spPr/>
        <p:txBody>
          <a:bodyPr/>
          <a:lstStyle/>
          <a:p>
            <a:pPr eaLnBrk="0" hangingPunct="0">
              <a:defRPr/>
            </a:pPr>
            <a:fld id="{A5921B40-2AAB-4008-8235-418577F26A73}" type="slidenum">
              <a:rPr lang="en-GB" smtClean="0">
                <a:solidFill>
                  <a:srgbClr val="000000"/>
                </a:solidFill>
                <a:cs typeface="+mn-cs"/>
              </a:rPr>
              <a:pPr eaLnBrk="0" hangingPunct="0">
                <a:defRPr/>
              </a:pPr>
              <a:t>6</a:t>
            </a:fld>
            <a:endParaRPr lang="en-GB" dirty="0">
              <a:solidFill>
                <a:srgbClr val="000000"/>
              </a:solidFill>
              <a:cs typeface="+mn-cs"/>
            </a:endParaRPr>
          </a:p>
        </p:txBody>
      </p:sp>
    </p:spTree>
    <p:extLst>
      <p:ext uri="{BB962C8B-B14F-4D97-AF65-F5344CB8AC3E}">
        <p14:creationId xmlns:p14="http://schemas.microsoft.com/office/powerpoint/2010/main" val="3812529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3622" y="332656"/>
            <a:ext cx="7772400" cy="1143000"/>
          </a:xfrm>
          <a:solidFill>
            <a:srgbClr val="009999"/>
          </a:solidFill>
        </p:spPr>
        <p:txBody>
          <a:bodyPr>
            <a:noAutofit/>
          </a:bodyPr>
          <a:lstStyle/>
          <a:p>
            <a:r>
              <a:rPr lang="en-GB" sz="2800" dirty="0" smtClean="0">
                <a:solidFill>
                  <a:schemeClr val="bg1"/>
                </a:solidFill>
                <a:latin typeface="Arial" panose="020B0604020202020204" pitchFamily="34" charset="0"/>
                <a:cs typeface="Arial" panose="020B0604020202020204" pitchFamily="34" charset="0"/>
              </a:rPr>
              <a:t>Actuarial Valuation as at 31 July 2018 </a:t>
            </a:r>
            <a:br>
              <a:rPr lang="en-GB" sz="2800" dirty="0" smtClean="0">
                <a:solidFill>
                  <a:schemeClr val="bg1"/>
                </a:solidFill>
                <a:latin typeface="Arial" panose="020B0604020202020204" pitchFamily="34" charset="0"/>
                <a:cs typeface="Arial" panose="020B0604020202020204" pitchFamily="34" charset="0"/>
              </a:rPr>
            </a:br>
            <a:r>
              <a:rPr lang="en-GB" sz="2800" dirty="0" smtClean="0">
                <a:solidFill>
                  <a:schemeClr val="bg1"/>
                </a:solidFill>
                <a:latin typeface="Arial" panose="020B0604020202020204" pitchFamily="34" charset="0"/>
                <a:cs typeface="Arial" panose="020B0604020202020204" pitchFamily="34" charset="0"/>
              </a:rPr>
              <a:t> Investment Performance</a:t>
            </a:r>
            <a:endParaRPr lang="en-GB" sz="28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685800" y="2060848"/>
            <a:ext cx="8062663" cy="374718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recent investment performance is shown below, together with the impact of RPI inflation for the years ending 31 July: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endParaRPr lang="en-GB" dirty="0" smtClean="0"/>
          </a:p>
          <a:p>
            <a:pPr marL="285750" indent="-285750">
              <a:buFont typeface="Arial" panose="020B0604020202020204" pitchFamily="34" charset="0"/>
              <a:buChar char="•"/>
            </a:pPr>
            <a:r>
              <a:rPr lang="en-GB" dirty="0" smtClean="0"/>
              <a:t>Expect to achieve a return of RPI plus 3.4% p.a.</a:t>
            </a:r>
          </a:p>
          <a:p>
            <a:endParaRPr lang="en-GB" sz="1050" dirty="0" smtClean="0"/>
          </a:p>
          <a:p>
            <a:pPr marL="285750" indent="-285750">
              <a:buFont typeface="Arial" panose="020B0604020202020204" pitchFamily="34" charset="0"/>
              <a:buChar char="•"/>
            </a:pPr>
            <a:r>
              <a:rPr lang="en-GB" dirty="0" smtClean="0"/>
              <a:t>Actual average return over last 5 years is RPI plus 6.2% p.a.</a:t>
            </a:r>
          </a:p>
          <a:p>
            <a:endParaRPr lang="en-GB" sz="1100" dirty="0" smtClean="0"/>
          </a:p>
          <a:p>
            <a:pPr marL="285750" indent="-285750">
              <a:buFont typeface="Arial" panose="020B0604020202020204" pitchFamily="34" charset="0"/>
              <a:buChar char="•"/>
            </a:pPr>
            <a:r>
              <a:rPr lang="en-GB" dirty="0" smtClean="0"/>
              <a:t>But valuation assumption for future investment return needs to be prudent.</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783032963"/>
              </p:ext>
            </p:extLst>
          </p:nvPr>
        </p:nvGraphicFramePr>
        <p:xfrm>
          <a:off x="899592" y="2780928"/>
          <a:ext cx="7488833" cy="1630680"/>
        </p:xfrm>
        <a:graphic>
          <a:graphicData uri="http://schemas.openxmlformats.org/drawingml/2006/table">
            <a:tbl>
              <a:tblPr firstRow="1" bandRow="1">
                <a:tableStyleId>{5C22544A-7EE6-4342-B048-85BDC9FD1C3A}</a:tableStyleId>
              </a:tblPr>
              <a:tblGrid>
                <a:gridCol w="1872208">
                  <a:extLst>
                    <a:ext uri="{9D8B030D-6E8A-4147-A177-3AD203B41FA5}">
                      <a16:colId xmlns="" xmlns:a16="http://schemas.microsoft.com/office/drawing/2014/main" val="3631169332"/>
                    </a:ext>
                  </a:extLst>
                </a:gridCol>
                <a:gridCol w="1123325">
                  <a:extLst>
                    <a:ext uri="{9D8B030D-6E8A-4147-A177-3AD203B41FA5}">
                      <a16:colId xmlns="" xmlns:a16="http://schemas.microsoft.com/office/drawing/2014/main" val="563400493"/>
                    </a:ext>
                  </a:extLst>
                </a:gridCol>
                <a:gridCol w="1123325">
                  <a:extLst>
                    <a:ext uri="{9D8B030D-6E8A-4147-A177-3AD203B41FA5}">
                      <a16:colId xmlns="" xmlns:a16="http://schemas.microsoft.com/office/drawing/2014/main" val="2508821309"/>
                    </a:ext>
                  </a:extLst>
                </a:gridCol>
                <a:gridCol w="1123325">
                  <a:extLst>
                    <a:ext uri="{9D8B030D-6E8A-4147-A177-3AD203B41FA5}">
                      <a16:colId xmlns="" xmlns:a16="http://schemas.microsoft.com/office/drawing/2014/main" val="748000011"/>
                    </a:ext>
                  </a:extLst>
                </a:gridCol>
                <a:gridCol w="1123325">
                  <a:extLst>
                    <a:ext uri="{9D8B030D-6E8A-4147-A177-3AD203B41FA5}">
                      <a16:colId xmlns="" xmlns:a16="http://schemas.microsoft.com/office/drawing/2014/main" val="1554058227"/>
                    </a:ext>
                  </a:extLst>
                </a:gridCol>
                <a:gridCol w="1123325">
                  <a:extLst>
                    <a:ext uri="{9D8B030D-6E8A-4147-A177-3AD203B41FA5}">
                      <a16:colId xmlns="" xmlns:a16="http://schemas.microsoft.com/office/drawing/2014/main" val="2332462874"/>
                    </a:ext>
                  </a:extLst>
                </a:gridCol>
              </a:tblGrid>
              <a:tr h="370840">
                <a:tc>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r"/>
                      <a:r>
                        <a:rPr lang="en-GB" sz="1400" dirty="0" smtClean="0">
                          <a:latin typeface="Arial" panose="020B0604020202020204" pitchFamily="34" charset="0"/>
                          <a:cs typeface="Arial" panose="020B0604020202020204" pitchFamily="34" charset="0"/>
                        </a:rPr>
                        <a:t>2014</a:t>
                      </a:r>
                    </a:p>
                    <a:p>
                      <a:pPr algn="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r"/>
                      <a:r>
                        <a:rPr lang="en-GB" sz="1400" dirty="0" smtClean="0">
                          <a:latin typeface="Arial" panose="020B0604020202020204" pitchFamily="34" charset="0"/>
                          <a:cs typeface="Arial" panose="020B0604020202020204" pitchFamily="34" charset="0"/>
                        </a:rPr>
                        <a:t>2015</a:t>
                      </a:r>
                    </a:p>
                    <a:p>
                      <a:pPr algn="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r"/>
                      <a:r>
                        <a:rPr lang="en-GB" sz="1400" dirty="0" smtClean="0">
                          <a:latin typeface="Arial" panose="020B0604020202020204" pitchFamily="34" charset="0"/>
                          <a:cs typeface="Arial" panose="020B0604020202020204" pitchFamily="34" charset="0"/>
                        </a:rPr>
                        <a:t>2016</a:t>
                      </a:r>
                    </a:p>
                    <a:p>
                      <a:pPr algn="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r"/>
                      <a:r>
                        <a:rPr lang="en-GB" sz="1400" dirty="0" smtClean="0">
                          <a:latin typeface="Arial" panose="020B0604020202020204" pitchFamily="34" charset="0"/>
                          <a:cs typeface="Arial" panose="020B0604020202020204" pitchFamily="34" charset="0"/>
                        </a:rPr>
                        <a:t>2017</a:t>
                      </a:r>
                    </a:p>
                    <a:p>
                      <a:pPr algn="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r"/>
                      <a:r>
                        <a:rPr lang="en-GB" sz="1400" dirty="0" smtClean="0">
                          <a:latin typeface="Arial" panose="020B0604020202020204" pitchFamily="34" charset="0"/>
                          <a:cs typeface="Arial" panose="020B0604020202020204" pitchFamily="34" charset="0"/>
                        </a:rPr>
                        <a:t>2018</a:t>
                      </a:r>
                    </a:p>
                    <a:p>
                      <a:pPr algn="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extLst>
                  <a:ext uri="{0D108BD9-81ED-4DB2-BD59-A6C34878D82A}">
                    <a16:rowId xmlns="" xmlns:a16="http://schemas.microsoft.com/office/drawing/2014/main" val="4236230355"/>
                  </a:ext>
                </a:extLst>
              </a:tr>
              <a:tr h="370840">
                <a:tc>
                  <a:txBody>
                    <a:bodyPr/>
                    <a:lstStyle/>
                    <a:p>
                      <a:r>
                        <a:rPr lang="en-GB" sz="1600" dirty="0" smtClean="0">
                          <a:latin typeface="Arial" panose="020B0604020202020204" pitchFamily="34" charset="0"/>
                          <a:cs typeface="Arial" panose="020B0604020202020204" pitchFamily="34" charset="0"/>
                        </a:rPr>
                        <a:t>Total Return</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11.1</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5.7</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4.7</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13.5</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6.8</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15744873"/>
                  </a:ext>
                </a:extLst>
              </a:tr>
              <a:tr h="370840">
                <a:tc>
                  <a:txBody>
                    <a:bodyPr/>
                    <a:lstStyle/>
                    <a:p>
                      <a:r>
                        <a:rPr lang="en-GB" sz="1600" dirty="0" smtClean="0">
                          <a:latin typeface="Arial" panose="020B0604020202020204" pitchFamily="34" charset="0"/>
                          <a:cs typeface="Arial" panose="020B0604020202020204" pitchFamily="34" charset="0"/>
                        </a:rPr>
                        <a:t>RPI</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2.5</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1.0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1.4</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2.6</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3.2</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18333733"/>
                  </a:ext>
                </a:extLst>
              </a:tr>
              <a:tr h="370840">
                <a:tc>
                  <a:txBody>
                    <a:bodyPr/>
                    <a:lstStyle/>
                    <a:p>
                      <a:r>
                        <a:rPr lang="en-GB" sz="1600" dirty="0" smtClean="0">
                          <a:latin typeface="Arial" panose="020B0604020202020204" pitchFamily="34" charset="0"/>
                          <a:cs typeface="Arial" panose="020B0604020202020204" pitchFamily="34" charset="0"/>
                        </a:rPr>
                        <a:t>Total Real Return</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8.6</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4.7</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3.3</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10.9</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3.6</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57160525"/>
                  </a:ext>
                </a:extLst>
              </a:tr>
            </a:tbl>
          </a:graphicData>
        </a:graphic>
      </p:graphicFrame>
      <p:sp>
        <p:nvSpPr>
          <p:cNvPr id="9" name="Slide Number Placeholder 3"/>
          <p:cNvSpPr txBox="1">
            <a:spLocks/>
          </p:cNvSpPr>
          <p:nvPr/>
        </p:nvSpPr>
        <p:spPr>
          <a:xfrm>
            <a:off x="6553200" y="6248400"/>
            <a:ext cx="1905000" cy="4572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endParaRPr lang="en-GB" sz="1400" dirty="0">
              <a:solidFill>
                <a:srgbClr val="000000"/>
              </a:solidFill>
            </a:endParaRPr>
          </a:p>
        </p:txBody>
      </p:sp>
      <p:sp>
        <p:nvSpPr>
          <p:cNvPr id="2" name="Slide Number Placeholder 1"/>
          <p:cNvSpPr>
            <a:spLocks noGrp="1"/>
          </p:cNvSpPr>
          <p:nvPr>
            <p:ph type="sldNum" sz="quarter" idx="10"/>
          </p:nvPr>
        </p:nvSpPr>
        <p:spPr/>
        <p:txBody>
          <a:bodyPr/>
          <a:lstStyle/>
          <a:p>
            <a:pPr eaLnBrk="0" hangingPunct="0">
              <a:defRPr/>
            </a:pPr>
            <a:fld id="{A5921B40-2AAB-4008-8235-418577F26A73}" type="slidenum">
              <a:rPr lang="en-GB" smtClean="0">
                <a:solidFill>
                  <a:srgbClr val="000000"/>
                </a:solidFill>
                <a:cs typeface="+mn-cs"/>
              </a:rPr>
              <a:pPr eaLnBrk="0" hangingPunct="0">
                <a:defRPr/>
              </a:pPr>
              <a:t>7</a:t>
            </a:fld>
            <a:endParaRPr lang="en-GB" dirty="0">
              <a:solidFill>
                <a:srgbClr val="000000"/>
              </a:solidFill>
              <a:cs typeface="+mn-cs"/>
            </a:endParaRPr>
          </a:p>
        </p:txBody>
      </p:sp>
    </p:spTree>
    <p:extLst>
      <p:ext uri="{BB962C8B-B14F-4D97-AF65-F5344CB8AC3E}">
        <p14:creationId xmlns:p14="http://schemas.microsoft.com/office/powerpoint/2010/main" val="3052691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9750" y="1412875"/>
            <a:ext cx="8208963" cy="5115246"/>
          </a:xfrm>
          <a:prstGeom prst="rect">
            <a:avLst/>
          </a:prstGeom>
          <a:noFill/>
          <a:ln w="9525">
            <a:noFill/>
            <a:miter lim="800000"/>
            <a:headEnd/>
            <a:tailEnd/>
          </a:ln>
        </p:spPr>
        <p:txBody>
          <a:bodyPr wrap="square">
            <a:spAutoFit/>
          </a:bodyPr>
          <a:lstStyle/>
          <a:p>
            <a:pPr algn="l">
              <a:lnSpc>
                <a:spcPct val="80000"/>
              </a:lnSpc>
              <a:buFont typeface="Arial" charset="0"/>
              <a:buChar char="•"/>
              <a:tabLst>
                <a:tab pos="531813" algn="l"/>
              </a:tabLst>
            </a:pPr>
            <a:r>
              <a:rPr lang="en-GB" dirty="0"/>
              <a:t>	Main financial assumptions </a:t>
            </a:r>
            <a:r>
              <a:rPr lang="en-GB" dirty="0" smtClean="0"/>
              <a:t>:</a:t>
            </a:r>
            <a:endParaRPr lang="en-GB" dirty="0"/>
          </a:p>
          <a:p>
            <a:pPr algn="l">
              <a:lnSpc>
                <a:spcPct val="80000"/>
              </a:lnSpc>
              <a:tabLst>
                <a:tab pos="531813" algn="l"/>
              </a:tabLst>
            </a:pPr>
            <a:endParaRPr lang="en-GB" sz="1200" dirty="0" smtClean="0"/>
          </a:p>
          <a:p>
            <a:pPr algn="l">
              <a:lnSpc>
                <a:spcPct val="80000"/>
              </a:lnSpc>
              <a:tabLst>
                <a:tab pos="531813" algn="l"/>
              </a:tabLst>
            </a:pPr>
            <a:endParaRPr lang="en-GB" sz="1200" dirty="0"/>
          </a:p>
          <a:p>
            <a:pPr algn="l">
              <a:lnSpc>
                <a:spcPct val="80000"/>
              </a:lnSpc>
              <a:tabLst>
                <a:tab pos="531813" algn="l"/>
              </a:tabLst>
            </a:pPr>
            <a:endParaRPr lang="en-GB" sz="1200" dirty="0"/>
          </a:p>
          <a:p>
            <a:pPr algn="l">
              <a:lnSpc>
                <a:spcPct val="80000"/>
              </a:lnSpc>
              <a:tabLst>
                <a:tab pos="531813" algn="l"/>
              </a:tabLst>
            </a:pPr>
            <a:r>
              <a:rPr lang="en-GB" dirty="0"/>
              <a:t>		</a:t>
            </a:r>
          </a:p>
          <a:p>
            <a:pPr algn="l">
              <a:lnSpc>
                <a:spcPct val="80000"/>
              </a:lnSpc>
              <a:tabLst>
                <a:tab pos="531813" algn="l"/>
              </a:tabLst>
            </a:pPr>
            <a:endParaRPr lang="en-GB" dirty="0"/>
          </a:p>
          <a:p>
            <a:pPr algn="l">
              <a:lnSpc>
                <a:spcPct val="80000"/>
              </a:lnSpc>
              <a:buFont typeface="Arial" charset="0"/>
              <a:buChar char="•"/>
              <a:tabLst>
                <a:tab pos="531813" algn="l"/>
              </a:tabLst>
            </a:pPr>
            <a:endParaRPr lang="en-GB" dirty="0" smtClean="0"/>
          </a:p>
          <a:p>
            <a:pPr algn="l">
              <a:lnSpc>
                <a:spcPct val="80000"/>
              </a:lnSpc>
              <a:buFont typeface="Arial" charset="0"/>
              <a:buChar char="•"/>
              <a:tabLst>
                <a:tab pos="531813" algn="l"/>
              </a:tabLst>
            </a:pPr>
            <a:endParaRPr lang="en-GB" dirty="0"/>
          </a:p>
          <a:p>
            <a:pPr algn="l">
              <a:lnSpc>
                <a:spcPct val="80000"/>
              </a:lnSpc>
              <a:buFont typeface="Arial" charset="0"/>
              <a:buChar char="•"/>
              <a:tabLst>
                <a:tab pos="531813" algn="l"/>
              </a:tabLst>
            </a:pPr>
            <a:endParaRPr lang="en-GB" dirty="0" smtClean="0"/>
          </a:p>
          <a:p>
            <a:pPr algn="l">
              <a:lnSpc>
                <a:spcPct val="80000"/>
              </a:lnSpc>
              <a:buFont typeface="Arial" charset="0"/>
              <a:buChar char="•"/>
              <a:tabLst>
                <a:tab pos="531813" algn="l"/>
              </a:tabLst>
            </a:pPr>
            <a:endParaRPr lang="en-GB" dirty="0"/>
          </a:p>
          <a:p>
            <a:pPr algn="l">
              <a:lnSpc>
                <a:spcPct val="80000"/>
              </a:lnSpc>
              <a:buFont typeface="Arial" charset="0"/>
              <a:buChar char="•"/>
              <a:tabLst>
                <a:tab pos="531813" algn="l"/>
              </a:tabLst>
            </a:pPr>
            <a:endParaRPr lang="en-GB" dirty="0" smtClean="0"/>
          </a:p>
          <a:p>
            <a:pPr algn="l">
              <a:lnSpc>
                <a:spcPct val="80000"/>
              </a:lnSpc>
              <a:buFont typeface="Arial" charset="0"/>
              <a:buChar char="•"/>
              <a:tabLst>
                <a:tab pos="531813" algn="l"/>
              </a:tabLst>
            </a:pPr>
            <a:endParaRPr lang="en-GB" dirty="0" smtClean="0"/>
          </a:p>
          <a:p>
            <a:pPr algn="l">
              <a:lnSpc>
                <a:spcPct val="80000"/>
              </a:lnSpc>
              <a:buFont typeface="Arial" charset="0"/>
              <a:buChar char="•"/>
              <a:tabLst>
                <a:tab pos="531813" algn="l"/>
              </a:tabLst>
            </a:pPr>
            <a:endParaRPr lang="en-GB" dirty="0"/>
          </a:p>
          <a:p>
            <a:pPr algn="l">
              <a:lnSpc>
                <a:spcPct val="80000"/>
              </a:lnSpc>
              <a:tabLst>
                <a:tab pos="531813" algn="l"/>
              </a:tabLst>
            </a:pPr>
            <a:endParaRPr lang="en-GB" sz="1000" dirty="0"/>
          </a:p>
          <a:p>
            <a:pPr algn="l">
              <a:lnSpc>
                <a:spcPct val="80000"/>
              </a:lnSpc>
              <a:buFont typeface="Arial" charset="0"/>
              <a:buChar char="•"/>
              <a:tabLst>
                <a:tab pos="531813" algn="l"/>
              </a:tabLst>
            </a:pPr>
            <a:r>
              <a:rPr lang="en-GB" dirty="0"/>
              <a:t>	</a:t>
            </a:r>
            <a:r>
              <a:rPr lang="en-GB" dirty="0" smtClean="0"/>
              <a:t>Assumed </a:t>
            </a:r>
            <a:r>
              <a:rPr lang="en-GB" dirty="0"/>
              <a:t>real rate of investment return </a:t>
            </a:r>
            <a:r>
              <a:rPr lang="en-GB" dirty="0" smtClean="0"/>
              <a:t>further reduced </a:t>
            </a:r>
            <a:r>
              <a:rPr lang="en-GB" dirty="0"/>
              <a:t>to reflect a 	more </a:t>
            </a:r>
            <a:r>
              <a:rPr lang="en-GB" dirty="0" smtClean="0"/>
              <a:t>	cautious </a:t>
            </a:r>
            <a:r>
              <a:rPr lang="en-GB" dirty="0"/>
              <a:t>view of the </a:t>
            </a:r>
            <a:r>
              <a:rPr lang="en-GB" dirty="0" smtClean="0"/>
              <a:t>future</a:t>
            </a:r>
          </a:p>
          <a:p>
            <a:pPr algn="l">
              <a:lnSpc>
                <a:spcPct val="80000"/>
              </a:lnSpc>
              <a:buFont typeface="Arial" charset="0"/>
              <a:buChar char="•"/>
              <a:tabLst>
                <a:tab pos="531813" algn="l"/>
              </a:tabLst>
            </a:pPr>
            <a:endParaRPr lang="en-GB" dirty="0"/>
          </a:p>
          <a:p>
            <a:pPr marL="0" lvl="1" indent="541338">
              <a:lnSpc>
                <a:spcPct val="80000"/>
              </a:lnSpc>
              <a:buFont typeface="Arial" charset="0"/>
              <a:buChar char="•"/>
              <a:tabLst>
                <a:tab pos="531813" algn="l"/>
              </a:tabLst>
            </a:pPr>
            <a:r>
              <a:rPr lang="en-GB" dirty="0" smtClean="0"/>
              <a:t>Two alternative assumptions for Salary increases considered – ‘Higher’ 	and ‘Lower’</a:t>
            </a:r>
          </a:p>
          <a:p>
            <a:pPr algn="l">
              <a:lnSpc>
                <a:spcPct val="80000"/>
              </a:lnSpc>
              <a:tabLst>
                <a:tab pos="531813" algn="l"/>
              </a:tabLst>
            </a:pPr>
            <a:endParaRPr lang="en-GB" sz="1200" dirty="0"/>
          </a:p>
          <a:p>
            <a:pPr algn="l">
              <a:lnSpc>
                <a:spcPct val="80000"/>
              </a:lnSpc>
              <a:buFont typeface="Arial" charset="0"/>
              <a:buChar char="•"/>
              <a:tabLst>
                <a:tab pos="531813" algn="l"/>
              </a:tabLst>
            </a:pPr>
            <a:r>
              <a:rPr lang="en-GB" dirty="0"/>
              <a:t>	Life expectancy assumptions also </a:t>
            </a:r>
            <a:r>
              <a:rPr lang="en-GB" dirty="0" smtClean="0"/>
              <a:t>updated to reflect recent mortality 	experience</a:t>
            </a:r>
            <a:endParaRPr lang="en-GB" dirty="0"/>
          </a:p>
          <a:p>
            <a:pPr algn="l">
              <a:lnSpc>
                <a:spcPct val="80000"/>
              </a:lnSpc>
              <a:tabLst>
                <a:tab pos="531813" algn="l"/>
              </a:tabLst>
            </a:pPr>
            <a:endParaRPr lang="en-GB" dirty="0"/>
          </a:p>
          <a:p>
            <a:pPr algn="l">
              <a:lnSpc>
                <a:spcPct val="80000"/>
              </a:lnSpc>
              <a:buFont typeface="Arial" charset="0"/>
              <a:buChar char="•"/>
              <a:tabLst>
                <a:tab pos="531813" algn="l"/>
              </a:tabLst>
            </a:pPr>
            <a:r>
              <a:rPr lang="en-GB" dirty="0"/>
              <a:t>	Changes act </a:t>
            </a:r>
            <a:r>
              <a:rPr lang="en-GB" dirty="0" smtClean="0"/>
              <a:t>to </a:t>
            </a:r>
            <a:r>
              <a:rPr lang="en-GB" dirty="0"/>
              <a:t>increase value placed on </a:t>
            </a:r>
            <a:r>
              <a:rPr lang="en-GB" dirty="0" smtClean="0"/>
              <a:t>liabilities</a:t>
            </a:r>
            <a:endParaRPr lang="en-GB" sz="1600" dirty="0"/>
          </a:p>
        </p:txBody>
      </p:sp>
      <p:sp>
        <p:nvSpPr>
          <p:cNvPr id="5" name="Title 3"/>
          <p:cNvSpPr txBox="1">
            <a:spLocks/>
          </p:cNvSpPr>
          <p:nvPr/>
        </p:nvSpPr>
        <p:spPr bwMode="auto">
          <a:xfrm>
            <a:off x="539750" y="294480"/>
            <a:ext cx="8208962" cy="974279"/>
          </a:xfrm>
          <a:prstGeom prst="rect">
            <a:avLst/>
          </a:prstGeom>
          <a:solidFill>
            <a:srgbClr val="009999"/>
          </a:solidFill>
          <a:ln w="9525">
            <a:noFill/>
            <a:miter lim="800000"/>
            <a:headEnd/>
            <a:tailEnd/>
          </a:ln>
          <a:effectLst/>
        </p:spPr>
        <p:txBody>
          <a:bodyPr anchor="ctr"/>
          <a:lstStyle/>
          <a:p>
            <a:pPr algn="ctr">
              <a:defRPr/>
            </a:pPr>
            <a:r>
              <a:rPr lang="en-GB" sz="2800" kern="0" dirty="0">
                <a:solidFill>
                  <a:schemeClr val="bg1"/>
                </a:solidFill>
                <a:latin typeface="Arial" pitchFamily="34" charset="0"/>
                <a:ea typeface="+mj-ea"/>
                <a:cs typeface="Arial" pitchFamily="34" charset="0"/>
              </a:rPr>
              <a:t>Actuarial Valuation as at 31 July </a:t>
            </a:r>
            <a:r>
              <a:rPr lang="en-GB" sz="2800" kern="0" dirty="0" smtClean="0">
                <a:solidFill>
                  <a:schemeClr val="bg1"/>
                </a:solidFill>
                <a:latin typeface="Arial" pitchFamily="34" charset="0"/>
                <a:ea typeface="+mj-ea"/>
                <a:cs typeface="Arial" pitchFamily="34" charset="0"/>
              </a:rPr>
              <a:t>2018 </a:t>
            </a:r>
          </a:p>
          <a:p>
            <a:pPr algn="ctr">
              <a:defRPr/>
            </a:pPr>
            <a:r>
              <a:rPr lang="en-GB" sz="2800" kern="0" dirty="0" smtClean="0">
                <a:solidFill>
                  <a:schemeClr val="bg1"/>
                </a:solidFill>
                <a:latin typeface="Arial" pitchFamily="34" charset="0"/>
                <a:ea typeface="+mj-ea"/>
                <a:cs typeface="Arial" pitchFamily="34" charset="0"/>
              </a:rPr>
              <a:t> Assumptions</a:t>
            </a:r>
            <a:endParaRPr lang="en-GB" sz="2800" kern="0" dirty="0">
              <a:solidFill>
                <a:schemeClr val="bg1"/>
              </a:solidFill>
              <a:latin typeface="Arial"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39181045"/>
              </p:ext>
            </p:extLst>
          </p:nvPr>
        </p:nvGraphicFramePr>
        <p:xfrm>
          <a:off x="1115616" y="1844824"/>
          <a:ext cx="7272812" cy="2062480"/>
        </p:xfrm>
        <a:graphic>
          <a:graphicData uri="http://schemas.openxmlformats.org/drawingml/2006/table">
            <a:tbl>
              <a:tblPr firstRow="1" bandRow="1">
                <a:tableStyleId>{5C22544A-7EE6-4342-B048-85BDC9FD1C3A}</a:tableStyleId>
              </a:tblPr>
              <a:tblGrid>
                <a:gridCol w="2376264">
                  <a:extLst>
                    <a:ext uri="{9D8B030D-6E8A-4147-A177-3AD203B41FA5}">
                      <a16:colId xmlns="" xmlns:a16="http://schemas.microsoft.com/office/drawing/2014/main" val="4187991216"/>
                    </a:ext>
                  </a:extLst>
                </a:gridCol>
                <a:gridCol w="1224137">
                  <a:extLst>
                    <a:ext uri="{9D8B030D-6E8A-4147-A177-3AD203B41FA5}">
                      <a16:colId xmlns="" xmlns:a16="http://schemas.microsoft.com/office/drawing/2014/main" val="1914073703"/>
                    </a:ext>
                  </a:extLst>
                </a:gridCol>
                <a:gridCol w="1224137">
                  <a:extLst>
                    <a:ext uri="{9D8B030D-6E8A-4147-A177-3AD203B41FA5}">
                      <a16:colId xmlns="" xmlns:a16="http://schemas.microsoft.com/office/drawing/2014/main" val="542651722"/>
                    </a:ext>
                  </a:extLst>
                </a:gridCol>
                <a:gridCol w="1224137">
                  <a:extLst>
                    <a:ext uri="{9D8B030D-6E8A-4147-A177-3AD203B41FA5}">
                      <a16:colId xmlns="" xmlns:a16="http://schemas.microsoft.com/office/drawing/2014/main" val="3232053571"/>
                    </a:ext>
                  </a:extLst>
                </a:gridCol>
                <a:gridCol w="1224137">
                  <a:extLst>
                    <a:ext uri="{9D8B030D-6E8A-4147-A177-3AD203B41FA5}">
                      <a16:colId xmlns="" xmlns:a16="http://schemas.microsoft.com/office/drawing/2014/main" val="2377825899"/>
                    </a:ext>
                  </a:extLst>
                </a:gridCol>
              </a:tblGrid>
              <a:tr h="370840">
                <a:tc>
                  <a:txBody>
                    <a:bodyPr/>
                    <a:lstStyle/>
                    <a:p>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r"/>
                      <a:r>
                        <a:rPr lang="en-GB" sz="1600" dirty="0" smtClean="0">
                          <a:latin typeface="Arial" panose="020B0604020202020204" pitchFamily="34" charset="0"/>
                          <a:cs typeface="Arial" panose="020B0604020202020204" pitchFamily="34" charset="0"/>
                        </a:rPr>
                        <a:t>2009</a:t>
                      </a:r>
                    </a:p>
                    <a:p>
                      <a:pPr algn="r"/>
                      <a:r>
                        <a:rPr lang="en-GB" sz="1600" dirty="0" smtClean="0">
                          <a:latin typeface="Arial" panose="020B0604020202020204" pitchFamily="34" charset="0"/>
                          <a:cs typeface="Arial" panose="020B0604020202020204" pitchFamily="34" charset="0"/>
                        </a:rPr>
                        <a:t>% p.a.</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r"/>
                      <a:r>
                        <a:rPr lang="en-GB" sz="1600" dirty="0" smtClean="0">
                          <a:latin typeface="Arial" panose="020B0604020202020204" pitchFamily="34" charset="0"/>
                          <a:cs typeface="Arial" panose="020B0604020202020204" pitchFamily="34" charset="0"/>
                        </a:rPr>
                        <a:t>2012</a:t>
                      </a:r>
                    </a:p>
                    <a:p>
                      <a:pPr algn="r"/>
                      <a:r>
                        <a:rPr lang="en-GB" sz="1600" dirty="0" smtClean="0">
                          <a:latin typeface="Arial" panose="020B0604020202020204" pitchFamily="34" charset="0"/>
                          <a:cs typeface="Arial" panose="020B0604020202020204" pitchFamily="34" charset="0"/>
                        </a:rPr>
                        <a:t>% p.a.</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r"/>
                      <a:r>
                        <a:rPr lang="en-GB" sz="1600" dirty="0" smtClean="0">
                          <a:latin typeface="Arial" panose="020B0604020202020204" pitchFamily="34" charset="0"/>
                          <a:cs typeface="Arial" panose="020B0604020202020204" pitchFamily="34" charset="0"/>
                        </a:rPr>
                        <a:t>2015</a:t>
                      </a:r>
                    </a:p>
                    <a:p>
                      <a:pPr algn="r"/>
                      <a:r>
                        <a:rPr lang="en-GB" sz="1600" dirty="0" smtClean="0">
                          <a:latin typeface="Arial" panose="020B0604020202020204" pitchFamily="34" charset="0"/>
                          <a:cs typeface="Arial" panose="020B0604020202020204" pitchFamily="34" charset="0"/>
                        </a:rPr>
                        <a:t>% p.a.</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r"/>
                      <a:r>
                        <a:rPr lang="en-GB" sz="1600" dirty="0" smtClean="0">
                          <a:latin typeface="Arial" panose="020B0604020202020204" pitchFamily="34" charset="0"/>
                          <a:cs typeface="Arial" panose="020B0604020202020204" pitchFamily="34" charset="0"/>
                        </a:rPr>
                        <a:t>2018 </a:t>
                      </a:r>
                    </a:p>
                    <a:p>
                      <a:pPr algn="r"/>
                      <a:r>
                        <a:rPr lang="en-GB" sz="1600" dirty="0" smtClean="0">
                          <a:latin typeface="Arial" panose="020B0604020202020204" pitchFamily="34" charset="0"/>
                          <a:cs typeface="Arial" panose="020B0604020202020204" pitchFamily="34" charset="0"/>
                        </a:rPr>
                        <a:t>% p.a.</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extLst>
                  <a:ext uri="{0D108BD9-81ED-4DB2-BD59-A6C34878D82A}">
                    <a16:rowId xmlns="" xmlns:a16="http://schemas.microsoft.com/office/drawing/2014/main" val="4035068138"/>
                  </a:ext>
                </a:extLst>
              </a:tr>
              <a:tr h="370840">
                <a:tc>
                  <a:txBody>
                    <a:bodyPr/>
                    <a:lstStyle/>
                    <a:p>
                      <a:r>
                        <a:rPr lang="en-GB" sz="1600" dirty="0" smtClean="0">
                          <a:latin typeface="Arial" panose="020B0604020202020204" pitchFamily="34" charset="0"/>
                          <a:cs typeface="Arial" panose="020B0604020202020204" pitchFamily="34" charset="0"/>
                        </a:rPr>
                        <a:t>Total investment return</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6.60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5.95</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3.10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5.15</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54103180"/>
                  </a:ext>
                </a:extLst>
              </a:tr>
              <a:tr h="370840">
                <a:tc>
                  <a:txBody>
                    <a:bodyPr/>
                    <a:lstStyle/>
                    <a:p>
                      <a:r>
                        <a:rPr lang="en-GB" sz="1600" dirty="0" smtClean="0">
                          <a:latin typeface="Arial" panose="020B0604020202020204" pitchFamily="34" charset="0"/>
                          <a:cs typeface="Arial" panose="020B0604020202020204" pitchFamily="34" charset="0"/>
                        </a:rPr>
                        <a:t>Price Inflation (RPI)</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3.40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2.75</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3.40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3.25</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18708912"/>
                  </a:ext>
                </a:extLst>
              </a:tr>
              <a:tr h="370840">
                <a:tc>
                  <a:txBody>
                    <a:bodyPr/>
                    <a:lstStyle/>
                    <a:p>
                      <a:r>
                        <a:rPr lang="en-GB" sz="1600" dirty="0" smtClean="0">
                          <a:latin typeface="Arial" panose="020B0604020202020204" pitchFamily="34" charset="0"/>
                          <a:cs typeface="Arial" panose="020B0604020202020204" pitchFamily="34" charset="0"/>
                        </a:rPr>
                        <a:t>Real investment return</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3.20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3.20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2.70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1.90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64865832"/>
                  </a:ext>
                </a:extLst>
              </a:tr>
              <a:tr h="370840">
                <a:tc>
                  <a:txBody>
                    <a:bodyPr/>
                    <a:lstStyle/>
                    <a:p>
                      <a:r>
                        <a:rPr lang="en-GB" sz="1600" dirty="0" smtClean="0">
                          <a:latin typeface="Arial" panose="020B0604020202020204" pitchFamily="34" charset="0"/>
                          <a:cs typeface="Arial" panose="020B0604020202020204" pitchFamily="34" charset="0"/>
                        </a:rPr>
                        <a:t>Salary increases </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4.90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4.25</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4.90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600" dirty="0" smtClean="0">
                          <a:latin typeface="Arial" panose="020B0604020202020204" pitchFamily="34" charset="0"/>
                          <a:cs typeface="Arial" panose="020B0604020202020204" pitchFamily="34" charset="0"/>
                        </a:rPr>
                        <a:t>3.75/4.25</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32061464"/>
                  </a:ext>
                </a:extLst>
              </a:tr>
            </a:tbl>
          </a:graphicData>
        </a:graphic>
      </p:graphicFrame>
      <p:sp>
        <p:nvSpPr>
          <p:cNvPr id="9" name="Slide Number Placeholder 3"/>
          <p:cNvSpPr txBox="1">
            <a:spLocks/>
          </p:cNvSpPr>
          <p:nvPr/>
        </p:nvSpPr>
        <p:spPr>
          <a:xfrm>
            <a:off x="6553200" y="6248400"/>
            <a:ext cx="1905000" cy="4572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endParaRPr lang="en-GB" sz="1400" dirty="0">
              <a:solidFill>
                <a:srgbClr val="000000"/>
              </a:solidFill>
            </a:endParaRPr>
          </a:p>
        </p:txBody>
      </p:sp>
      <p:sp>
        <p:nvSpPr>
          <p:cNvPr id="2" name="Slide Number Placeholder 1"/>
          <p:cNvSpPr>
            <a:spLocks noGrp="1"/>
          </p:cNvSpPr>
          <p:nvPr>
            <p:ph type="sldNum" sz="quarter" idx="10"/>
          </p:nvPr>
        </p:nvSpPr>
        <p:spPr/>
        <p:txBody>
          <a:bodyPr/>
          <a:lstStyle/>
          <a:p>
            <a:pPr eaLnBrk="0" hangingPunct="0">
              <a:defRPr/>
            </a:pPr>
            <a:fld id="{A5921B40-2AAB-4008-8235-418577F26A73}" type="slidenum">
              <a:rPr lang="en-GB" smtClean="0">
                <a:solidFill>
                  <a:srgbClr val="000000"/>
                </a:solidFill>
                <a:cs typeface="+mn-cs"/>
              </a:rPr>
              <a:pPr eaLnBrk="0" hangingPunct="0">
                <a:defRPr/>
              </a:pPr>
              <a:t>8</a:t>
            </a:fld>
            <a:endParaRPr lang="en-GB" dirty="0">
              <a:solidFill>
                <a:srgbClr val="000000"/>
              </a:solidFill>
              <a:cs typeface="+mn-cs"/>
            </a:endParaRPr>
          </a:p>
        </p:txBody>
      </p:sp>
    </p:spTree>
    <p:extLst>
      <p:ext uri="{BB962C8B-B14F-4D97-AF65-F5344CB8AC3E}">
        <p14:creationId xmlns:p14="http://schemas.microsoft.com/office/powerpoint/2010/main" val="3708291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539750" y="1414212"/>
            <a:ext cx="8208963" cy="3610219"/>
          </a:xfrm>
          <a:prstGeom prst="rect">
            <a:avLst/>
          </a:prstGeom>
          <a:noFill/>
          <a:ln w="9525">
            <a:noFill/>
            <a:miter lim="800000"/>
            <a:headEnd/>
            <a:tailEnd/>
          </a:ln>
        </p:spPr>
        <p:txBody>
          <a:bodyPr wrap="square">
            <a:spAutoFit/>
          </a:bodyPr>
          <a:lstStyle/>
          <a:p>
            <a:pPr algn="l">
              <a:lnSpc>
                <a:spcPct val="90000"/>
              </a:lnSpc>
              <a:buFont typeface="Arial" charset="0"/>
              <a:buChar char="•"/>
              <a:tabLst>
                <a:tab pos="531813" algn="l"/>
              </a:tabLst>
            </a:pPr>
            <a:r>
              <a:rPr lang="en-GB" sz="2000" dirty="0"/>
              <a:t>	</a:t>
            </a:r>
            <a:r>
              <a:rPr lang="en-GB" dirty="0"/>
              <a:t>Past Service Position:</a:t>
            </a:r>
          </a:p>
          <a:p>
            <a:pPr algn="l">
              <a:lnSpc>
                <a:spcPct val="90000"/>
              </a:lnSpc>
              <a:tabLst>
                <a:tab pos="531813" algn="l"/>
              </a:tabLst>
            </a:pPr>
            <a:endParaRPr lang="en-GB" dirty="0" smtClean="0"/>
          </a:p>
          <a:p>
            <a:pPr algn="l">
              <a:lnSpc>
                <a:spcPct val="90000"/>
              </a:lnSpc>
              <a:tabLst>
                <a:tab pos="531813" algn="l"/>
              </a:tabLst>
            </a:pPr>
            <a:r>
              <a:rPr lang="en-GB" dirty="0"/>
              <a:t>					         </a:t>
            </a:r>
            <a:r>
              <a:rPr lang="en-GB" dirty="0" smtClean="0"/>
              <a:t>		</a:t>
            </a:r>
          </a:p>
          <a:p>
            <a:pPr algn="l">
              <a:lnSpc>
                <a:spcPct val="90000"/>
              </a:lnSpc>
              <a:tabLst>
                <a:tab pos="531813" algn="l"/>
              </a:tabLst>
            </a:pPr>
            <a:endParaRPr lang="en-GB" dirty="0"/>
          </a:p>
          <a:p>
            <a:pPr algn="l">
              <a:lnSpc>
                <a:spcPct val="90000"/>
              </a:lnSpc>
              <a:tabLst>
                <a:tab pos="531813" algn="l"/>
              </a:tabLst>
            </a:pPr>
            <a:endParaRPr lang="en-GB" dirty="0"/>
          </a:p>
          <a:p>
            <a:pPr algn="l">
              <a:lnSpc>
                <a:spcPct val="90000"/>
              </a:lnSpc>
              <a:tabLst>
                <a:tab pos="531813" algn="l"/>
              </a:tabLst>
            </a:pPr>
            <a:r>
              <a:rPr lang="en-GB" dirty="0"/>
              <a:t>	</a:t>
            </a:r>
            <a:endParaRPr lang="en-GB" dirty="0" smtClean="0"/>
          </a:p>
          <a:p>
            <a:pPr algn="l">
              <a:lnSpc>
                <a:spcPct val="90000"/>
              </a:lnSpc>
              <a:buFont typeface="Arial" charset="0"/>
              <a:buChar char="•"/>
              <a:tabLst>
                <a:tab pos="531813" algn="l"/>
              </a:tabLst>
            </a:pPr>
            <a:endParaRPr lang="en-GB" dirty="0"/>
          </a:p>
          <a:p>
            <a:pPr lvl="1">
              <a:lnSpc>
                <a:spcPct val="90000"/>
              </a:lnSpc>
              <a:buFont typeface="Arial" charset="0"/>
              <a:buChar char="•"/>
              <a:tabLst>
                <a:tab pos="531813" algn="l"/>
              </a:tabLst>
            </a:pPr>
            <a:endParaRPr lang="en-GB" dirty="0" smtClean="0"/>
          </a:p>
          <a:p>
            <a:pPr lvl="1">
              <a:lnSpc>
                <a:spcPct val="90000"/>
              </a:lnSpc>
              <a:buFont typeface="Arial" charset="0"/>
              <a:buChar char="•"/>
              <a:tabLst>
                <a:tab pos="531813" algn="l"/>
              </a:tabLst>
            </a:pPr>
            <a:endParaRPr lang="en-GB" dirty="0"/>
          </a:p>
          <a:p>
            <a:pPr lvl="1">
              <a:lnSpc>
                <a:spcPct val="90000"/>
              </a:lnSpc>
              <a:tabLst>
                <a:tab pos="531813" algn="l"/>
              </a:tabLst>
            </a:pPr>
            <a:endParaRPr lang="en-GB" dirty="0"/>
          </a:p>
          <a:p>
            <a:pPr lvl="1">
              <a:lnSpc>
                <a:spcPct val="90000"/>
              </a:lnSpc>
              <a:tabLst>
                <a:tab pos="531813" algn="l"/>
              </a:tabLst>
            </a:pPr>
            <a:endParaRPr lang="en-GB" dirty="0" smtClean="0"/>
          </a:p>
          <a:p>
            <a:pPr marL="541338" lvl="1" indent="-541338">
              <a:lnSpc>
                <a:spcPct val="90000"/>
              </a:lnSpc>
              <a:buFont typeface="Arial" panose="020B0604020202020204" pitchFamily="34" charset="0"/>
              <a:buChar char="•"/>
              <a:tabLst>
                <a:tab pos="531813" algn="l"/>
              </a:tabLst>
            </a:pPr>
            <a:r>
              <a:rPr lang="en-GB" dirty="0" smtClean="0"/>
              <a:t>At 2015 valuation deficit </a:t>
            </a:r>
            <a:r>
              <a:rPr lang="en-GB" dirty="0"/>
              <a:t>was </a:t>
            </a:r>
            <a:r>
              <a:rPr lang="en-GB" dirty="0" smtClean="0"/>
              <a:t>£61,484,000 </a:t>
            </a:r>
            <a:r>
              <a:rPr lang="en-GB" dirty="0"/>
              <a:t>and funding </a:t>
            </a:r>
            <a:r>
              <a:rPr lang="en-GB" dirty="0" smtClean="0"/>
              <a:t>level was 90%</a:t>
            </a:r>
            <a:endParaRPr lang="en-GB" dirty="0"/>
          </a:p>
          <a:p>
            <a:pPr algn="l">
              <a:lnSpc>
                <a:spcPct val="90000"/>
              </a:lnSpc>
              <a:tabLst>
                <a:tab pos="531813" algn="l"/>
              </a:tabLst>
            </a:pPr>
            <a:endParaRPr lang="en-GB" dirty="0"/>
          </a:p>
          <a:p>
            <a:pPr algn="l">
              <a:lnSpc>
                <a:spcPct val="90000"/>
              </a:lnSpc>
              <a:buFont typeface="Arial" charset="0"/>
              <a:buChar char="•"/>
              <a:tabLst>
                <a:tab pos="531813" algn="l"/>
              </a:tabLst>
            </a:pPr>
            <a:r>
              <a:rPr lang="en-GB" dirty="0"/>
              <a:t>	Position has significantly improved since </a:t>
            </a:r>
            <a:r>
              <a:rPr lang="en-GB" dirty="0" smtClean="0"/>
              <a:t>2015</a:t>
            </a:r>
            <a:endParaRPr lang="en-GB" dirty="0"/>
          </a:p>
        </p:txBody>
      </p:sp>
      <p:sp>
        <p:nvSpPr>
          <p:cNvPr id="5" name="Title 3"/>
          <p:cNvSpPr txBox="1">
            <a:spLocks/>
          </p:cNvSpPr>
          <p:nvPr/>
        </p:nvSpPr>
        <p:spPr bwMode="auto">
          <a:xfrm>
            <a:off x="539750" y="294481"/>
            <a:ext cx="8208962" cy="908050"/>
          </a:xfrm>
          <a:prstGeom prst="rect">
            <a:avLst/>
          </a:prstGeom>
          <a:solidFill>
            <a:srgbClr val="009999"/>
          </a:solidFill>
          <a:ln w="9525">
            <a:noFill/>
            <a:miter lim="800000"/>
            <a:headEnd/>
            <a:tailEnd/>
          </a:ln>
          <a:effectLst/>
        </p:spPr>
        <p:txBody>
          <a:bodyPr anchor="ctr"/>
          <a:lstStyle/>
          <a:p>
            <a:pPr algn="ctr">
              <a:defRPr/>
            </a:pPr>
            <a:r>
              <a:rPr lang="en-GB" sz="2800" kern="0" dirty="0">
                <a:solidFill>
                  <a:schemeClr val="bg1"/>
                </a:solidFill>
                <a:latin typeface="Arial" pitchFamily="34" charset="0"/>
                <a:ea typeface="+mj-ea"/>
                <a:cs typeface="Arial" pitchFamily="34" charset="0"/>
              </a:rPr>
              <a:t>Actuarial Valuation as at 31 July </a:t>
            </a:r>
            <a:r>
              <a:rPr lang="en-GB" sz="2800" kern="0" dirty="0" smtClean="0">
                <a:solidFill>
                  <a:schemeClr val="bg1"/>
                </a:solidFill>
                <a:latin typeface="Arial" pitchFamily="34" charset="0"/>
                <a:ea typeface="+mj-ea"/>
                <a:cs typeface="Arial" pitchFamily="34" charset="0"/>
              </a:rPr>
              <a:t>2018 </a:t>
            </a:r>
          </a:p>
          <a:p>
            <a:pPr algn="ctr">
              <a:defRPr/>
            </a:pPr>
            <a:r>
              <a:rPr lang="en-GB" sz="2800" kern="0" dirty="0" smtClean="0">
                <a:solidFill>
                  <a:schemeClr val="bg1"/>
                </a:solidFill>
                <a:latin typeface="Arial" pitchFamily="34" charset="0"/>
                <a:ea typeface="+mj-ea"/>
                <a:cs typeface="Arial" pitchFamily="34" charset="0"/>
              </a:rPr>
              <a:t>Results</a:t>
            </a:r>
            <a:endParaRPr lang="en-GB" sz="2800" kern="0" dirty="0">
              <a:solidFill>
                <a:schemeClr val="bg1"/>
              </a:solidFill>
              <a:latin typeface="Arial"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14953575"/>
              </p:ext>
            </p:extLst>
          </p:nvPr>
        </p:nvGraphicFramePr>
        <p:xfrm>
          <a:off x="1115614" y="1844824"/>
          <a:ext cx="7633097" cy="2062480"/>
        </p:xfrm>
        <a:graphic>
          <a:graphicData uri="http://schemas.openxmlformats.org/drawingml/2006/table">
            <a:tbl>
              <a:tblPr firstRow="1" bandRow="1">
                <a:tableStyleId>{5C22544A-7EE6-4342-B048-85BDC9FD1C3A}</a:tableStyleId>
              </a:tblPr>
              <a:tblGrid>
                <a:gridCol w="2736306">
                  <a:extLst>
                    <a:ext uri="{9D8B030D-6E8A-4147-A177-3AD203B41FA5}">
                      <a16:colId xmlns="" xmlns:a16="http://schemas.microsoft.com/office/drawing/2014/main" val="1295048383"/>
                    </a:ext>
                  </a:extLst>
                </a:gridCol>
                <a:gridCol w="2448272">
                  <a:extLst>
                    <a:ext uri="{9D8B030D-6E8A-4147-A177-3AD203B41FA5}">
                      <a16:colId xmlns="" xmlns:a16="http://schemas.microsoft.com/office/drawing/2014/main" val="346911427"/>
                    </a:ext>
                  </a:extLst>
                </a:gridCol>
                <a:gridCol w="2448519">
                  <a:extLst>
                    <a:ext uri="{9D8B030D-6E8A-4147-A177-3AD203B41FA5}">
                      <a16:colId xmlns="" xmlns:a16="http://schemas.microsoft.com/office/drawing/2014/main" val="1536176367"/>
                    </a:ext>
                  </a:extLst>
                </a:gridCol>
              </a:tblGrid>
              <a:tr h="370840">
                <a:tc>
                  <a:txBody>
                    <a:bodyPr/>
                    <a:lstStyle/>
                    <a:p>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r"/>
                      <a:r>
                        <a:rPr lang="en-GB" sz="1600" dirty="0" smtClean="0">
                          <a:latin typeface="Arial" panose="020B0604020202020204" pitchFamily="34" charset="0"/>
                          <a:cs typeface="Arial" panose="020B0604020202020204" pitchFamily="34" charset="0"/>
                        </a:rPr>
                        <a:t>Lower Salary Increase £000’s</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r"/>
                      <a:r>
                        <a:rPr lang="en-GB" sz="1600" dirty="0" smtClean="0">
                          <a:latin typeface="Arial" panose="020B0604020202020204" pitchFamily="34" charset="0"/>
                          <a:cs typeface="Arial" panose="020B0604020202020204" pitchFamily="34" charset="0"/>
                        </a:rPr>
                        <a:t>Higher Salary Increase</a:t>
                      </a:r>
                    </a:p>
                    <a:p>
                      <a:pPr algn="r"/>
                      <a:r>
                        <a:rPr lang="en-GB" sz="1600" dirty="0" smtClean="0">
                          <a:latin typeface="Arial" panose="020B0604020202020204" pitchFamily="34" charset="0"/>
                          <a:cs typeface="Arial" panose="020B0604020202020204" pitchFamily="34" charset="0"/>
                        </a:rPr>
                        <a:t>£000’s</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extLst>
                  <a:ext uri="{0D108BD9-81ED-4DB2-BD59-A6C34878D82A}">
                    <a16:rowId xmlns="" xmlns:a16="http://schemas.microsoft.com/office/drawing/2014/main" val="752927128"/>
                  </a:ext>
                </a:extLst>
              </a:tr>
              <a:tr h="370840">
                <a:tc>
                  <a:txBody>
                    <a:bodyPr/>
                    <a:lstStyle/>
                    <a:p>
                      <a:r>
                        <a:rPr lang="en-GB" sz="1600" dirty="0" smtClean="0">
                          <a:latin typeface="Arial" panose="020B0604020202020204" pitchFamily="34" charset="0"/>
                          <a:cs typeface="Arial" panose="020B0604020202020204" pitchFamily="34" charset="0"/>
                        </a:rPr>
                        <a:t>Value of Scheme Liabilities</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735,573</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742,670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73390102"/>
                  </a:ext>
                </a:extLst>
              </a:tr>
              <a:tr h="370840">
                <a:tc>
                  <a:txBody>
                    <a:bodyPr/>
                    <a:lstStyle/>
                    <a:p>
                      <a:r>
                        <a:rPr lang="en-GB" sz="1600" dirty="0" smtClean="0">
                          <a:latin typeface="Arial" panose="020B0604020202020204" pitchFamily="34" charset="0"/>
                          <a:cs typeface="Arial" panose="020B0604020202020204" pitchFamily="34" charset="0"/>
                        </a:rPr>
                        <a:t>Value of Scheme Assets</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708,018</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708,018</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4140735"/>
                  </a:ext>
                </a:extLst>
              </a:tr>
              <a:tr h="370840">
                <a:tc>
                  <a:txBody>
                    <a:bodyPr/>
                    <a:lstStyle/>
                    <a:p>
                      <a:r>
                        <a:rPr lang="en-GB" sz="1600" dirty="0" smtClean="0">
                          <a:latin typeface="Arial" panose="020B0604020202020204" pitchFamily="34" charset="0"/>
                          <a:cs typeface="Arial" panose="020B0604020202020204" pitchFamily="34" charset="0"/>
                        </a:rPr>
                        <a:t>Scheme Deficit</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27,555</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34,652</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02023425"/>
                  </a:ext>
                </a:extLst>
              </a:tr>
              <a:tr h="370840">
                <a:tc>
                  <a:txBody>
                    <a:bodyPr/>
                    <a:lstStyle/>
                    <a:p>
                      <a:r>
                        <a:rPr lang="en-GB" sz="1600" dirty="0" smtClean="0">
                          <a:latin typeface="Arial" panose="020B0604020202020204" pitchFamily="34" charset="0"/>
                          <a:cs typeface="Arial" panose="020B0604020202020204" pitchFamily="34" charset="0"/>
                        </a:rPr>
                        <a:t>Funding Level</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96%</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dirty="0" smtClean="0">
                          <a:latin typeface="Arial" panose="020B0604020202020204" pitchFamily="34" charset="0"/>
                          <a:cs typeface="Arial" panose="020B0604020202020204" pitchFamily="34" charset="0"/>
                        </a:rPr>
                        <a:t>95%</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65646131"/>
                  </a:ext>
                </a:extLst>
              </a:tr>
            </a:tbl>
          </a:graphicData>
        </a:graphic>
      </p:graphicFrame>
      <p:sp>
        <p:nvSpPr>
          <p:cNvPr id="8" name="Slide Number Placeholder 3"/>
          <p:cNvSpPr txBox="1">
            <a:spLocks/>
          </p:cNvSpPr>
          <p:nvPr/>
        </p:nvSpPr>
        <p:spPr>
          <a:xfrm>
            <a:off x="6553200" y="6248400"/>
            <a:ext cx="1905000" cy="4572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endParaRPr lang="en-GB" sz="1400" dirty="0">
              <a:solidFill>
                <a:srgbClr val="000000"/>
              </a:solidFill>
            </a:endParaRPr>
          </a:p>
        </p:txBody>
      </p:sp>
      <p:sp>
        <p:nvSpPr>
          <p:cNvPr id="2" name="Slide Number Placeholder 1"/>
          <p:cNvSpPr>
            <a:spLocks noGrp="1"/>
          </p:cNvSpPr>
          <p:nvPr>
            <p:ph type="sldNum" sz="quarter" idx="10"/>
          </p:nvPr>
        </p:nvSpPr>
        <p:spPr/>
        <p:txBody>
          <a:bodyPr/>
          <a:lstStyle/>
          <a:p>
            <a:pPr eaLnBrk="0" hangingPunct="0">
              <a:defRPr/>
            </a:pPr>
            <a:fld id="{A5921B40-2AAB-4008-8235-418577F26A73}" type="slidenum">
              <a:rPr lang="en-GB" smtClean="0">
                <a:solidFill>
                  <a:srgbClr val="000000"/>
                </a:solidFill>
                <a:cs typeface="+mn-cs"/>
              </a:rPr>
              <a:pPr eaLnBrk="0" hangingPunct="0">
                <a:defRPr/>
              </a:pPr>
              <a:t>9</a:t>
            </a:fld>
            <a:endParaRPr lang="en-GB" dirty="0">
              <a:solidFill>
                <a:srgbClr val="000000"/>
              </a:solidFill>
              <a:cs typeface="+mn-cs"/>
            </a:endParaRPr>
          </a:p>
        </p:txBody>
      </p:sp>
    </p:spTree>
    <p:extLst>
      <p:ext uri="{BB962C8B-B14F-4D97-AF65-F5344CB8AC3E}">
        <p14:creationId xmlns:p14="http://schemas.microsoft.com/office/powerpoint/2010/main" val="3653869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SEI">
      <a:dk1>
        <a:srgbClr val="000000"/>
      </a:dk1>
      <a:lt1>
        <a:srgbClr val="FFFFFF"/>
      </a:lt1>
      <a:dk2>
        <a:srgbClr val="000000"/>
      </a:dk2>
      <a:lt2>
        <a:srgbClr val="BBC2C2"/>
      </a:lt2>
      <a:accent1>
        <a:srgbClr val="173B6B"/>
      </a:accent1>
      <a:accent2>
        <a:srgbClr val="13BFB1"/>
      </a:accent2>
      <a:accent3>
        <a:srgbClr val="00692D"/>
      </a:accent3>
      <a:accent4>
        <a:srgbClr val="FF8A00"/>
      </a:accent4>
      <a:accent5>
        <a:srgbClr val="91140F"/>
      </a:accent5>
      <a:accent6>
        <a:srgbClr val="037EA6"/>
      </a:accent6>
      <a:hlink>
        <a:srgbClr val="037EA6"/>
      </a:hlink>
      <a:folHlink>
        <a:srgbClr val="5A6464"/>
      </a:folHlink>
    </a:clrScheme>
    <a:fontScheme name="SE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EI">
      <a:dk1>
        <a:srgbClr val="000000"/>
      </a:dk1>
      <a:lt1>
        <a:srgbClr val="FFFFFF"/>
      </a:lt1>
      <a:dk2>
        <a:srgbClr val="000000"/>
      </a:dk2>
      <a:lt2>
        <a:srgbClr val="BBC2C2"/>
      </a:lt2>
      <a:accent1>
        <a:srgbClr val="173B6B"/>
      </a:accent1>
      <a:accent2>
        <a:srgbClr val="13BFB1"/>
      </a:accent2>
      <a:accent3>
        <a:srgbClr val="00692D"/>
      </a:accent3>
      <a:accent4>
        <a:srgbClr val="FF8A00"/>
      </a:accent4>
      <a:accent5>
        <a:srgbClr val="91140F"/>
      </a:accent5>
      <a:accent6>
        <a:srgbClr val="037EA6"/>
      </a:accent6>
      <a:hlink>
        <a:srgbClr val="037EA6"/>
      </a:hlink>
      <a:folHlink>
        <a:srgbClr val="5A6464"/>
      </a:folHlink>
    </a:clrScheme>
    <a:fontScheme name="SE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SEI PPT TEMPLATE 107</Template>
  <TotalTime>3257</TotalTime>
  <Words>4174</Words>
  <Application>Microsoft Office PowerPoint</Application>
  <PresentationFormat>On-screen Show (4:3)</PresentationFormat>
  <Paragraphs>780</Paragraphs>
  <Slides>44</Slides>
  <Notes>35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MS PGothic</vt:lpstr>
      <vt:lpstr>MS PGothic</vt:lpstr>
      <vt:lpstr>Arial</vt:lpstr>
      <vt:lpstr>Arial Black</vt:lpstr>
      <vt:lpstr>Calibri</vt:lpstr>
      <vt:lpstr>Symbol</vt:lpstr>
      <vt:lpstr>Times New Roman</vt:lpstr>
      <vt:lpstr>Wingdings</vt:lpstr>
      <vt:lpstr>Default Design</vt:lpstr>
      <vt:lpstr>blank</vt:lpstr>
      <vt:lpstr>5_blank</vt:lpstr>
      <vt:lpstr>Contributory Pension Scheme</vt:lpstr>
      <vt:lpstr> Agenda </vt:lpstr>
      <vt:lpstr>University Pension Arrangements - Overview</vt:lpstr>
      <vt:lpstr>University Pension Arrangements  - Joined after 31 December 2012</vt:lpstr>
      <vt:lpstr>Actuarial Valuation as at 31 July 2018  Introduction</vt:lpstr>
      <vt:lpstr>Actuarial Valuation as at 31 July 2018  Valuation of Assets</vt:lpstr>
      <vt:lpstr>Actuarial Valuation as at 31 July 2018   Investment Performance</vt:lpstr>
      <vt:lpstr>PowerPoint Presentation</vt:lpstr>
      <vt:lpstr>PowerPoint Presentation</vt:lpstr>
      <vt:lpstr>PowerPoint Presentation</vt:lpstr>
      <vt:lpstr>PowerPoint Presentation</vt:lpstr>
      <vt:lpstr>PowerPoint Presentation</vt:lpstr>
      <vt:lpstr>Agenda</vt:lpstr>
      <vt:lpstr>How the pension scheme works</vt:lpstr>
      <vt:lpstr>Tax relief on your contributions – example of an employee with a pensionable salary of £24,000 pa</vt:lpstr>
      <vt:lpstr>How your money is invested</vt:lpstr>
      <vt:lpstr>Default Lifestyle Strategy = “Decide on my behalf”</vt:lpstr>
      <vt:lpstr>PowerPoint Presentation</vt:lpstr>
      <vt:lpstr>The member website</vt:lpstr>
      <vt:lpstr>Retirement – when can I access my pension?</vt:lpstr>
      <vt:lpstr>Flexibility at retirement</vt:lpstr>
      <vt:lpstr>Communications and tools available</vt:lpstr>
      <vt:lpstr>Why should I keep my information up to date?</vt:lpstr>
      <vt:lpstr>Why you should keep your information up to date?</vt:lpstr>
      <vt:lpstr>PowerPoint Presentation</vt:lpstr>
      <vt:lpstr>Thank you!</vt:lpstr>
      <vt:lpstr>PowerPoint Presentation</vt:lpstr>
      <vt:lpstr>Important information</vt:lpstr>
      <vt:lpstr>Pension Scams</vt:lpstr>
      <vt:lpstr>Pension Scams – how they work</vt:lpstr>
      <vt:lpstr>Pension Scams – how to protect yourself</vt:lpstr>
      <vt:lpstr>Pension Scams – if you suspect a scam or think you’ve been scammed</vt:lpstr>
      <vt:lpstr>PowerPoint Presentation</vt:lpstr>
      <vt:lpstr>CAMbens Benefits</vt:lpstr>
      <vt:lpstr>What we will cover in this seminar</vt:lpstr>
      <vt:lpstr>What is covered under CAMbens?</vt:lpstr>
      <vt:lpstr>CAMbens – Discounts and Financial</vt:lpstr>
      <vt:lpstr>CAMbens – Discounts and Financial</vt:lpstr>
      <vt:lpstr>CAMbens - Relocation and Housing </vt:lpstr>
      <vt:lpstr>CAMbens – Family Friendly</vt:lpstr>
      <vt:lpstr>CAMbens - Travel</vt:lpstr>
      <vt:lpstr>CAMbens - Wellbeing</vt:lpstr>
      <vt:lpstr>Reward suggestion box</vt:lpstr>
      <vt:lpstr>Any questions?</vt:lpstr>
    </vt:vector>
  </TitlesOfParts>
  <Company>SEI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University  Assistants Contributory  Pension Scheme</dc:title>
  <dc:creator>DSnowdon</dc:creator>
  <cp:lastModifiedBy>Karen Waterton</cp:lastModifiedBy>
  <cp:revision>149</cp:revision>
  <cp:lastPrinted>2019-03-07T14:54:46Z</cp:lastPrinted>
  <dcterms:created xsi:type="dcterms:W3CDTF">2017-01-10T09:07:34Z</dcterms:created>
  <dcterms:modified xsi:type="dcterms:W3CDTF">2019-03-13T10:04:36Z</dcterms:modified>
</cp:coreProperties>
</file>