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435" r:id="rId2"/>
    <p:sldId id="517" r:id="rId3"/>
    <p:sldId id="486" r:id="rId4"/>
    <p:sldId id="516" r:id="rId5"/>
    <p:sldId id="530" r:id="rId6"/>
    <p:sldId id="521" r:id="rId7"/>
    <p:sldId id="518" r:id="rId8"/>
    <p:sldId id="532" r:id="rId9"/>
    <p:sldId id="531" r:id="rId10"/>
    <p:sldId id="536" r:id="rId11"/>
    <p:sldId id="526" r:id="rId12"/>
    <p:sldId id="520" r:id="rId13"/>
    <p:sldId id="519" r:id="rId14"/>
    <p:sldId id="523" r:id="rId15"/>
    <p:sldId id="525" r:id="rId16"/>
    <p:sldId id="524" r:id="rId17"/>
    <p:sldId id="522" r:id="rId18"/>
    <p:sldId id="528" r:id="rId19"/>
    <p:sldId id="534" r:id="rId20"/>
    <p:sldId id="527" r:id="rId21"/>
    <p:sldId id="529" r:id="rId22"/>
  </p:sldIdLst>
  <p:sldSz cx="9144000" cy="6858000" type="screen4x3"/>
  <p:notesSz cx="6797675" cy="9926638"/>
  <p:custDataLst>
    <p:tags r:id="rId25"/>
  </p:custDataLst>
  <p:defaultTextStyle>
    <a:defPPr>
      <a:defRPr lang="en-GB"/>
    </a:defPPr>
    <a:lvl1pPr algn="l" rtl="0" fontAlgn="base">
      <a:spcBef>
        <a:spcPct val="0"/>
      </a:spcBef>
      <a:spcAft>
        <a:spcPct val="0"/>
      </a:spcAft>
      <a:defRPr sz="2400" kern="1200">
        <a:solidFill>
          <a:srgbClr val="EF2A22"/>
        </a:solidFill>
        <a:latin typeface="Arial" charset="0"/>
        <a:ea typeface="ＭＳ Ｐゴシック"/>
        <a:cs typeface="ＭＳ Ｐゴシック"/>
      </a:defRPr>
    </a:lvl1pPr>
    <a:lvl2pPr marL="457200" algn="l" rtl="0" fontAlgn="base">
      <a:spcBef>
        <a:spcPct val="0"/>
      </a:spcBef>
      <a:spcAft>
        <a:spcPct val="0"/>
      </a:spcAft>
      <a:defRPr sz="2400" kern="1200">
        <a:solidFill>
          <a:srgbClr val="EF2A22"/>
        </a:solidFill>
        <a:latin typeface="Arial" charset="0"/>
        <a:ea typeface="ＭＳ Ｐゴシック"/>
        <a:cs typeface="ＭＳ Ｐゴシック"/>
      </a:defRPr>
    </a:lvl2pPr>
    <a:lvl3pPr marL="914400" algn="l" rtl="0" fontAlgn="base">
      <a:spcBef>
        <a:spcPct val="0"/>
      </a:spcBef>
      <a:spcAft>
        <a:spcPct val="0"/>
      </a:spcAft>
      <a:defRPr sz="2400" kern="1200">
        <a:solidFill>
          <a:srgbClr val="EF2A22"/>
        </a:solidFill>
        <a:latin typeface="Arial" charset="0"/>
        <a:ea typeface="ＭＳ Ｐゴシック"/>
        <a:cs typeface="ＭＳ Ｐゴシック"/>
      </a:defRPr>
    </a:lvl3pPr>
    <a:lvl4pPr marL="1371600" algn="l" rtl="0" fontAlgn="base">
      <a:spcBef>
        <a:spcPct val="0"/>
      </a:spcBef>
      <a:spcAft>
        <a:spcPct val="0"/>
      </a:spcAft>
      <a:defRPr sz="2400" kern="1200">
        <a:solidFill>
          <a:srgbClr val="EF2A22"/>
        </a:solidFill>
        <a:latin typeface="Arial" charset="0"/>
        <a:ea typeface="ＭＳ Ｐゴシック"/>
        <a:cs typeface="ＭＳ Ｐゴシック"/>
      </a:defRPr>
    </a:lvl4pPr>
    <a:lvl5pPr marL="1828800" algn="l" rtl="0" fontAlgn="base">
      <a:spcBef>
        <a:spcPct val="0"/>
      </a:spcBef>
      <a:spcAft>
        <a:spcPct val="0"/>
      </a:spcAft>
      <a:defRPr sz="2400" kern="1200">
        <a:solidFill>
          <a:srgbClr val="EF2A22"/>
        </a:solidFill>
        <a:latin typeface="Arial" charset="0"/>
        <a:ea typeface="ＭＳ Ｐゴシック"/>
        <a:cs typeface="ＭＳ Ｐゴシック"/>
      </a:defRPr>
    </a:lvl5pPr>
    <a:lvl6pPr marL="2286000" algn="l" defTabSz="914400" rtl="0" eaLnBrk="1" latinLnBrk="0" hangingPunct="1">
      <a:defRPr sz="2400" kern="1200">
        <a:solidFill>
          <a:srgbClr val="EF2A22"/>
        </a:solidFill>
        <a:latin typeface="Arial" charset="0"/>
        <a:ea typeface="ＭＳ Ｐゴシック"/>
        <a:cs typeface="ＭＳ Ｐゴシック"/>
      </a:defRPr>
    </a:lvl6pPr>
    <a:lvl7pPr marL="2743200" algn="l" defTabSz="914400" rtl="0" eaLnBrk="1" latinLnBrk="0" hangingPunct="1">
      <a:defRPr sz="2400" kern="1200">
        <a:solidFill>
          <a:srgbClr val="EF2A22"/>
        </a:solidFill>
        <a:latin typeface="Arial" charset="0"/>
        <a:ea typeface="ＭＳ Ｐゴシック"/>
        <a:cs typeface="ＭＳ Ｐゴシック"/>
      </a:defRPr>
    </a:lvl7pPr>
    <a:lvl8pPr marL="3200400" algn="l" defTabSz="914400" rtl="0" eaLnBrk="1" latinLnBrk="0" hangingPunct="1">
      <a:defRPr sz="2400" kern="1200">
        <a:solidFill>
          <a:srgbClr val="EF2A22"/>
        </a:solidFill>
        <a:latin typeface="Arial" charset="0"/>
        <a:ea typeface="ＭＳ Ｐゴシック"/>
        <a:cs typeface="ＭＳ Ｐゴシック"/>
      </a:defRPr>
    </a:lvl8pPr>
    <a:lvl9pPr marL="3657600" algn="l" defTabSz="914400" rtl="0" eaLnBrk="1" latinLnBrk="0" hangingPunct="1">
      <a:defRPr sz="2400" kern="1200">
        <a:solidFill>
          <a:srgbClr val="EF2A22"/>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486">
          <p15:clr>
            <a:srgbClr val="A4A3A4"/>
          </p15:clr>
        </p15:guide>
        <p15:guide id="2" pos="4824">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Saunders" initials="HS" lastIdx="9" clrIdx="0"/>
  <p:cmAuthor id="1" name="Nick Smith" initials="NS"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1BA"/>
    <a:srgbClr val="9999FF"/>
    <a:srgbClr val="214653"/>
    <a:srgbClr val="6BCDB3"/>
    <a:srgbClr val="717173"/>
    <a:srgbClr val="8A8787"/>
    <a:srgbClr val="F79A7B"/>
    <a:srgbClr val="E7C568"/>
    <a:srgbClr val="8BBBE4"/>
    <a:srgbClr val="EDD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291" autoAdjust="0"/>
    <p:restoredTop sz="76333" autoAdjust="0"/>
  </p:normalViewPr>
  <p:slideViewPr>
    <p:cSldViewPr snapToGrid="0">
      <p:cViewPr varScale="1">
        <p:scale>
          <a:sx n="111" d="100"/>
          <a:sy n="111" d="100"/>
        </p:scale>
        <p:origin x="1674" y="108"/>
      </p:cViewPr>
      <p:guideLst>
        <p:guide orient="horz" pos="2486"/>
        <p:guide pos="4824"/>
      </p:guideLst>
    </p:cSldViewPr>
  </p:slideViewPr>
  <p:outlineViewPr>
    <p:cViewPr>
      <p:scale>
        <a:sx n="33" d="100"/>
        <a:sy n="33" d="100"/>
      </p:scale>
      <p:origin x="0" y="49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1272"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3"/>
            <a:ext cx="2947429" cy="495675"/>
          </a:xfrm>
          <a:prstGeom prst="rect">
            <a:avLst/>
          </a:prstGeom>
          <a:noFill/>
          <a:ln w="9525">
            <a:noFill/>
            <a:miter lim="800000"/>
            <a:headEnd/>
            <a:tailEnd/>
          </a:ln>
        </p:spPr>
        <p:txBody>
          <a:bodyPr vert="horz" wrap="square" lIns="88277" tIns="44139" rIns="88277" bIns="44139" numCol="1" anchor="t" anchorCtr="0" compatLnSpc="1">
            <a:prstTxWarp prst="textNoShape">
              <a:avLst/>
            </a:prstTxWarp>
          </a:bodyPr>
          <a:lstStyle>
            <a:lvl1pPr defTabSz="882067" eaLnBrk="0" hangingPunct="0">
              <a:defRPr sz="1100">
                <a:solidFill>
                  <a:schemeClr val="tx1"/>
                </a:solidFill>
                <a:cs typeface="Arial" charset="0"/>
              </a:defRPr>
            </a:lvl1pPr>
          </a:lstStyle>
          <a:p>
            <a:pPr>
              <a:defRPr/>
            </a:pPr>
            <a:endParaRPr lang="en-US" dirty="0"/>
          </a:p>
        </p:txBody>
      </p:sp>
      <p:sp>
        <p:nvSpPr>
          <p:cNvPr id="11267" name="Rectangle 3"/>
          <p:cNvSpPr>
            <a:spLocks noGrp="1" noChangeArrowheads="1"/>
          </p:cNvSpPr>
          <p:nvPr>
            <p:ph type="dt" sz="quarter" idx="1"/>
          </p:nvPr>
        </p:nvSpPr>
        <p:spPr bwMode="auto">
          <a:xfrm>
            <a:off x="3850247" y="3"/>
            <a:ext cx="2947429" cy="495675"/>
          </a:xfrm>
          <a:prstGeom prst="rect">
            <a:avLst/>
          </a:prstGeom>
          <a:noFill/>
          <a:ln w="9525">
            <a:noFill/>
            <a:miter lim="800000"/>
            <a:headEnd/>
            <a:tailEnd/>
          </a:ln>
        </p:spPr>
        <p:txBody>
          <a:bodyPr vert="horz" wrap="square" lIns="88277" tIns="44139" rIns="88277" bIns="44139" numCol="1" anchor="t" anchorCtr="0" compatLnSpc="1">
            <a:prstTxWarp prst="textNoShape">
              <a:avLst/>
            </a:prstTxWarp>
          </a:bodyPr>
          <a:lstStyle>
            <a:lvl1pPr algn="r" defTabSz="882067" eaLnBrk="0" hangingPunct="0">
              <a:defRPr sz="1100">
                <a:solidFill>
                  <a:schemeClr val="tx1"/>
                </a:solidFill>
                <a:cs typeface="Arial" charset="0"/>
              </a:defRPr>
            </a:lvl1pPr>
          </a:lstStyle>
          <a:p>
            <a:pPr>
              <a:defRPr/>
            </a:pPr>
            <a:endParaRPr lang="en-US" dirty="0"/>
          </a:p>
        </p:txBody>
      </p:sp>
      <p:sp>
        <p:nvSpPr>
          <p:cNvPr id="11268" name="Rectangle 4"/>
          <p:cNvSpPr>
            <a:spLocks noGrp="1" noChangeArrowheads="1"/>
          </p:cNvSpPr>
          <p:nvPr>
            <p:ph type="ftr" sz="quarter" idx="2"/>
          </p:nvPr>
        </p:nvSpPr>
        <p:spPr bwMode="auto">
          <a:xfrm>
            <a:off x="1" y="9430967"/>
            <a:ext cx="2947429" cy="495675"/>
          </a:xfrm>
          <a:prstGeom prst="rect">
            <a:avLst/>
          </a:prstGeom>
          <a:noFill/>
          <a:ln w="9525">
            <a:noFill/>
            <a:miter lim="800000"/>
            <a:headEnd/>
            <a:tailEnd/>
          </a:ln>
        </p:spPr>
        <p:txBody>
          <a:bodyPr vert="horz" wrap="square" lIns="88277" tIns="44139" rIns="88277" bIns="44139" numCol="1" anchor="b" anchorCtr="0" compatLnSpc="1">
            <a:prstTxWarp prst="textNoShape">
              <a:avLst/>
            </a:prstTxWarp>
          </a:bodyPr>
          <a:lstStyle>
            <a:lvl1pPr defTabSz="882067" eaLnBrk="0" hangingPunct="0">
              <a:defRPr sz="1100">
                <a:solidFill>
                  <a:schemeClr val="tx1"/>
                </a:solidFill>
                <a:cs typeface="Arial" charset="0"/>
              </a:defRPr>
            </a:lvl1pPr>
          </a:lstStyle>
          <a:p>
            <a:pPr>
              <a:defRPr/>
            </a:pPr>
            <a:endParaRPr lang="en-US" dirty="0"/>
          </a:p>
        </p:txBody>
      </p:sp>
      <p:sp>
        <p:nvSpPr>
          <p:cNvPr id="11269" name="Rectangle 5"/>
          <p:cNvSpPr>
            <a:spLocks noGrp="1" noChangeArrowheads="1"/>
          </p:cNvSpPr>
          <p:nvPr>
            <p:ph type="sldNum" sz="quarter" idx="3"/>
          </p:nvPr>
        </p:nvSpPr>
        <p:spPr bwMode="auto">
          <a:xfrm>
            <a:off x="3850247" y="9430967"/>
            <a:ext cx="2947429" cy="495675"/>
          </a:xfrm>
          <a:prstGeom prst="rect">
            <a:avLst/>
          </a:prstGeom>
          <a:noFill/>
          <a:ln w="9525">
            <a:noFill/>
            <a:miter lim="800000"/>
            <a:headEnd/>
            <a:tailEnd/>
          </a:ln>
        </p:spPr>
        <p:txBody>
          <a:bodyPr vert="horz" wrap="square" lIns="88277" tIns="44139" rIns="88277" bIns="44139" numCol="1" anchor="b" anchorCtr="0" compatLnSpc="1">
            <a:prstTxWarp prst="textNoShape">
              <a:avLst/>
            </a:prstTxWarp>
          </a:bodyPr>
          <a:lstStyle>
            <a:lvl1pPr algn="r" defTabSz="882067" eaLnBrk="0" hangingPunct="0">
              <a:defRPr sz="1100">
                <a:solidFill>
                  <a:schemeClr val="tx1"/>
                </a:solidFill>
                <a:cs typeface="Arial" charset="0"/>
              </a:defRPr>
            </a:lvl1pPr>
          </a:lstStyle>
          <a:p>
            <a:pPr>
              <a:defRPr/>
            </a:pPr>
            <a:fld id="{4381510C-6765-44E0-9263-7D63642454F7}" type="slidenum">
              <a:rPr lang="en-GB"/>
              <a:pPr>
                <a:defRPr/>
              </a:pPr>
              <a:t>‹#›</a:t>
            </a:fld>
            <a:endParaRPr lang="en-GB" dirty="0"/>
          </a:p>
        </p:txBody>
      </p:sp>
    </p:spTree>
    <p:extLst>
      <p:ext uri="{BB962C8B-B14F-4D97-AF65-F5344CB8AC3E}">
        <p14:creationId xmlns:p14="http://schemas.microsoft.com/office/powerpoint/2010/main" val="254953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3"/>
            <a:ext cx="2947429" cy="495675"/>
          </a:xfrm>
          <a:prstGeom prst="rect">
            <a:avLst/>
          </a:prstGeom>
          <a:noFill/>
          <a:ln w="9525">
            <a:noFill/>
            <a:miter lim="800000"/>
            <a:headEnd/>
            <a:tailEnd/>
          </a:ln>
        </p:spPr>
        <p:txBody>
          <a:bodyPr vert="horz" wrap="square" lIns="88277" tIns="44139" rIns="88277" bIns="44139" numCol="1" anchor="t" anchorCtr="0" compatLnSpc="1">
            <a:prstTxWarp prst="textNoShape">
              <a:avLst/>
            </a:prstTxWarp>
          </a:bodyPr>
          <a:lstStyle>
            <a:lvl1pPr defTabSz="882067" eaLnBrk="0" hangingPunct="0">
              <a:defRPr sz="1100">
                <a:solidFill>
                  <a:schemeClr val="tx1"/>
                </a:solidFill>
                <a:cs typeface="Arial" charset="0"/>
              </a:defRPr>
            </a:lvl1pPr>
          </a:lstStyle>
          <a:p>
            <a:pPr>
              <a:defRPr/>
            </a:pPr>
            <a:endParaRPr lang="en-US" dirty="0"/>
          </a:p>
        </p:txBody>
      </p:sp>
      <p:sp>
        <p:nvSpPr>
          <p:cNvPr id="3075" name="Rectangle 3"/>
          <p:cNvSpPr>
            <a:spLocks noGrp="1" noChangeArrowheads="1"/>
          </p:cNvSpPr>
          <p:nvPr>
            <p:ph type="dt" idx="1"/>
          </p:nvPr>
        </p:nvSpPr>
        <p:spPr bwMode="auto">
          <a:xfrm>
            <a:off x="3850247" y="3"/>
            <a:ext cx="2947429" cy="495675"/>
          </a:xfrm>
          <a:prstGeom prst="rect">
            <a:avLst/>
          </a:prstGeom>
          <a:noFill/>
          <a:ln w="9525">
            <a:noFill/>
            <a:miter lim="800000"/>
            <a:headEnd/>
            <a:tailEnd/>
          </a:ln>
        </p:spPr>
        <p:txBody>
          <a:bodyPr vert="horz" wrap="square" lIns="88277" tIns="44139" rIns="88277" bIns="44139" numCol="1" anchor="t" anchorCtr="0" compatLnSpc="1">
            <a:prstTxWarp prst="textNoShape">
              <a:avLst/>
            </a:prstTxWarp>
          </a:bodyPr>
          <a:lstStyle>
            <a:lvl1pPr algn="r" defTabSz="882067" eaLnBrk="0" hangingPunct="0">
              <a:defRPr sz="1100">
                <a:solidFill>
                  <a:schemeClr val="tx1"/>
                </a:solidFill>
                <a:cs typeface="Arial" charset="0"/>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2319338" y="1341438"/>
            <a:ext cx="9482138" cy="7112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4744212" y="2524334"/>
            <a:ext cx="1938400" cy="5879170"/>
          </a:xfrm>
          <a:prstGeom prst="rect">
            <a:avLst/>
          </a:prstGeom>
          <a:noFill/>
          <a:ln w="9525">
            <a:noFill/>
            <a:miter lim="800000"/>
            <a:headEnd/>
            <a:tailEnd/>
          </a:ln>
        </p:spPr>
        <p:txBody>
          <a:bodyPr vert="horz" wrap="square" lIns="88277" tIns="44139" rIns="88277" bIns="4413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1" y="9430967"/>
            <a:ext cx="2947429" cy="495675"/>
          </a:xfrm>
          <a:prstGeom prst="rect">
            <a:avLst/>
          </a:prstGeom>
          <a:noFill/>
          <a:ln w="9525">
            <a:noFill/>
            <a:miter lim="800000"/>
            <a:headEnd/>
            <a:tailEnd/>
          </a:ln>
        </p:spPr>
        <p:txBody>
          <a:bodyPr vert="horz" wrap="square" lIns="88277" tIns="44139" rIns="88277" bIns="44139" numCol="1" anchor="b" anchorCtr="0" compatLnSpc="1">
            <a:prstTxWarp prst="textNoShape">
              <a:avLst/>
            </a:prstTxWarp>
          </a:bodyPr>
          <a:lstStyle>
            <a:lvl1pPr defTabSz="882067" eaLnBrk="0" hangingPunct="0">
              <a:defRPr sz="1100">
                <a:solidFill>
                  <a:schemeClr val="tx1"/>
                </a:solidFill>
                <a:cs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50247" y="9430967"/>
            <a:ext cx="2947429" cy="495675"/>
          </a:xfrm>
          <a:prstGeom prst="rect">
            <a:avLst/>
          </a:prstGeom>
          <a:noFill/>
          <a:ln w="9525">
            <a:noFill/>
            <a:miter lim="800000"/>
            <a:headEnd/>
            <a:tailEnd/>
          </a:ln>
        </p:spPr>
        <p:txBody>
          <a:bodyPr vert="horz" wrap="square" lIns="88277" tIns="44139" rIns="88277" bIns="44139" numCol="1" anchor="b" anchorCtr="0" compatLnSpc="1">
            <a:prstTxWarp prst="textNoShape">
              <a:avLst/>
            </a:prstTxWarp>
          </a:bodyPr>
          <a:lstStyle>
            <a:lvl1pPr algn="r" defTabSz="882067" eaLnBrk="0" hangingPunct="0">
              <a:defRPr sz="1100">
                <a:solidFill>
                  <a:schemeClr val="tx1"/>
                </a:solidFill>
                <a:cs typeface="Arial" charset="0"/>
              </a:defRPr>
            </a:lvl1pPr>
          </a:lstStyle>
          <a:p>
            <a:pPr>
              <a:defRPr/>
            </a:pPr>
            <a:fld id="{E635529F-D616-4C31-BB9E-1F643C54E8E9}" type="slidenum">
              <a:rPr lang="en-GB"/>
              <a:pPr>
                <a:defRPr/>
              </a:pPr>
              <a:t>‹#›</a:t>
            </a:fld>
            <a:endParaRPr lang="en-GB" dirty="0"/>
          </a:p>
        </p:txBody>
      </p:sp>
    </p:spTree>
    <p:extLst>
      <p:ext uri="{BB962C8B-B14F-4D97-AF65-F5344CB8AC3E}">
        <p14:creationId xmlns:p14="http://schemas.microsoft.com/office/powerpoint/2010/main" val="411926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bg2"/>
        </a:solidFill>
        <a:latin typeface="Calibri" pitchFamily="34"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b="1" kern="1200">
        <a:solidFill>
          <a:schemeClr val="bg2"/>
        </a:solidFill>
        <a:latin typeface="Calibri" pitchFamily="34" charset="0"/>
        <a:ea typeface="ＭＳ Ｐゴシック" pitchFamily="-106" charset="-128"/>
        <a:cs typeface="ＭＳ Ｐゴシック"/>
      </a:defRPr>
    </a:lvl2pPr>
    <a:lvl3pPr marL="914400" algn="l" rtl="0" eaLnBrk="0" fontAlgn="base" hangingPunct="0">
      <a:spcBef>
        <a:spcPct val="30000"/>
      </a:spcBef>
      <a:spcAft>
        <a:spcPct val="0"/>
      </a:spcAft>
      <a:defRPr sz="1200" b="1" kern="1200">
        <a:solidFill>
          <a:schemeClr val="bg2"/>
        </a:solidFill>
        <a:latin typeface="Calibri" pitchFamily="34" charset="0"/>
        <a:ea typeface="ＭＳ Ｐゴシック" pitchFamily="-106" charset="-128"/>
        <a:cs typeface="ＭＳ Ｐゴシック"/>
      </a:defRPr>
    </a:lvl3pPr>
    <a:lvl4pPr marL="1371600" algn="l" rtl="0" eaLnBrk="0" fontAlgn="base" hangingPunct="0">
      <a:spcBef>
        <a:spcPct val="30000"/>
      </a:spcBef>
      <a:spcAft>
        <a:spcPct val="0"/>
      </a:spcAft>
      <a:defRPr sz="1200" b="1" kern="1200">
        <a:solidFill>
          <a:schemeClr val="bg2"/>
        </a:solidFill>
        <a:latin typeface="Calibri" pitchFamily="34" charset="0"/>
        <a:ea typeface="ＭＳ Ｐゴシック" pitchFamily="-106" charset="-128"/>
        <a:cs typeface="ＭＳ Ｐゴシック"/>
      </a:defRPr>
    </a:lvl4pPr>
    <a:lvl5pPr marL="1828800" algn="l" rtl="0" eaLnBrk="0" fontAlgn="base" hangingPunct="0">
      <a:spcBef>
        <a:spcPct val="30000"/>
      </a:spcBef>
      <a:spcAft>
        <a:spcPct val="0"/>
      </a:spcAft>
      <a:defRPr sz="1200" b="1" kern="1200">
        <a:solidFill>
          <a:schemeClr val="bg2"/>
        </a:solidFill>
        <a:latin typeface="Calibri" pitchFamily="34" charset="0"/>
        <a:ea typeface="ＭＳ Ｐゴシック" pitchFamily="-10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2319338" y="1341438"/>
            <a:ext cx="9482138" cy="7112000"/>
          </a:xfrm>
          <a:ln/>
        </p:spPr>
      </p:sp>
      <p:sp>
        <p:nvSpPr>
          <p:cNvPr id="19458"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extBox 7"/>
          <p:cNvSpPr txBox="1"/>
          <p:nvPr userDrawn="1"/>
        </p:nvSpPr>
        <p:spPr>
          <a:xfrm>
            <a:off x="4675188" y="384175"/>
            <a:ext cx="3690937" cy="461963"/>
          </a:xfrm>
          <a:prstGeom prst="rect">
            <a:avLst/>
          </a:prstGeom>
          <a:noFill/>
        </p:spPr>
        <p:txBody>
          <a:bodyPr>
            <a:spAutoFit/>
          </a:bodyPr>
          <a:lstStyle/>
          <a:p>
            <a:pPr algn="r">
              <a:defRPr/>
            </a:pPr>
            <a:r>
              <a:rPr lang="en-GB" dirty="0">
                <a:solidFill>
                  <a:schemeClr val="bg1"/>
                </a:solidFill>
                <a:ea typeface="ＭＳ Ｐゴシック" pitchFamily="34" charset="-128"/>
                <a:cs typeface="Arial" charset="0"/>
              </a:rPr>
              <a:t>Business. Empowered.</a:t>
            </a:r>
          </a:p>
        </p:txBody>
      </p:sp>
      <p:sp>
        <p:nvSpPr>
          <p:cNvPr id="12" name="TextBox 11"/>
          <p:cNvSpPr txBox="1"/>
          <p:nvPr userDrawn="1"/>
        </p:nvSpPr>
        <p:spPr>
          <a:xfrm>
            <a:off x="734939" y="341832"/>
            <a:ext cx="2589375" cy="646331"/>
          </a:xfrm>
          <a:prstGeom prst="rect">
            <a:avLst/>
          </a:prstGeom>
          <a:solidFill>
            <a:srgbClr val="77C1BA"/>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  </a:t>
            </a:r>
            <a:r>
              <a:rPr lang="en-GB" sz="800" dirty="0" smtClean="0">
                <a:solidFill>
                  <a:schemeClr val="bg1"/>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CAMBRIDGE </a:t>
            </a:r>
            <a:r>
              <a:rPr lang="en-GB" baseline="0" dirty="0" smtClean="0">
                <a:solidFill>
                  <a:schemeClr val="accent5">
                    <a:lumMod val="90000"/>
                  </a:schemeClr>
                </a:solidFill>
                <a:latin typeface="Times New Roman" pitchFamily="18" charset="0"/>
                <a:cs typeface="Times New Roman" pitchFamily="18" charset="0"/>
              </a:rPr>
              <a:t>&amp;</a:t>
            </a:r>
          </a:p>
          <a:p>
            <a:endParaRPr lang="en-GB" sz="600" dirty="0">
              <a:solidFill>
                <a:schemeClr val="bg1"/>
              </a:solidFill>
              <a:latin typeface="Times New Roman" pitchFamily="18" charset="0"/>
              <a:cs typeface="Times New Roman" pitchFamily="18" charset="0"/>
            </a:endParaRPr>
          </a:p>
        </p:txBody>
      </p:sp>
      <p:sp>
        <p:nvSpPr>
          <p:cNvPr id="13" name="TextBox 12"/>
          <p:cNvSpPr txBox="1"/>
          <p:nvPr userDrawn="1"/>
        </p:nvSpPr>
        <p:spPr>
          <a:xfrm>
            <a:off x="3315768" y="346024"/>
            <a:ext cx="5118933" cy="646331"/>
          </a:xfrm>
          <a:prstGeom prst="rect">
            <a:avLst/>
          </a:prstGeom>
          <a:solidFill>
            <a:srgbClr val="214653"/>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your pension benefits </a:t>
            </a:r>
          </a:p>
          <a:p>
            <a:endParaRPr lang="en-GB" sz="600" dirty="0">
              <a:solidFill>
                <a:schemeClr val="bg1"/>
              </a:solidFill>
              <a:latin typeface="Times New Roman" pitchFamily="18" charset="0"/>
              <a:cs typeface="Times New Roman" pitchFamily="18" charset="0"/>
            </a:endParaRPr>
          </a:p>
        </p:txBody>
      </p:sp>
      <p:sp>
        <p:nvSpPr>
          <p:cNvPr id="14" name="TextBox 13"/>
          <p:cNvSpPr txBox="1"/>
          <p:nvPr userDrawn="1"/>
        </p:nvSpPr>
        <p:spPr>
          <a:xfrm>
            <a:off x="4648912" y="6349527"/>
            <a:ext cx="4076349" cy="307777"/>
          </a:xfrm>
          <a:prstGeom prst="rect">
            <a:avLst/>
          </a:prstGeom>
          <a:noFill/>
        </p:spPr>
        <p:txBody>
          <a:bodyPr wrap="square" rtlCol="0">
            <a:spAutoFit/>
          </a:bodyPr>
          <a:lstStyle/>
          <a:p>
            <a:r>
              <a:rPr lang="en-GB" sz="1400" b="1" dirty="0" smtClean="0">
                <a:solidFill>
                  <a:srgbClr val="77C1BA"/>
                </a:solidFill>
              </a:rPr>
              <a:t>http://www.pensions.admin.cam.ac.uk/</a:t>
            </a:r>
            <a:endParaRPr lang="en-GB" sz="1400" b="1" dirty="0">
              <a:solidFill>
                <a:srgbClr val="77C1BA"/>
              </a:solidFill>
            </a:endParaRPr>
          </a:p>
        </p:txBody>
      </p:sp>
      <p:pic>
        <p:nvPicPr>
          <p:cNvPr id="15" name="Picture 3"/>
          <p:cNvPicPr>
            <a:picLocks noChangeAspect="1" noChangeArrowheads="1"/>
          </p:cNvPicPr>
          <p:nvPr userDrawn="1"/>
        </p:nvPicPr>
        <p:blipFill>
          <a:blip r:embed="rId2" cstate="email"/>
          <a:srcRect/>
          <a:stretch>
            <a:fillRect/>
          </a:stretch>
        </p:blipFill>
        <p:spPr bwMode="auto">
          <a:xfrm>
            <a:off x="693728" y="6241018"/>
            <a:ext cx="1878561" cy="423491"/>
          </a:xfrm>
          <a:prstGeom prst="rect">
            <a:avLst/>
          </a:prstGeom>
          <a:noFill/>
          <a:ln w="9525">
            <a:noFill/>
            <a:miter lim="800000"/>
            <a:headEnd/>
            <a:tailEnd/>
          </a:ln>
          <a:effectLst/>
        </p:spPr>
      </p:pic>
      <p:cxnSp>
        <p:nvCxnSpPr>
          <p:cNvPr id="44" name="Straight Connector 43"/>
          <p:cNvCxnSpPr/>
          <p:nvPr userDrawn="1"/>
        </p:nvCxnSpPr>
        <p:spPr bwMode="auto">
          <a:xfrm>
            <a:off x="3238856" y="6118789"/>
            <a:ext cx="5204389" cy="119"/>
          </a:xfrm>
          <a:prstGeom prst="line">
            <a:avLst/>
          </a:prstGeom>
          <a:noFill/>
          <a:ln w="50800" cap="flat" cmpd="sng" algn="ctr">
            <a:solidFill>
              <a:srgbClr val="214653"/>
            </a:solidFill>
            <a:prstDash val="solid"/>
            <a:round/>
            <a:headEnd type="none" w="med" len="med"/>
            <a:tailEnd type="none" w="med" len="med"/>
          </a:ln>
          <a:effectLst/>
        </p:spPr>
      </p:cxnSp>
      <p:cxnSp>
        <p:nvCxnSpPr>
          <p:cNvPr id="45" name="Straight Connector 44"/>
          <p:cNvCxnSpPr/>
          <p:nvPr userDrawn="1"/>
        </p:nvCxnSpPr>
        <p:spPr bwMode="auto">
          <a:xfrm flipV="1">
            <a:off x="726394" y="6118789"/>
            <a:ext cx="2572283" cy="118"/>
          </a:xfrm>
          <a:prstGeom prst="line">
            <a:avLst/>
          </a:prstGeom>
          <a:noFill/>
          <a:ln w="50800" cap="flat" cmpd="sng" algn="ctr">
            <a:solidFill>
              <a:srgbClr val="77C1BA"/>
            </a:solidFill>
            <a:prstDash val="solid"/>
            <a:round/>
            <a:headEnd type="none" w="med" len="med"/>
            <a:tailEnd type="none" w="med" len="med"/>
          </a:ln>
          <a:effectLst/>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1900" y="762000"/>
            <a:ext cx="1851025" cy="4595813"/>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55650" y="762000"/>
            <a:ext cx="5403850" cy="4595813"/>
          </a:xfrm>
          <a:prstGeom prst="rect">
            <a:avLst/>
          </a:prstGeom>
        </p:spPr>
        <p:txBody>
          <a:bodyPr vert="eaVert"/>
          <a:lstStyle>
            <a:lvl2pPr>
              <a:defRPr sz="18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4" name="Picture 8" descr="Picture1.jpg"/>
          <p:cNvPicPr>
            <a:picLocks noChangeAspect="1"/>
          </p:cNvPicPr>
          <p:nvPr userDrawn="1"/>
        </p:nvPicPr>
        <p:blipFill>
          <a:blip r:embed="rId2" cstate="email"/>
          <a:srcRect/>
          <a:stretch>
            <a:fillRect/>
          </a:stretch>
        </p:blipFill>
        <p:spPr bwMode="auto">
          <a:xfrm>
            <a:off x="6783388" y="6207125"/>
            <a:ext cx="2128837" cy="590550"/>
          </a:xfrm>
          <a:prstGeom prst="rect">
            <a:avLst/>
          </a:prstGeom>
          <a:noFill/>
          <a:ln w="9525">
            <a:noFill/>
            <a:miter lim="800000"/>
            <a:headEnd/>
            <a:tailEnd/>
          </a:ln>
        </p:spPr>
      </p:pic>
      <p:sp>
        <p:nvSpPr>
          <p:cNvPr id="5" name="Rectangle 37"/>
          <p:cNvSpPr>
            <a:spLocks noChangeArrowheads="1"/>
          </p:cNvSpPr>
          <p:nvPr/>
        </p:nvSpPr>
        <p:spPr bwMode="auto">
          <a:xfrm>
            <a:off x="8353425" y="5310188"/>
            <a:ext cx="184150" cy="457200"/>
          </a:xfrm>
          <a:prstGeom prst="rect">
            <a:avLst/>
          </a:prstGeom>
          <a:noFill/>
          <a:ln w="9525">
            <a:noFill/>
            <a:miter lim="800000"/>
            <a:headEnd/>
            <a:tailEnd/>
          </a:ln>
          <a:effectLst/>
        </p:spPr>
        <p:txBody>
          <a:bodyPr wrap="none">
            <a:spAutoFit/>
          </a:bodyPr>
          <a:lstStyle/>
          <a:p>
            <a:pPr eaLnBrk="0" hangingPunct="0">
              <a:spcBef>
                <a:spcPct val="50000"/>
              </a:spcBef>
              <a:defRPr/>
            </a:pPr>
            <a:endParaRPr lang="en-US" dirty="0">
              <a:solidFill>
                <a:schemeClr val="tx1"/>
              </a:solidFill>
              <a:ea typeface="ＭＳ Ｐゴシック" pitchFamily="-110" charset="-128"/>
              <a:cs typeface="+mn-cs"/>
            </a:endParaRPr>
          </a:p>
        </p:txBody>
      </p:sp>
      <p:sp>
        <p:nvSpPr>
          <p:cNvPr id="6" name="Rectangle 39"/>
          <p:cNvSpPr>
            <a:spLocks noChangeArrowheads="1"/>
          </p:cNvSpPr>
          <p:nvPr/>
        </p:nvSpPr>
        <p:spPr bwMode="auto">
          <a:xfrm>
            <a:off x="533400" y="4724400"/>
            <a:ext cx="914400" cy="914400"/>
          </a:xfrm>
          <a:prstGeom prst="rect">
            <a:avLst/>
          </a:prstGeom>
          <a:noFill/>
          <a:ln w="9525">
            <a:noFill/>
            <a:miter lim="800000"/>
            <a:headEnd/>
            <a:tailEnd/>
          </a:ln>
          <a:effectLst/>
        </p:spPr>
        <p:txBody>
          <a:bodyPr wrap="none" anchor="ctr">
            <a:spAutoFit/>
          </a:bodyPr>
          <a:lstStyle/>
          <a:p>
            <a:pPr>
              <a:defRPr/>
            </a:pPr>
            <a:endParaRPr lang="en-US" dirty="0">
              <a:ea typeface="ＭＳ Ｐゴシック" pitchFamily="-110" charset="-128"/>
              <a:cs typeface="+mn-cs"/>
            </a:endParaRPr>
          </a:p>
        </p:txBody>
      </p:sp>
      <p:cxnSp>
        <p:nvCxnSpPr>
          <p:cNvPr id="7" name="Straight Connector 16"/>
          <p:cNvCxnSpPr/>
          <p:nvPr userDrawn="1"/>
        </p:nvCxnSpPr>
        <p:spPr bwMode="auto">
          <a:xfrm rot="10800000">
            <a:off x="735013" y="6229350"/>
            <a:ext cx="7699375" cy="0"/>
          </a:xfrm>
          <a:prstGeom prst="line">
            <a:avLst/>
          </a:prstGeom>
          <a:noFill/>
          <a:ln w="12700" cap="flat" cmpd="sng" algn="ctr">
            <a:solidFill>
              <a:schemeClr val="bg1">
                <a:lumMod val="75000"/>
              </a:schemeClr>
            </a:solidFill>
            <a:prstDash val="solid"/>
            <a:round/>
            <a:headEnd type="none" w="med" len="med"/>
            <a:tailEnd type="none" w="med" len="med"/>
          </a:ln>
          <a:effectLst/>
        </p:spPr>
      </p:cxnSp>
      <p:cxnSp>
        <p:nvCxnSpPr>
          <p:cNvPr id="8" name="Straight Connector 9"/>
          <p:cNvCxnSpPr>
            <a:cxnSpLocks noChangeShapeType="1"/>
          </p:cNvCxnSpPr>
          <p:nvPr userDrawn="1"/>
        </p:nvCxnSpPr>
        <p:spPr bwMode="auto">
          <a:xfrm rot="5400000">
            <a:off x="341312" y="388938"/>
            <a:ext cx="777875" cy="0"/>
          </a:xfrm>
          <a:prstGeom prst="line">
            <a:avLst/>
          </a:prstGeom>
          <a:noFill/>
          <a:ln w="9525" algn="ctr">
            <a:solidFill>
              <a:srgbClr val="58A7E0"/>
            </a:solidFill>
            <a:round/>
            <a:headEnd/>
            <a:tailEnd/>
          </a:ln>
        </p:spPr>
      </p:cxnSp>
      <p:sp>
        <p:nvSpPr>
          <p:cNvPr id="2" name="Title 1"/>
          <p:cNvSpPr>
            <a:spLocks noGrp="1"/>
          </p:cNvSpPr>
          <p:nvPr>
            <p:ph type="title"/>
          </p:nvPr>
        </p:nvSpPr>
        <p:spPr>
          <a:xfrm>
            <a:off x="735013" y="334963"/>
            <a:ext cx="7673975" cy="762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55650" y="1376363"/>
            <a:ext cx="7635875" cy="3981450"/>
          </a:xfrm>
          <a:prstGeom prst="rect">
            <a:avLst/>
          </a:prstGeom>
        </p:spPr>
        <p:txBody>
          <a:bodyPr/>
          <a:lstStyle>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4" name="Picture 8" descr="Picture1.jpg"/>
          <p:cNvPicPr>
            <a:picLocks noChangeAspect="1"/>
          </p:cNvPicPr>
          <p:nvPr userDrawn="1"/>
        </p:nvPicPr>
        <p:blipFill>
          <a:blip r:embed="rId2" cstate="email"/>
          <a:srcRect/>
          <a:stretch>
            <a:fillRect/>
          </a:stretch>
        </p:blipFill>
        <p:spPr bwMode="auto">
          <a:xfrm>
            <a:off x="6783388" y="6207125"/>
            <a:ext cx="2128837" cy="590550"/>
          </a:xfrm>
          <a:prstGeom prst="rect">
            <a:avLst/>
          </a:prstGeom>
          <a:noFill/>
          <a:ln w="9525">
            <a:noFill/>
            <a:miter lim="800000"/>
            <a:headEnd/>
            <a:tailEnd/>
          </a:ln>
        </p:spPr>
      </p:pic>
      <p:sp>
        <p:nvSpPr>
          <p:cNvPr id="5" name="Rectangle 37"/>
          <p:cNvSpPr>
            <a:spLocks noChangeArrowheads="1"/>
          </p:cNvSpPr>
          <p:nvPr/>
        </p:nvSpPr>
        <p:spPr bwMode="auto">
          <a:xfrm>
            <a:off x="8353425" y="5310188"/>
            <a:ext cx="184150" cy="457200"/>
          </a:xfrm>
          <a:prstGeom prst="rect">
            <a:avLst/>
          </a:prstGeom>
          <a:noFill/>
          <a:ln w="9525">
            <a:noFill/>
            <a:miter lim="800000"/>
            <a:headEnd/>
            <a:tailEnd/>
          </a:ln>
          <a:effectLst/>
        </p:spPr>
        <p:txBody>
          <a:bodyPr wrap="none">
            <a:spAutoFit/>
          </a:bodyPr>
          <a:lstStyle/>
          <a:p>
            <a:pPr eaLnBrk="0" hangingPunct="0">
              <a:spcBef>
                <a:spcPct val="50000"/>
              </a:spcBef>
              <a:defRPr/>
            </a:pPr>
            <a:endParaRPr lang="en-US" dirty="0">
              <a:solidFill>
                <a:schemeClr val="tx1"/>
              </a:solidFill>
              <a:ea typeface="ＭＳ Ｐゴシック" pitchFamily="-110" charset="-128"/>
              <a:cs typeface="+mn-cs"/>
            </a:endParaRPr>
          </a:p>
        </p:txBody>
      </p:sp>
      <p:sp>
        <p:nvSpPr>
          <p:cNvPr id="6" name="Rectangle 39"/>
          <p:cNvSpPr>
            <a:spLocks noChangeArrowheads="1"/>
          </p:cNvSpPr>
          <p:nvPr/>
        </p:nvSpPr>
        <p:spPr bwMode="auto">
          <a:xfrm>
            <a:off x="533400" y="4724400"/>
            <a:ext cx="914400" cy="914400"/>
          </a:xfrm>
          <a:prstGeom prst="rect">
            <a:avLst/>
          </a:prstGeom>
          <a:noFill/>
          <a:ln w="9525">
            <a:noFill/>
            <a:miter lim="800000"/>
            <a:headEnd/>
            <a:tailEnd/>
          </a:ln>
          <a:effectLst/>
        </p:spPr>
        <p:txBody>
          <a:bodyPr wrap="none" anchor="ctr">
            <a:spAutoFit/>
          </a:bodyPr>
          <a:lstStyle/>
          <a:p>
            <a:pPr>
              <a:defRPr/>
            </a:pPr>
            <a:endParaRPr lang="en-US" dirty="0">
              <a:ea typeface="ＭＳ Ｐゴシック" pitchFamily="-110" charset="-128"/>
              <a:cs typeface="+mn-cs"/>
            </a:endParaRPr>
          </a:p>
        </p:txBody>
      </p:sp>
      <p:cxnSp>
        <p:nvCxnSpPr>
          <p:cNvPr id="7" name="Straight Connector 16"/>
          <p:cNvCxnSpPr/>
          <p:nvPr userDrawn="1"/>
        </p:nvCxnSpPr>
        <p:spPr bwMode="auto">
          <a:xfrm rot="10800000">
            <a:off x="735013" y="6229350"/>
            <a:ext cx="7699375" cy="0"/>
          </a:xfrm>
          <a:prstGeom prst="line">
            <a:avLst/>
          </a:prstGeom>
          <a:noFill/>
          <a:ln w="12700" cap="flat" cmpd="sng" algn="ctr">
            <a:solidFill>
              <a:schemeClr val="bg1">
                <a:lumMod val="75000"/>
              </a:schemeClr>
            </a:solidFill>
            <a:prstDash val="solid"/>
            <a:round/>
            <a:headEnd type="none" w="med" len="med"/>
            <a:tailEnd type="none" w="med" len="med"/>
          </a:ln>
          <a:effectLst/>
        </p:spPr>
      </p:cxnSp>
      <p:cxnSp>
        <p:nvCxnSpPr>
          <p:cNvPr id="8" name="Straight Connector 9"/>
          <p:cNvCxnSpPr>
            <a:cxnSpLocks noChangeShapeType="1"/>
          </p:cNvCxnSpPr>
          <p:nvPr userDrawn="1"/>
        </p:nvCxnSpPr>
        <p:spPr bwMode="auto">
          <a:xfrm rot="5400000">
            <a:off x="341312" y="388938"/>
            <a:ext cx="777875" cy="0"/>
          </a:xfrm>
          <a:prstGeom prst="line">
            <a:avLst/>
          </a:prstGeom>
          <a:noFill/>
          <a:ln w="9525" algn="ctr">
            <a:solidFill>
              <a:srgbClr val="58A7E0"/>
            </a:solidFill>
            <a:round/>
            <a:headEnd/>
            <a:tailEnd/>
          </a:ln>
        </p:spPr>
      </p:cxnSp>
      <p:sp>
        <p:nvSpPr>
          <p:cNvPr id="9" name="Text Box 9"/>
          <p:cNvSpPr txBox="1">
            <a:spLocks noChangeArrowheads="1"/>
          </p:cNvSpPr>
          <p:nvPr userDrawn="1"/>
        </p:nvSpPr>
        <p:spPr bwMode="auto">
          <a:xfrm>
            <a:off x="3778250" y="6153150"/>
            <a:ext cx="2208213" cy="641350"/>
          </a:xfrm>
          <a:prstGeom prst="rect">
            <a:avLst/>
          </a:prstGeom>
          <a:noFill/>
          <a:ln w="9525">
            <a:noFill/>
            <a:miter lim="800000"/>
            <a:headEnd/>
            <a:tailEnd/>
          </a:ln>
          <a:effectLst/>
        </p:spPr>
        <p:txBody>
          <a:bodyPr>
            <a:spAutoFit/>
          </a:bodyPr>
          <a:lstStyle/>
          <a:p>
            <a:pPr>
              <a:spcBef>
                <a:spcPct val="50000"/>
              </a:spcBef>
              <a:defRPr/>
            </a:pPr>
            <a:r>
              <a:rPr lang="en-GB" sz="3600" b="1" i="1" dirty="0">
                <a:latin typeface="Calibri" pitchFamily="34" charset="0"/>
              </a:rPr>
              <a:t>Draft</a:t>
            </a:r>
          </a:p>
        </p:txBody>
      </p:sp>
      <p:sp>
        <p:nvSpPr>
          <p:cNvPr id="2" name="Title 1"/>
          <p:cNvSpPr>
            <a:spLocks noGrp="1"/>
          </p:cNvSpPr>
          <p:nvPr>
            <p:ph type="title"/>
          </p:nvPr>
        </p:nvSpPr>
        <p:spPr>
          <a:xfrm>
            <a:off x="735013" y="334963"/>
            <a:ext cx="7673975" cy="762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55650" y="1376363"/>
            <a:ext cx="7635875" cy="3981450"/>
          </a:xfrm>
          <a:prstGeom prst="rect">
            <a:avLst/>
          </a:prstGeom>
        </p:spPr>
        <p:txBody>
          <a:bodyPr/>
          <a:lstStyle>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5013" y="334963"/>
            <a:ext cx="7673975" cy="762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755650" y="1376363"/>
            <a:ext cx="7635875" cy="3981450"/>
          </a:xfrm>
          <a:prstGeom prst="rect">
            <a:avLst/>
          </a:prstGeo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376363"/>
            <a:ext cx="7635875" cy="3981450"/>
          </a:xfrm>
          <a:prstGeom prst="rect">
            <a:avLst/>
          </a:prstGeom>
        </p:spPr>
        <p:txBody>
          <a:bodyPr/>
          <a:lstStyle>
            <a:lvl1pPr>
              <a:buClr>
                <a:srgbClr val="58A7E0"/>
              </a:buClr>
              <a:defRPr/>
            </a:lvl1pPr>
            <a:lvl2pPr>
              <a:buClr>
                <a:srgbClr val="58A7E0"/>
              </a:buClr>
              <a:defRPr sz="1800"/>
            </a:lvl2pPr>
            <a:lvl3pPr>
              <a:buClr>
                <a:srgbClr val="58A7E0"/>
              </a:buClr>
              <a:defRPr/>
            </a:lvl3pPr>
            <a:lvl4pPr>
              <a:buClr>
                <a:srgbClr val="58A7E0"/>
              </a:buClr>
              <a:defRPr/>
            </a:lvl4pPr>
            <a:lvl5pPr>
              <a:buClr>
                <a:srgbClr val="58A7E0"/>
              </a:buCl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solidFill>
                  <a:srgbClr val="58A7E0"/>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334963"/>
            <a:ext cx="7673975" cy="762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755650" y="1700213"/>
            <a:ext cx="3627438" cy="3657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35488" y="1700213"/>
            <a:ext cx="3627437" cy="3657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334963"/>
            <a:ext cx="7673975" cy="762000"/>
          </a:xfrm>
          <a:prstGeom prst="rect">
            <a:avLst/>
          </a:prstGeom>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334963"/>
            <a:ext cx="7673975" cy="762000"/>
          </a:xfrm>
          <a:prstGeom prst="rect">
            <a:avLst/>
          </a:prstGeom>
        </p:spPr>
        <p:txBody>
          <a:body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755650" y="1376363"/>
            <a:ext cx="7635875" cy="3981450"/>
          </a:xfrm>
          <a:prstGeom prst="rect">
            <a:avLst/>
          </a:prstGeom>
        </p:spPr>
        <p:txBody>
          <a:bodyPr vert="eaVert"/>
          <a:lstStyle>
            <a:lvl2pPr>
              <a:defRPr sz="18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1" name="Rectangle 37"/>
          <p:cNvSpPr>
            <a:spLocks noChangeArrowheads="1"/>
          </p:cNvSpPr>
          <p:nvPr/>
        </p:nvSpPr>
        <p:spPr bwMode="auto">
          <a:xfrm>
            <a:off x="8353425" y="5310188"/>
            <a:ext cx="184150" cy="457200"/>
          </a:xfrm>
          <a:prstGeom prst="rect">
            <a:avLst/>
          </a:prstGeom>
          <a:noFill/>
          <a:ln w="9525">
            <a:noFill/>
            <a:miter lim="800000"/>
            <a:headEnd/>
            <a:tailEnd/>
          </a:ln>
          <a:effectLst/>
        </p:spPr>
        <p:txBody>
          <a:bodyPr wrap="none">
            <a:spAutoFit/>
          </a:bodyPr>
          <a:lstStyle/>
          <a:p>
            <a:pPr eaLnBrk="0" hangingPunct="0">
              <a:spcBef>
                <a:spcPct val="50000"/>
              </a:spcBef>
              <a:defRPr/>
            </a:pPr>
            <a:endParaRPr lang="en-US" dirty="0">
              <a:solidFill>
                <a:schemeClr val="tx1"/>
              </a:solidFill>
              <a:ea typeface="ＭＳ Ｐゴシック" pitchFamily="-110" charset="-128"/>
              <a:cs typeface="+mn-cs"/>
            </a:endParaRPr>
          </a:p>
        </p:txBody>
      </p:sp>
      <p:sp>
        <p:nvSpPr>
          <p:cNvPr id="1063" name="Rectangle 39"/>
          <p:cNvSpPr>
            <a:spLocks noChangeArrowheads="1"/>
          </p:cNvSpPr>
          <p:nvPr/>
        </p:nvSpPr>
        <p:spPr bwMode="auto">
          <a:xfrm>
            <a:off x="533400" y="4724400"/>
            <a:ext cx="914400" cy="914400"/>
          </a:xfrm>
          <a:prstGeom prst="rect">
            <a:avLst/>
          </a:prstGeom>
          <a:noFill/>
          <a:ln w="9525">
            <a:noFill/>
            <a:miter lim="800000"/>
            <a:headEnd/>
            <a:tailEnd/>
          </a:ln>
          <a:effectLst/>
        </p:spPr>
        <p:txBody>
          <a:bodyPr wrap="none" anchor="ctr">
            <a:spAutoFit/>
          </a:bodyPr>
          <a:lstStyle/>
          <a:p>
            <a:pPr>
              <a:defRPr/>
            </a:pPr>
            <a:endParaRPr lang="en-US" dirty="0">
              <a:ea typeface="ＭＳ Ｐゴシック" pitchFamily="-110" charset="-128"/>
              <a:cs typeface="+mn-cs"/>
            </a:endParaRPr>
          </a:p>
        </p:txBody>
      </p:sp>
      <p:sp>
        <p:nvSpPr>
          <p:cNvPr id="1033" name="Text Box 9"/>
          <p:cNvSpPr txBox="1">
            <a:spLocks noChangeArrowheads="1"/>
          </p:cNvSpPr>
          <p:nvPr userDrawn="1"/>
        </p:nvSpPr>
        <p:spPr bwMode="auto">
          <a:xfrm>
            <a:off x="4046261" y="6308488"/>
            <a:ext cx="1233488" cy="336550"/>
          </a:xfrm>
          <a:prstGeom prst="rect">
            <a:avLst/>
          </a:prstGeom>
          <a:noFill/>
          <a:ln w="9525">
            <a:noFill/>
            <a:miter lim="800000"/>
            <a:headEnd/>
            <a:tailEnd/>
          </a:ln>
          <a:effectLst/>
        </p:spPr>
        <p:txBody>
          <a:bodyPr>
            <a:spAutoFit/>
          </a:bodyPr>
          <a:lstStyle/>
          <a:p>
            <a:pPr>
              <a:spcBef>
                <a:spcPct val="50000"/>
              </a:spcBef>
              <a:defRPr/>
            </a:pPr>
            <a:fld id="{46026190-7133-49D8-AE54-9DE80F352F11}" type="slidenum">
              <a:rPr lang="en-GB" sz="1600" b="1">
                <a:solidFill>
                  <a:srgbClr val="717173"/>
                </a:solidFill>
                <a:latin typeface="Calibri" pitchFamily="34" charset="0"/>
                <a:cs typeface="Arial" charset="0"/>
              </a:rPr>
              <a:pPr>
                <a:spcBef>
                  <a:spcPct val="50000"/>
                </a:spcBef>
                <a:defRPr/>
              </a:pPr>
              <a:t>‹#›</a:t>
            </a:fld>
            <a:endParaRPr lang="en-GB" sz="1600" b="1" dirty="0">
              <a:solidFill>
                <a:srgbClr val="717173"/>
              </a:solidFill>
              <a:latin typeface="Calibri" pitchFamily="34" charset="0"/>
              <a:cs typeface="Arial" charset="0"/>
            </a:endParaRPr>
          </a:p>
        </p:txBody>
      </p:sp>
      <p:pic>
        <p:nvPicPr>
          <p:cNvPr id="3" name="Picture 3"/>
          <p:cNvPicPr>
            <a:picLocks noChangeAspect="1" noChangeArrowheads="1"/>
          </p:cNvPicPr>
          <p:nvPr userDrawn="1"/>
        </p:nvPicPr>
        <p:blipFill>
          <a:blip r:embed="rId16" cstate="email"/>
          <a:srcRect/>
          <a:stretch>
            <a:fillRect/>
          </a:stretch>
        </p:blipFill>
        <p:spPr bwMode="auto">
          <a:xfrm>
            <a:off x="693728" y="6241018"/>
            <a:ext cx="1878561" cy="423491"/>
          </a:xfrm>
          <a:prstGeom prst="rect">
            <a:avLst/>
          </a:prstGeom>
          <a:noFill/>
          <a:ln w="9525">
            <a:noFill/>
            <a:miter lim="800000"/>
            <a:headEnd/>
            <a:tailEnd/>
          </a:ln>
          <a:effectLst/>
        </p:spPr>
      </p:pic>
      <p:sp>
        <p:nvSpPr>
          <p:cNvPr id="10" name="TextBox 9"/>
          <p:cNvSpPr txBox="1"/>
          <p:nvPr userDrawn="1"/>
        </p:nvSpPr>
        <p:spPr>
          <a:xfrm>
            <a:off x="734939" y="341832"/>
            <a:ext cx="2589375" cy="646331"/>
          </a:xfrm>
          <a:prstGeom prst="rect">
            <a:avLst/>
          </a:prstGeom>
          <a:solidFill>
            <a:srgbClr val="77C1BA"/>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  </a:t>
            </a:r>
            <a:r>
              <a:rPr lang="en-GB" sz="800" dirty="0" smtClean="0">
                <a:solidFill>
                  <a:schemeClr val="bg1"/>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CAMBRIDGE </a:t>
            </a:r>
            <a:r>
              <a:rPr lang="en-GB" baseline="0" dirty="0" smtClean="0">
                <a:solidFill>
                  <a:schemeClr val="accent5">
                    <a:lumMod val="90000"/>
                  </a:schemeClr>
                </a:solidFill>
                <a:latin typeface="Times New Roman" pitchFamily="18" charset="0"/>
                <a:cs typeface="Times New Roman" pitchFamily="18" charset="0"/>
              </a:rPr>
              <a:t>&amp;</a:t>
            </a:r>
          </a:p>
          <a:p>
            <a:endParaRPr lang="en-GB" sz="600" dirty="0">
              <a:solidFill>
                <a:schemeClr val="bg1"/>
              </a:solidFill>
              <a:latin typeface="Times New Roman" pitchFamily="18" charset="0"/>
              <a:cs typeface="Times New Roman" pitchFamily="18" charset="0"/>
            </a:endParaRPr>
          </a:p>
        </p:txBody>
      </p:sp>
      <p:sp>
        <p:nvSpPr>
          <p:cNvPr id="11" name="TextBox 10"/>
          <p:cNvSpPr txBox="1"/>
          <p:nvPr userDrawn="1"/>
        </p:nvSpPr>
        <p:spPr>
          <a:xfrm>
            <a:off x="3315768" y="346024"/>
            <a:ext cx="5118933" cy="646331"/>
          </a:xfrm>
          <a:prstGeom prst="rect">
            <a:avLst/>
          </a:prstGeom>
          <a:solidFill>
            <a:srgbClr val="214653"/>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your pension benefits </a:t>
            </a:r>
          </a:p>
          <a:p>
            <a:endParaRPr lang="en-GB" sz="600" dirty="0">
              <a:solidFill>
                <a:schemeClr val="bg1"/>
              </a:solidFill>
              <a:latin typeface="Times New Roman" pitchFamily="18" charset="0"/>
              <a:cs typeface="Times New Roman" pitchFamily="18" charset="0"/>
            </a:endParaRPr>
          </a:p>
        </p:txBody>
      </p:sp>
      <p:cxnSp>
        <p:nvCxnSpPr>
          <p:cNvPr id="22" name="Straight Connector 21"/>
          <p:cNvCxnSpPr/>
          <p:nvPr userDrawn="1"/>
        </p:nvCxnSpPr>
        <p:spPr bwMode="auto">
          <a:xfrm>
            <a:off x="3238856" y="6118789"/>
            <a:ext cx="5204389" cy="119"/>
          </a:xfrm>
          <a:prstGeom prst="line">
            <a:avLst/>
          </a:prstGeom>
          <a:noFill/>
          <a:ln w="50800" cap="flat" cmpd="sng" algn="ctr">
            <a:solidFill>
              <a:srgbClr val="214653"/>
            </a:solidFill>
            <a:prstDash val="solid"/>
            <a:round/>
            <a:headEnd type="none" w="med" len="med"/>
            <a:tailEnd type="none" w="med" len="med"/>
          </a:ln>
          <a:effectLst/>
        </p:spPr>
      </p:cxnSp>
      <p:cxnSp>
        <p:nvCxnSpPr>
          <p:cNvPr id="23" name="Straight Connector 22"/>
          <p:cNvCxnSpPr/>
          <p:nvPr userDrawn="1"/>
        </p:nvCxnSpPr>
        <p:spPr bwMode="auto">
          <a:xfrm flipV="1">
            <a:off x="726394" y="6118789"/>
            <a:ext cx="2572283" cy="118"/>
          </a:xfrm>
          <a:prstGeom prst="line">
            <a:avLst/>
          </a:prstGeom>
          <a:noFill/>
          <a:ln w="50800" cap="flat" cmpd="sng" algn="ctr">
            <a:solidFill>
              <a:srgbClr val="77C1BA"/>
            </a:solidFill>
            <a:prstDash val="solid"/>
            <a:round/>
            <a:headEnd type="none" w="med" len="med"/>
            <a:tailEnd type="none" w="med" len="med"/>
          </a:ln>
          <a:effectLst/>
        </p:spPr>
      </p:cxnSp>
      <p:sp>
        <p:nvSpPr>
          <p:cNvPr id="24" name="TextBox 23"/>
          <p:cNvSpPr txBox="1"/>
          <p:nvPr userDrawn="1"/>
        </p:nvSpPr>
        <p:spPr>
          <a:xfrm>
            <a:off x="4648912" y="6349527"/>
            <a:ext cx="4076349" cy="307777"/>
          </a:xfrm>
          <a:prstGeom prst="rect">
            <a:avLst/>
          </a:prstGeom>
          <a:noFill/>
        </p:spPr>
        <p:txBody>
          <a:bodyPr wrap="square" rtlCol="0">
            <a:spAutoFit/>
          </a:bodyPr>
          <a:lstStyle/>
          <a:p>
            <a:r>
              <a:rPr lang="en-GB" sz="1400" b="1" dirty="0" smtClean="0">
                <a:solidFill>
                  <a:srgbClr val="77C1BA"/>
                </a:solidFill>
              </a:rPr>
              <a:t>http://www.pensions.admin.cam.ac.uk/</a:t>
            </a:r>
            <a:endParaRPr lang="en-GB" sz="1400" b="1" dirty="0">
              <a:solidFill>
                <a:srgbClr val="77C1BA"/>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64" r:id="rId11"/>
    <p:sldLayoutId id="2147483665" r:id="rId12"/>
    <p:sldLayoutId id="2147483653" r:id="rId13"/>
    <p:sldLayoutId id="214748365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8A7E0"/>
          </a:solidFill>
          <a:latin typeface="Calibri" pitchFamily="34" charset="0"/>
          <a:ea typeface="+mj-ea"/>
          <a:cs typeface="Arial" pitchFamily="34" charset="0"/>
        </a:defRPr>
      </a:lvl1pPr>
      <a:lvl2pPr algn="l" rtl="0" eaLnBrk="0" fontAlgn="base" hangingPunct="0">
        <a:spcBef>
          <a:spcPct val="0"/>
        </a:spcBef>
        <a:spcAft>
          <a:spcPct val="0"/>
        </a:spcAft>
        <a:defRPr sz="3200">
          <a:solidFill>
            <a:srgbClr val="58A7E0"/>
          </a:solidFill>
          <a:latin typeface="Calibri" pitchFamily="34" charset="0"/>
          <a:ea typeface="ＭＳ Ｐゴシック" pitchFamily="-106" charset="-128"/>
          <a:cs typeface="Arial" charset="0"/>
        </a:defRPr>
      </a:lvl2pPr>
      <a:lvl3pPr algn="l" rtl="0" eaLnBrk="0" fontAlgn="base" hangingPunct="0">
        <a:spcBef>
          <a:spcPct val="0"/>
        </a:spcBef>
        <a:spcAft>
          <a:spcPct val="0"/>
        </a:spcAft>
        <a:defRPr sz="3200">
          <a:solidFill>
            <a:srgbClr val="58A7E0"/>
          </a:solidFill>
          <a:latin typeface="Calibri" pitchFamily="34" charset="0"/>
          <a:ea typeface="ＭＳ Ｐゴシック" pitchFamily="-106" charset="-128"/>
          <a:cs typeface="Arial" charset="0"/>
        </a:defRPr>
      </a:lvl3pPr>
      <a:lvl4pPr algn="l" rtl="0" eaLnBrk="0" fontAlgn="base" hangingPunct="0">
        <a:spcBef>
          <a:spcPct val="0"/>
        </a:spcBef>
        <a:spcAft>
          <a:spcPct val="0"/>
        </a:spcAft>
        <a:defRPr sz="3200">
          <a:solidFill>
            <a:srgbClr val="58A7E0"/>
          </a:solidFill>
          <a:latin typeface="Calibri" pitchFamily="34" charset="0"/>
          <a:ea typeface="ＭＳ Ｐゴシック" pitchFamily="-106" charset="-128"/>
          <a:cs typeface="Arial" charset="0"/>
        </a:defRPr>
      </a:lvl4pPr>
      <a:lvl5pPr algn="l" rtl="0" eaLnBrk="0" fontAlgn="base" hangingPunct="0">
        <a:spcBef>
          <a:spcPct val="0"/>
        </a:spcBef>
        <a:spcAft>
          <a:spcPct val="0"/>
        </a:spcAft>
        <a:defRPr sz="3200">
          <a:solidFill>
            <a:srgbClr val="58A7E0"/>
          </a:solidFill>
          <a:latin typeface="Calibri" pitchFamily="34" charset="0"/>
          <a:ea typeface="ＭＳ Ｐゴシック" pitchFamily="-106" charset="-128"/>
          <a:cs typeface="Arial" charset="0"/>
        </a:defRPr>
      </a:lvl5pPr>
      <a:lvl6pPr marL="457200" algn="l" rtl="0" fontAlgn="base">
        <a:spcBef>
          <a:spcPct val="0"/>
        </a:spcBef>
        <a:spcAft>
          <a:spcPct val="0"/>
        </a:spcAft>
        <a:defRPr sz="2400">
          <a:solidFill>
            <a:srgbClr val="EF2A22"/>
          </a:solidFill>
          <a:latin typeface="Arial" pitchFamily="-106" charset="0"/>
          <a:ea typeface="ＭＳ Ｐゴシック" pitchFamily="-106" charset="-128"/>
          <a:cs typeface="ＭＳ Ｐゴシック" pitchFamily="-106" charset="-128"/>
        </a:defRPr>
      </a:lvl6pPr>
      <a:lvl7pPr marL="914400" algn="l" rtl="0" fontAlgn="base">
        <a:spcBef>
          <a:spcPct val="0"/>
        </a:spcBef>
        <a:spcAft>
          <a:spcPct val="0"/>
        </a:spcAft>
        <a:defRPr sz="2400">
          <a:solidFill>
            <a:srgbClr val="EF2A22"/>
          </a:solidFill>
          <a:latin typeface="Arial" pitchFamily="-106" charset="0"/>
          <a:ea typeface="ＭＳ Ｐゴシック" pitchFamily="-106" charset="-128"/>
          <a:cs typeface="ＭＳ Ｐゴシック" pitchFamily="-106" charset="-128"/>
        </a:defRPr>
      </a:lvl7pPr>
      <a:lvl8pPr marL="1371600" algn="l" rtl="0" fontAlgn="base">
        <a:spcBef>
          <a:spcPct val="0"/>
        </a:spcBef>
        <a:spcAft>
          <a:spcPct val="0"/>
        </a:spcAft>
        <a:defRPr sz="2400">
          <a:solidFill>
            <a:srgbClr val="EF2A22"/>
          </a:solidFill>
          <a:latin typeface="Arial" pitchFamily="-106" charset="0"/>
          <a:ea typeface="ＭＳ Ｐゴシック" pitchFamily="-106" charset="-128"/>
          <a:cs typeface="ＭＳ Ｐゴシック" pitchFamily="-106" charset="-128"/>
        </a:defRPr>
      </a:lvl8pPr>
      <a:lvl9pPr marL="1828800" algn="l" rtl="0" fontAlgn="base">
        <a:spcBef>
          <a:spcPct val="0"/>
        </a:spcBef>
        <a:spcAft>
          <a:spcPct val="0"/>
        </a:spcAft>
        <a:defRPr sz="2400">
          <a:solidFill>
            <a:srgbClr val="EF2A22"/>
          </a:solidFill>
          <a:latin typeface="Arial" pitchFamily="-106" charset="0"/>
          <a:ea typeface="ＭＳ Ｐゴシック" pitchFamily="-106" charset="-128"/>
          <a:cs typeface="ＭＳ Ｐゴシック" pitchFamily="-106" charset="-128"/>
        </a:defRPr>
      </a:lvl9pPr>
    </p:titleStyle>
    <p:bodyStyle>
      <a:lvl1pPr marL="265113" indent="-265113" algn="l" rtl="0" eaLnBrk="0" fontAlgn="base" hangingPunct="0">
        <a:spcBef>
          <a:spcPct val="20000"/>
        </a:spcBef>
        <a:spcAft>
          <a:spcPct val="0"/>
        </a:spcAft>
        <a:buClr>
          <a:srgbClr val="58A7E0"/>
        </a:buClr>
        <a:buSzPct val="120000"/>
        <a:buFont typeface="Arial" charset="0"/>
        <a:buChar char="■"/>
        <a:defRPr sz="2000">
          <a:solidFill>
            <a:srgbClr val="717173"/>
          </a:solidFill>
          <a:latin typeface="Calibri" pitchFamily="34" charset="0"/>
          <a:ea typeface="+mn-ea"/>
          <a:cs typeface="Arial" pitchFamily="34" charset="0"/>
        </a:defRPr>
      </a:lvl1pPr>
      <a:lvl2pPr marL="571500" indent="-271463" algn="l" rtl="0" eaLnBrk="0" fontAlgn="base" hangingPunct="0">
        <a:spcBef>
          <a:spcPct val="20000"/>
        </a:spcBef>
        <a:spcAft>
          <a:spcPct val="0"/>
        </a:spcAft>
        <a:buClr>
          <a:srgbClr val="58A7E0"/>
        </a:buClr>
        <a:buSzPct val="120000"/>
        <a:buFont typeface="Arial" charset="0"/>
        <a:buChar char="□"/>
        <a:defRPr>
          <a:solidFill>
            <a:srgbClr val="717173"/>
          </a:solidFill>
          <a:latin typeface="Calibri" pitchFamily="34" charset="0"/>
          <a:ea typeface="+mn-ea"/>
          <a:cs typeface="Arial" pitchFamily="34" charset="0"/>
        </a:defRPr>
      </a:lvl2pPr>
      <a:lvl3pPr marL="955675" indent="-193675" algn="l" rtl="0" eaLnBrk="0" fontAlgn="base" hangingPunct="0">
        <a:spcBef>
          <a:spcPct val="20000"/>
        </a:spcBef>
        <a:spcAft>
          <a:spcPct val="0"/>
        </a:spcAft>
        <a:buClr>
          <a:srgbClr val="58A7E0"/>
        </a:buClr>
        <a:buSzPct val="120000"/>
        <a:buFont typeface="Arial" charset="0"/>
        <a:buChar char="-"/>
        <a:defRPr sz="1600">
          <a:solidFill>
            <a:srgbClr val="717173"/>
          </a:solidFill>
          <a:latin typeface="Calibri" pitchFamily="34" charset="0"/>
          <a:ea typeface="+mn-ea"/>
          <a:cs typeface="Arial" pitchFamily="34" charset="0"/>
        </a:defRPr>
      </a:lvl3pPr>
      <a:lvl4pPr marL="1333500" indent="-187325" algn="l" rtl="0" eaLnBrk="0" fontAlgn="base" hangingPunct="0">
        <a:spcBef>
          <a:spcPct val="20000"/>
        </a:spcBef>
        <a:spcAft>
          <a:spcPct val="0"/>
        </a:spcAft>
        <a:buClr>
          <a:srgbClr val="58A7E0"/>
        </a:buClr>
        <a:buSzPct val="120000"/>
        <a:buFont typeface="Arial" charset="0"/>
        <a:buChar char="-"/>
        <a:defRPr sz="1600">
          <a:solidFill>
            <a:srgbClr val="717173"/>
          </a:solidFill>
          <a:latin typeface="Calibri" pitchFamily="34" charset="0"/>
          <a:ea typeface="+mn-ea"/>
          <a:cs typeface="Arial" pitchFamily="34" charset="0"/>
        </a:defRPr>
      </a:lvl4pPr>
      <a:lvl5pPr marL="1716088" indent="-192088" algn="l" rtl="0" eaLnBrk="0" fontAlgn="base" hangingPunct="0">
        <a:spcBef>
          <a:spcPct val="20000"/>
        </a:spcBef>
        <a:spcAft>
          <a:spcPct val="0"/>
        </a:spcAft>
        <a:buClr>
          <a:srgbClr val="58A7E0"/>
        </a:buClr>
        <a:buSzPct val="120000"/>
        <a:buFont typeface="Arial" charset="0"/>
        <a:buChar char="-"/>
        <a:defRPr sz="1600">
          <a:solidFill>
            <a:srgbClr val="717173"/>
          </a:solidFill>
          <a:latin typeface="Calibri" pitchFamily="34" charset="0"/>
          <a:ea typeface="+mn-ea"/>
          <a:cs typeface="Arial" pitchFamily="34" charset="0"/>
        </a:defRPr>
      </a:lvl5pPr>
      <a:lvl6pPr marL="2173288" indent="-192088" algn="l" rtl="0" fontAlgn="base">
        <a:spcBef>
          <a:spcPct val="20000"/>
        </a:spcBef>
        <a:spcAft>
          <a:spcPct val="0"/>
        </a:spcAft>
        <a:buClr>
          <a:srgbClr val="EF2A22"/>
        </a:buClr>
        <a:buSzPct val="125000"/>
        <a:buChar char="+"/>
        <a:defRPr sz="1400">
          <a:solidFill>
            <a:srgbClr val="717173"/>
          </a:solidFill>
          <a:latin typeface="+mn-lt"/>
          <a:ea typeface="+mn-ea"/>
        </a:defRPr>
      </a:lvl6pPr>
      <a:lvl7pPr marL="2630488" indent="-192088" algn="l" rtl="0" fontAlgn="base">
        <a:spcBef>
          <a:spcPct val="20000"/>
        </a:spcBef>
        <a:spcAft>
          <a:spcPct val="0"/>
        </a:spcAft>
        <a:buClr>
          <a:srgbClr val="EF2A22"/>
        </a:buClr>
        <a:buSzPct val="125000"/>
        <a:buChar char="+"/>
        <a:defRPr sz="1400">
          <a:solidFill>
            <a:srgbClr val="717173"/>
          </a:solidFill>
          <a:latin typeface="+mn-lt"/>
          <a:ea typeface="+mn-ea"/>
        </a:defRPr>
      </a:lvl7pPr>
      <a:lvl8pPr marL="3087688" indent="-192088" algn="l" rtl="0" fontAlgn="base">
        <a:spcBef>
          <a:spcPct val="20000"/>
        </a:spcBef>
        <a:spcAft>
          <a:spcPct val="0"/>
        </a:spcAft>
        <a:buClr>
          <a:srgbClr val="EF2A22"/>
        </a:buClr>
        <a:buSzPct val="125000"/>
        <a:buChar char="+"/>
        <a:defRPr sz="1400">
          <a:solidFill>
            <a:srgbClr val="717173"/>
          </a:solidFill>
          <a:latin typeface="+mn-lt"/>
          <a:ea typeface="+mn-ea"/>
        </a:defRPr>
      </a:lvl8pPr>
      <a:lvl9pPr marL="3544888" indent="-192088" algn="l" rtl="0" fontAlgn="base">
        <a:spcBef>
          <a:spcPct val="20000"/>
        </a:spcBef>
        <a:spcAft>
          <a:spcPct val="0"/>
        </a:spcAft>
        <a:buClr>
          <a:srgbClr val="EF2A22"/>
        </a:buClr>
        <a:buSzPct val="125000"/>
        <a:buChar char="+"/>
        <a:defRPr sz="1400">
          <a:solidFill>
            <a:srgbClr val="71717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725237" y="1182673"/>
            <a:ext cx="7741366" cy="2315744"/>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Cambridge University</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Assistants’ Contributory Pension</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Scheme (CPS) and Cambridge University Assistants’ Defined Contribution Scheme (CUADCPS)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baseline="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a:t>
            </a:r>
            <a:r>
              <a:rPr lang="en-GB" kern="0" baseline="0" dirty="0" smtClean="0">
                <a:solidFill>
                  <a:schemeClr val="bg1"/>
                </a:solidFill>
                <a:latin typeface="Calibri" pitchFamily="34" charset="0"/>
                <a:ea typeface="+mn-ea"/>
                <a:cs typeface="Arial" charset="0"/>
              </a:rPr>
              <a:t>Key information about the hybrid pension arrangement</a:t>
            </a:r>
            <a:endPar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5" name="Rectangle 3"/>
          <p:cNvSpPr txBox="1">
            <a:spLocks noChangeArrowheads="1"/>
          </p:cNvSpPr>
          <p:nvPr/>
        </p:nvSpPr>
        <p:spPr>
          <a:xfrm>
            <a:off x="3314170" y="356452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i="0" u="none" strike="noStrike" kern="0" cap="none" spc="0" normalizeH="0" baseline="0" noProof="0" dirty="0" smtClean="0">
                <a:ln>
                  <a:noFill/>
                </a:ln>
                <a:solidFill>
                  <a:schemeClr val="bg1"/>
                </a:solidFill>
                <a:effectLst/>
                <a:uLnTx/>
                <a:uFillTx/>
                <a:latin typeface="Calibri" pitchFamily="34" charset="0"/>
                <a:ea typeface="+mn-ea"/>
                <a:cs typeface="Arial" charset="0"/>
              </a:rPr>
              <a:t>A Guide for Members who join on or after       1 January 2013</a:t>
            </a:r>
          </a:p>
          <a:p>
            <a:pPr marL="265113" lvl="0" eaLnBrk="0" hangingPunct="0">
              <a:lnSpc>
                <a:spcPct val="90000"/>
              </a:lnSpc>
              <a:spcBef>
                <a:spcPct val="20000"/>
              </a:spcBef>
              <a:buClr>
                <a:srgbClr val="58A7E0"/>
              </a:buClr>
              <a:buSzPct val="120000"/>
              <a:defRPr/>
            </a:pPr>
            <a:endParaRPr lang="en-GB" sz="1100" kern="0" dirty="0" smtClean="0">
              <a:solidFill>
                <a:schemeClr val="bg1"/>
              </a:solidFill>
              <a:latin typeface="Calibri" pitchFamily="34" charset="0"/>
              <a:ea typeface="+mn-ea"/>
              <a:cs typeface="Arial" charset="0"/>
            </a:endParaRPr>
          </a:p>
          <a:p>
            <a:pPr marL="265113" lvl="0"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Version 8: February 2022</a:t>
            </a:r>
            <a:endParaRPr kumimoji="0" lang="en-GB" sz="120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9218" name="Picture 2" descr="\\hcfile02\home$\helen.saunders\My Pictures\Cambridge\lib stat.bmp"/>
          <p:cNvPicPr>
            <a:picLocks noChangeAspect="1" noChangeArrowheads="1"/>
          </p:cNvPicPr>
          <p:nvPr/>
        </p:nvPicPr>
        <p:blipFill>
          <a:blip r:embed="rId4" cstate="email"/>
          <a:srcRect/>
          <a:stretch>
            <a:fillRect/>
          </a:stretch>
        </p:blipFill>
        <p:spPr bwMode="auto">
          <a:xfrm>
            <a:off x="738908" y="3566709"/>
            <a:ext cx="2530764" cy="2316854"/>
          </a:xfrm>
          <a:prstGeom prst="rect">
            <a:avLst/>
          </a:prstGeom>
          <a:noFill/>
        </p:spPr>
      </p:pic>
      <p:pic>
        <p:nvPicPr>
          <p:cNvPr id="9220" name="Picture 4"/>
          <p:cNvPicPr>
            <a:picLocks noChangeAspect="1" noChangeArrowheads="1"/>
          </p:cNvPicPr>
          <p:nvPr/>
        </p:nvPicPr>
        <p:blipFill>
          <a:blip r:embed="rId5" cstate="email"/>
          <a:srcRect/>
          <a:stretch>
            <a:fillRect/>
          </a:stretch>
        </p:blipFill>
        <p:spPr bwMode="auto">
          <a:xfrm>
            <a:off x="5895975" y="3568411"/>
            <a:ext cx="2590800" cy="2308225"/>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How are my DC benefits paid when I retire?</a:t>
            </a:r>
          </a:p>
        </p:txBody>
      </p:sp>
      <p:sp>
        <p:nvSpPr>
          <p:cNvPr id="24" name="Rounded Rectangle 23"/>
          <p:cNvSpPr/>
          <p:nvPr/>
        </p:nvSpPr>
        <p:spPr>
          <a:xfrm>
            <a:off x="738400" y="3640406"/>
            <a:ext cx="3034969" cy="2286016"/>
          </a:xfrm>
          <a:prstGeom prst="roundRect">
            <a:avLst>
              <a:gd name="adj" fmla="val 8925"/>
            </a:avLst>
          </a:prstGeom>
          <a:solidFill>
            <a:srgbClr val="214653"/>
          </a:solidFill>
          <a:ln>
            <a:solidFill>
              <a:srgbClr val="214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ounded Rectangle 24"/>
          <p:cNvSpPr/>
          <p:nvPr/>
        </p:nvSpPr>
        <p:spPr>
          <a:xfrm>
            <a:off x="5235696" y="3656954"/>
            <a:ext cx="3219616" cy="2286016"/>
          </a:xfrm>
          <a:prstGeom prst="roundRect">
            <a:avLst>
              <a:gd name="adj" fmla="val 8925"/>
            </a:avLst>
          </a:prstGeom>
          <a:solidFill>
            <a:srgbClr val="214653"/>
          </a:solidFill>
          <a:ln>
            <a:solidFill>
              <a:srgbClr val="214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25"/>
          <p:cNvSpPr/>
          <p:nvPr/>
        </p:nvSpPr>
        <p:spPr>
          <a:xfrm>
            <a:off x="3895364" y="3656954"/>
            <a:ext cx="1198643" cy="2286016"/>
          </a:xfrm>
          <a:custGeom>
            <a:avLst/>
            <a:gdLst>
              <a:gd name="connsiteX0" fmla="*/ 0 w 857256"/>
              <a:gd name="connsiteY0" fmla="*/ 142879 h 2286016"/>
              <a:gd name="connsiteX1" fmla="*/ 41848 w 857256"/>
              <a:gd name="connsiteY1" fmla="*/ 41848 h 2286016"/>
              <a:gd name="connsiteX2" fmla="*/ 142879 w 857256"/>
              <a:gd name="connsiteY2" fmla="*/ 0 h 2286016"/>
              <a:gd name="connsiteX3" fmla="*/ 714377 w 857256"/>
              <a:gd name="connsiteY3" fmla="*/ 0 h 2286016"/>
              <a:gd name="connsiteX4" fmla="*/ 815408 w 857256"/>
              <a:gd name="connsiteY4" fmla="*/ 41848 h 2286016"/>
              <a:gd name="connsiteX5" fmla="*/ 857256 w 857256"/>
              <a:gd name="connsiteY5" fmla="*/ 142879 h 2286016"/>
              <a:gd name="connsiteX6" fmla="*/ 857256 w 857256"/>
              <a:gd name="connsiteY6" fmla="*/ 2143137 h 2286016"/>
              <a:gd name="connsiteX7" fmla="*/ 815408 w 857256"/>
              <a:gd name="connsiteY7" fmla="*/ 2244168 h 2286016"/>
              <a:gd name="connsiteX8" fmla="*/ 714377 w 857256"/>
              <a:gd name="connsiteY8" fmla="*/ 2286016 h 2286016"/>
              <a:gd name="connsiteX9" fmla="*/ 142879 w 857256"/>
              <a:gd name="connsiteY9" fmla="*/ 2286016 h 2286016"/>
              <a:gd name="connsiteX10" fmla="*/ 41848 w 857256"/>
              <a:gd name="connsiteY10" fmla="*/ 2244168 h 2286016"/>
              <a:gd name="connsiteX11" fmla="*/ 0 w 857256"/>
              <a:gd name="connsiteY11" fmla="*/ 2143137 h 2286016"/>
              <a:gd name="connsiteX12" fmla="*/ 0 w 857256"/>
              <a:gd name="connsiteY12" fmla="*/ 142879 h 2286016"/>
              <a:gd name="connsiteX0" fmla="*/ 0 w 898758"/>
              <a:gd name="connsiteY0" fmla="*/ 142879 h 2286016"/>
              <a:gd name="connsiteX1" fmla="*/ 41848 w 898758"/>
              <a:gd name="connsiteY1" fmla="*/ 41848 h 2286016"/>
              <a:gd name="connsiteX2" fmla="*/ 142879 w 898758"/>
              <a:gd name="connsiteY2" fmla="*/ 0 h 2286016"/>
              <a:gd name="connsiteX3" fmla="*/ 714377 w 898758"/>
              <a:gd name="connsiteY3" fmla="*/ 0 h 2286016"/>
              <a:gd name="connsiteX4" fmla="*/ 815408 w 898758"/>
              <a:gd name="connsiteY4" fmla="*/ 41848 h 2286016"/>
              <a:gd name="connsiteX5" fmla="*/ 857256 w 898758"/>
              <a:gd name="connsiteY5" fmla="*/ 142879 h 2286016"/>
              <a:gd name="connsiteX6" fmla="*/ 857256 w 898758"/>
              <a:gd name="connsiteY6" fmla="*/ 2143137 h 2286016"/>
              <a:gd name="connsiteX7" fmla="*/ 815408 w 898758"/>
              <a:gd name="connsiteY7" fmla="*/ 2244168 h 2286016"/>
              <a:gd name="connsiteX8" fmla="*/ 357155 w 898758"/>
              <a:gd name="connsiteY8" fmla="*/ 2286016 h 2286016"/>
              <a:gd name="connsiteX9" fmla="*/ 142879 w 898758"/>
              <a:gd name="connsiteY9" fmla="*/ 2286016 h 2286016"/>
              <a:gd name="connsiteX10" fmla="*/ 41848 w 898758"/>
              <a:gd name="connsiteY10" fmla="*/ 2244168 h 2286016"/>
              <a:gd name="connsiteX11" fmla="*/ 0 w 898758"/>
              <a:gd name="connsiteY11" fmla="*/ 2143137 h 2286016"/>
              <a:gd name="connsiteX12" fmla="*/ 0 w 898758"/>
              <a:gd name="connsiteY12" fmla="*/ 142879 h 2286016"/>
              <a:gd name="connsiteX0" fmla="*/ 0 w 928662"/>
              <a:gd name="connsiteY0" fmla="*/ 142879 h 2434674"/>
              <a:gd name="connsiteX1" fmla="*/ 41848 w 928662"/>
              <a:gd name="connsiteY1" fmla="*/ 41848 h 2434674"/>
              <a:gd name="connsiteX2" fmla="*/ 142879 w 928662"/>
              <a:gd name="connsiteY2" fmla="*/ 0 h 2434674"/>
              <a:gd name="connsiteX3" fmla="*/ 714377 w 928662"/>
              <a:gd name="connsiteY3" fmla="*/ 0 h 2434674"/>
              <a:gd name="connsiteX4" fmla="*/ 815408 w 928662"/>
              <a:gd name="connsiteY4" fmla="*/ 41848 h 2434674"/>
              <a:gd name="connsiteX5" fmla="*/ 857256 w 928662"/>
              <a:gd name="connsiteY5" fmla="*/ 142879 h 2434674"/>
              <a:gd name="connsiteX6" fmla="*/ 928662 w 928662"/>
              <a:gd name="connsiteY6" fmla="*/ 1142981 h 2434674"/>
              <a:gd name="connsiteX7" fmla="*/ 815408 w 928662"/>
              <a:gd name="connsiteY7" fmla="*/ 2244168 h 2434674"/>
              <a:gd name="connsiteX8" fmla="*/ 357155 w 928662"/>
              <a:gd name="connsiteY8" fmla="*/ 2286016 h 2434674"/>
              <a:gd name="connsiteX9" fmla="*/ 142879 w 928662"/>
              <a:gd name="connsiteY9" fmla="*/ 2286016 h 2434674"/>
              <a:gd name="connsiteX10" fmla="*/ 41848 w 928662"/>
              <a:gd name="connsiteY10" fmla="*/ 2244168 h 2434674"/>
              <a:gd name="connsiteX11" fmla="*/ 0 w 928662"/>
              <a:gd name="connsiteY11" fmla="*/ 2143137 h 2434674"/>
              <a:gd name="connsiteX12" fmla="*/ 0 w 928662"/>
              <a:gd name="connsiteY12" fmla="*/ 142879 h 2434674"/>
              <a:gd name="connsiteX0" fmla="*/ 0 w 928662"/>
              <a:gd name="connsiteY0" fmla="*/ 142879 h 2286016"/>
              <a:gd name="connsiteX1" fmla="*/ 41848 w 928662"/>
              <a:gd name="connsiteY1" fmla="*/ 41848 h 2286016"/>
              <a:gd name="connsiteX2" fmla="*/ 142879 w 928662"/>
              <a:gd name="connsiteY2" fmla="*/ 0 h 2286016"/>
              <a:gd name="connsiteX3" fmla="*/ 714377 w 928662"/>
              <a:gd name="connsiteY3" fmla="*/ 0 h 2286016"/>
              <a:gd name="connsiteX4" fmla="*/ 815408 w 928662"/>
              <a:gd name="connsiteY4" fmla="*/ 41848 h 2286016"/>
              <a:gd name="connsiteX5" fmla="*/ 857256 w 928662"/>
              <a:gd name="connsiteY5" fmla="*/ 142879 h 2286016"/>
              <a:gd name="connsiteX6" fmla="*/ 928662 w 928662"/>
              <a:gd name="connsiteY6" fmla="*/ 1142981 h 2286016"/>
              <a:gd name="connsiteX7" fmla="*/ 601062 w 928662"/>
              <a:gd name="connsiteY7" fmla="*/ 1958392 h 2286016"/>
              <a:gd name="connsiteX8" fmla="*/ 357155 w 928662"/>
              <a:gd name="connsiteY8" fmla="*/ 2286016 h 2286016"/>
              <a:gd name="connsiteX9" fmla="*/ 142879 w 928662"/>
              <a:gd name="connsiteY9" fmla="*/ 2286016 h 2286016"/>
              <a:gd name="connsiteX10" fmla="*/ 41848 w 928662"/>
              <a:gd name="connsiteY10" fmla="*/ 2244168 h 2286016"/>
              <a:gd name="connsiteX11" fmla="*/ 0 w 928662"/>
              <a:gd name="connsiteY11" fmla="*/ 2143137 h 2286016"/>
              <a:gd name="connsiteX12" fmla="*/ 0 w 928662"/>
              <a:gd name="connsiteY12" fmla="*/ 142879 h 2286016"/>
              <a:gd name="connsiteX0" fmla="*/ 0 w 928662"/>
              <a:gd name="connsiteY0" fmla="*/ 142879 h 2286016"/>
              <a:gd name="connsiteX1" fmla="*/ 41848 w 928662"/>
              <a:gd name="connsiteY1" fmla="*/ 41848 h 2286016"/>
              <a:gd name="connsiteX2" fmla="*/ 142879 w 928662"/>
              <a:gd name="connsiteY2" fmla="*/ 0 h 2286016"/>
              <a:gd name="connsiteX3" fmla="*/ 357155 w 928662"/>
              <a:gd name="connsiteY3" fmla="*/ 0 h 2286016"/>
              <a:gd name="connsiteX4" fmla="*/ 815408 w 928662"/>
              <a:gd name="connsiteY4" fmla="*/ 41848 h 2286016"/>
              <a:gd name="connsiteX5" fmla="*/ 857256 w 928662"/>
              <a:gd name="connsiteY5" fmla="*/ 142879 h 2286016"/>
              <a:gd name="connsiteX6" fmla="*/ 928662 w 928662"/>
              <a:gd name="connsiteY6" fmla="*/ 1142981 h 2286016"/>
              <a:gd name="connsiteX7" fmla="*/ 601062 w 928662"/>
              <a:gd name="connsiteY7" fmla="*/ 1958392 h 2286016"/>
              <a:gd name="connsiteX8" fmla="*/ 357155 w 928662"/>
              <a:gd name="connsiteY8" fmla="*/ 2286016 h 2286016"/>
              <a:gd name="connsiteX9" fmla="*/ 142879 w 928662"/>
              <a:gd name="connsiteY9" fmla="*/ 2286016 h 2286016"/>
              <a:gd name="connsiteX10" fmla="*/ 41848 w 928662"/>
              <a:gd name="connsiteY10" fmla="*/ 2244168 h 2286016"/>
              <a:gd name="connsiteX11" fmla="*/ 0 w 928662"/>
              <a:gd name="connsiteY11" fmla="*/ 2143137 h 2286016"/>
              <a:gd name="connsiteX12" fmla="*/ 0 w 928662"/>
              <a:gd name="connsiteY12" fmla="*/ 142879 h 2286016"/>
              <a:gd name="connsiteX0" fmla="*/ 0 w 928662"/>
              <a:gd name="connsiteY0" fmla="*/ 291529 h 2434666"/>
              <a:gd name="connsiteX1" fmla="*/ 41848 w 928662"/>
              <a:gd name="connsiteY1" fmla="*/ 190498 h 2434666"/>
              <a:gd name="connsiteX2" fmla="*/ 142879 w 928662"/>
              <a:gd name="connsiteY2" fmla="*/ 148650 h 2434666"/>
              <a:gd name="connsiteX3" fmla="*/ 357155 w 928662"/>
              <a:gd name="connsiteY3" fmla="*/ 148650 h 2434666"/>
              <a:gd name="connsiteX4" fmla="*/ 815408 w 928662"/>
              <a:gd name="connsiteY4" fmla="*/ 190498 h 2434666"/>
              <a:gd name="connsiteX5" fmla="*/ 928662 w 928662"/>
              <a:gd name="connsiteY5" fmla="*/ 1291637 h 2434666"/>
              <a:gd name="connsiteX6" fmla="*/ 928662 w 928662"/>
              <a:gd name="connsiteY6" fmla="*/ 1291631 h 2434666"/>
              <a:gd name="connsiteX7" fmla="*/ 601062 w 928662"/>
              <a:gd name="connsiteY7" fmla="*/ 2107042 h 2434666"/>
              <a:gd name="connsiteX8" fmla="*/ 357155 w 928662"/>
              <a:gd name="connsiteY8" fmla="*/ 2434666 h 2434666"/>
              <a:gd name="connsiteX9" fmla="*/ 142879 w 928662"/>
              <a:gd name="connsiteY9" fmla="*/ 2434666 h 2434666"/>
              <a:gd name="connsiteX10" fmla="*/ 41848 w 928662"/>
              <a:gd name="connsiteY10" fmla="*/ 2392818 h 2434666"/>
              <a:gd name="connsiteX11" fmla="*/ 0 w 928662"/>
              <a:gd name="connsiteY11" fmla="*/ 2291787 h 2434666"/>
              <a:gd name="connsiteX12" fmla="*/ 0 w 928662"/>
              <a:gd name="connsiteY12" fmla="*/ 291529 h 2434666"/>
              <a:gd name="connsiteX0" fmla="*/ 0 w 928662"/>
              <a:gd name="connsiteY0" fmla="*/ 142879 h 2286016"/>
              <a:gd name="connsiteX1" fmla="*/ 41848 w 928662"/>
              <a:gd name="connsiteY1" fmla="*/ 41848 h 2286016"/>
              <a:gd name="connsiteX2" fmla="*/ 142879 w 928662"/>
              <a:gd name="connsiteY2" fmla="*/ 0 h 2286016"/>
              <a:gd name="connsiteX3" fmla="*/ 357155 w 928662"/>
              <a:gd name="connsiteY3" fmla="*/ 0 h 2286016"/>
              <a:gd name="connsiteX4" fmla="*/ 601062 w 928662"/>
              <a:gd name="connsiteY4" fmla="*/ 399014 h 2286016"/>
              <a:gd name="connsiteX5" fmla="*/ 928662 w 928662"/>
              <a:gd name="connsiteY5" fmla="*/ 1142987 h 2286016"/>
              <a:gd name="connsiteX6" fmla="*/ 928662 w 928662"/>
              <a:gd name="connsiteY6" fmla="*/ 1142981 h 2286016"/>
              <a:gd name="connsiteX7" fmla="*/ 601062 w 928662"/>
              <a:gd name="connsiteY7" fmla="*/ 1958392 h 2286016"/>
              <a:gd name="connsiteX8" fmla="*/ 357155 w 928662"/>
              <a:gd name="connsiteY8" fmla="*/ 2286016 h 2286016"/>
              <a:gd name="connsiteX9" fmla="*/ 142879 w 928662"/>
              <a:gd name="connsiteY9" fmla="*/ 2286016 h 2286016"/>
              <a:gd name="connsiteX10" fmla="*/ 41848 w 928662"/>
              <a:gd name="connsiteY10" fmla="*/ 2244168 h 2286016"/>
              <a:gd name="connsiteX11" fmla="*/ 0 w 928662"/>
              <a:gd name="connsiteY11" fmla="*/ 2143137 h 2286016"/>
              <a:gd name="connsiteX12" fmla="*/ 0 w 928662"/>
              <a:gd name="connsiteY12" fmla="*/ 142879 h 22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8662" h="2286016">
                <a:moveTo>
                  <a:pt x="0" y="142879"/>
                </a:moveTo>
                <a:cubicBezTo>
                  <a:pt x="0" y="104985"/>
                  <a:pt x="15053" y="68643"/>
                  <a:pt x="41848" y="41848"/>
                </a:cubicBezTo>
                <a:cubicBezTo>
                  <a:pt x="68643" y="15053"/>
                  <a:pt x="104985" y="0"/>
                  <a:pt x="142879" y="0"/>
                </a:cubicBezTo>
                <a:lnTo>
                  <a:pt x="357155" y="0"/>
                </a:lnTo>
                <a:cubicBezTo>
                  <a:pt x="395049" y="0"/>
                  <a:pt x="505811" y="208516"/>
                  <a:pt x="601062" y="399014"/>
                </a:cubicBezTo>
                <a:cubicBezTo>
                  <a:pt x="696313" y="589512"/>
                  <a:pt x="928662" y="1105093"/>
                  <a:pt x="928662" y="1142987"/>
                </a:cubicBezTo>
                <a:lnTo>
                  <a:pt x="928662" y="1142981"/>
                </a:lnTo>
                <a:cubicBezTo>
                  <a:pt x="928662" y="1180875"/>
                  <a:pt x="696313" y="1767886"/>
                  <a:pt x="601062" y="1958392"/>
                </a:cubicBezTo>
                <a:cubicBezTo>
                  <a:pt x="505811" y="2148898"/>
                  <a:pt x="395049" y="2286016"/>
                  <a:pt x="357155" y="2286016"/>
                </a:cubicBezTo>
                <a:lnTo>
                  <a:pt x="142879" y="2286016"/>
                </a:lnTo>
                <a:cubicBezTo>
                  <a:pt x="104985" y="2286016"/>
                  <a:pt x="68643" y="2270963"/>
                  <a:pt x="41848" y="2244168"/>
                </a:cubicBezTo>
                <a:cubicBezTo>
                  <a:pt x="15053" y="2217373"/>
                  <a:pt x="0" y="2181031"/>
                  <a:pt x="0" y="2143137"/>
                </a:cubicBezTo>
                <a:lnTo>
                  <a:pt x="0" y="142879"/>
                </a:ln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ounded Rectangle 26"/>
          <p:cNvSpPr/>
          <p:nvPr/>
        </p:nvSpPr>
        <p:spPr>
          <a:xfrm>
            <a:off x="904939" y="3935394"/>
            <a:ext cx="898497" cy="1785950"/>
          </a:xfrm>
          <a:prstGeom prst="roundRect">
            <a:avLst>
              <a:gd name="adj" fmla="val 9785"/>
            </a:avLst>
          </a:prstGeom>
          <a:solidFill>
            <a:srgbClr val="77C1BA"/>
          </a:solidFill>
          <a:ln>
            <a:solidFill>
              <a:srgbClr val="77C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Arial" pitchFamily="34" charset="0"/>
                <a:cs typeface="Arial" pitchFamily="34" charset="0"/>
              </a:rPr>
              <a:t>25%</a:t>
            </a:r>
          </a:p>
          <a:p>
            <a:pPr algn="ctr"/>
            <a:r>
              <a:rPr lang="en-GB" sz="1050" b="1" dirty="0" smtClean="0">
                <a:latin typeface="Arial" pitchFamily="34" charset="0"/>
                <a:cs typeface="Arial" pitchFamily="34" charset="0"/>
              </a:rPr>
              <a:t>AT MOST</a:t>
            </a:r>
          </a:p>
          <a:p>
            <a:pPr algn="ctr"/>
            <a:endParaRPr lang="en-GB" sz="1050" b="1" dirty="0">
              <a:latin typeface="Arial" pitchFamily="34" charset="0"/>
              <a:cs typeface="Arial" pitchFamily="34" charset="0"/>
            </a:endParaRPr>
          </a:p>
          <a:p>
            <a:pPr algn="ctr"/>
            <a:r>
              <a:rPr lang="en-GB" sz="1050" b="1" dirty="0" smtClean="0">
                <a:latin typeface="Arial" pitchFamily="34" charset="0"/>
                <a:cs typeface="Arial" pitchFamily="34" charset="0"/>
              </a:rPr>
              <a:t>Tax Free</a:t>
            </a:r>
            <a:endParaRPr lang="en-GB" sz="1050" b="1" dirty="0">
              <a:latin typeface="Arial" pitchFamily="34" charset="0"/>
              <a:cs typeface="Arial" pitchFamily="34" charset="0"/>
            </a:endParaRPr>
          </a:p>
        </p:txBody>
      </p:sp>
      <p:sp>
        <p:nvSpPr>
          <p:cNvPr id="28" name="Rounded Rectangle 27"/>
          <p:cNvSpPr/>
          <p:nvPr/>
        </p:nvSpPr>
        <p:spPr>
          <a:xfrm>
            <a:off x="2028061" y="3935394"/>
            <a:ext cx="1459617" cy="1785950"/>
          </a:xfrm>
          <a:prstGeom prst="roundRect">
            <a:avLst>
              <a:gd name="adj" fmla="val 11037"/>
            </a:avLst>
          </a:prstGeom>
          <a:solidFill>
            <a:srgbClr val="77C1BA"/>
          </a:solidFill>
          <a:ln>
            <a:solidFill>
              <a:srgbClr val="77C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75%</a:t>
            </a:r>
          </a:p>
          <a:p>
            <a:pPr algn="ctr"/>
            <a:r>
              <a:rPr lang="en-GB" sz="1050" b="1" dirty="0" smtClean="0"/>
              <a:t>AT LEAST</a:t>
            </a:r>
          </a:p>
          <a:p>
            <a:pPr algn="ctr"/>
            <a:endParaRPr lang="en-GB" sz="1050" b="1" dirty="0"/>
          </a:p>
          <a:p>
            <a:pPr algn="ctr"/>
            <a:r>
              <a:rPr lang="en-GB" sz="1050" b="1" dirty="0" smtClean="0"/>
              <a:t>Taxable</a:t>
            </a:r>
            <a:endParaRPr lang="en-GB" sz="1050" b="1" dirty="0"/>
          </a:p>
        </p:txBody>
      </p:sp>
      <p:sp>
        <p:nvSpPr>
          <p:cNvPr id="29" name="Rounded Rectangle 28"/>
          <p:cNvSpPr/>
          <p:nvPr/>
        </p:nvSpPr>
        <p:spPr>
          <a:xfrm>
            <a:off x="5305920" y="3935394"/>
            <a:ext cx="844859" cy="1785950"/>
          </a:xfrm>
          <a:prstGeom prst="roundRect">
            <a:avLst>
              <a:gd name="adj" fmla="val 9785"/>
            </a:avLst>
          </a:prstGeom>
          <a:solidFill>
            <a:srgbClr val="77C1BA"/>
          </a:solidFill>
          <a:ln>
            <a:solidFill>
              <a:srgbClr val="77C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latin typeface="Arial" pitchFamily="34" charset="0"/>
                <a:cs typeface="Arial" pitchFamily="34" charset="0"/>
              </a:rPr>
              <a:t>TAX FREE LUMP SUM</a:t>
            </a:r>
            <a:endParaRPr lang="en-GB" sz="1100" b="1" dirty="0">
              <a:latin typeface="Arial" pitchFamily="34" charset="0"/>
              <a:cs typeface="Arial" pitchFamily="34" charset="0"/>
            </a:endParaRPr>
          </a:p>
        </p:txBody>
      </p:sp>
      <p:sp>
        <p:nvSpPr>
          <p:cNvPr id="30" name="Rounded Rectangle 29"/>
          <p:cNvSpPr/>
          <p:nvPr/>
        </p:nvSpPr>
        <p:spPr>
          <a:xfrm>
            <a:off x="6247740" y="3935394"/>
            <a:ext cx="1016768" cy="1785950"/>
          </a:xfrm>
          <a:prstGeom prst="roundRect">
            <a:avLst>
              <a:gd name="adj" fmla="val 11037"/>
            </a:avLst>
          </a:prstGeom>
          <a:solidFill>
            <a:srgbClr val="77C1BA"/>
          </a:solidFill>
          <a:ln>
            <a:solidFill>
              <a:srgbClr val="77C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latin typeface="Arial" pitchFamily="34" charset="0"/>
                <a:cs typeface="Arial" pitchFamily="34" charset="0"/>
              </a:rPr>
              <a:t>PENSION POT</a:t>
            </a:r>
            <a:endParaRPr lang="en-GB" sz="1100" b="1" dirty="0">
              <a:latin typeface="Arial" pitchFamily="34" charset="0"/>
              <a:cs typeface="Arial" pitchFamily="34" charset="0"/>
            </a:endParaRPr>
          </a:p>
        </p:txBody>
      </p:sp>
      <p:sp>
        <p:nvSpPr>
          <p:cNvPr id="31" name="TextBox 30"/>
          <p:cNvSpPr txBox="1"/>
          <p:nvPr/>
        </p:nvSpPr>
        <p:spPr>
          <a:xfrm>
            <a:off x="3971710" y="4661463"/>
            <a:ext cx="1463152" cy="276999"/>
          </a:xfrm>
          <a:prstGeom prst="rect">
            <a:avLst/>
          </a:prstGeom>
          <a:noFill/>
        </p:spPr>
        <p:txBody>
          <a:bodyPr wrap="square" rtlCol="0">
            <a:spAutoFit/>
          </a:bodyPr>
          <a:lstStyle/>
          <a:p>
            <a:r>
              <a:rPr lang="en-GB" sz="1200" b="1" dirty="0" smtClean="0">
                <a:solidFill>
                  <a:schemeClr val="bg1"/>
                </a:solidFill>
              </a:rPr>
              <a:t>RETIREMENT</a:t>
            </a:r>
            <a:endParaRPr lang="en-GB" sz="1200" b="1" dirty="0">
              <a:solidFill>
                <a:schemeClr val="bg1"/>
              </a:solidFill>
            </a:endParaRPr>
          </a:p>
        </p:txBody>
      </p:sp>
      <p:sp>
        <p:nvSpPr>
          <p:cNvPr id="32" name="TextBox 31"/>
          <p:cNvSpPr txBox="1"/>
          <p:nvPr/>
        </p:nvSpPr>
        <p:spPr>
          <a:xfrm>
            <a:off x="830064" y="3649642"/>
            <a:ext cx="3001033" cy="261610"/>
          </a:xfrm>
          <a:prstGeom prst="rect">
            <a:avLst/>
          </a:prstGeom>
          <a:noFill/>
        </p:spPr>
        <p:txBody>
          <a:bodyPr wrap="none" rtlCol="0">
            <a:spAutoFit/>
          </a:bodyPr>
          <a:lstStyle/>
          <a:p>
            <a:r>
              <a:rPr lang="en-GB" sz="1100" b="1" dirty="0" smtClean="0">
                <a:solidFill>
                  <a:schemeClr val="bg1"/>
                </a:solidFill>
                <a:latin typeface="Arial" pitchFamily="34" charset="0"/>
                <a:cs typeface="Arial" pitchFamily="34" charset="0"/>
              </a:rPr>
              <a:t>YOUR INDIVIDUAL PENSION ACCOUNT</a:t>
            </a:r>
            <a:endParaRPr lang="en-GB" sz="1100" b="1" dirty="0">
              <a:solidFill>
                <a:schemeClr val="bg1"/>
              </a:solidFill>
              <a:latin typeface="Arial" pitchFamily="34" charset="0"/>
              <a:cs typeface="Arial" pitchFamily="34" charset="0"/>
            </a:endParaRPr>
          </a:p>
        </p:txBody>
      </p:sp>
      <p:sp>
        <p:nvSpPr>
          <p:cNvPr id="33" name="TextBox 32"/>
          <p:cNvSpPr txBox="1"/>
          <p:nvPr/>
        </p:nvSpPr>
        <p:spPr>
          <a:xfrm>
            <a:off x="5947008" y="3649642"/>
            <a:ext cx="2293702" cy="261610"/>
          </a:xfrm>
          <a:prstGeom prst="rect">
            <a:avLst/>
          </a:prstGeom>
          <a:noFill/>
        </p:spPr>
        <p:txBody>
          <a:bodyPr wrap="none" rtlCol="0">
            <a:spAutoFit/>
          </a:bodyPr>
          <a:lstStyle/>
          <a:p>
            <a:r>
              <a:rPr lang="en-GB" sz="1100" b="1" dirty="0" smtClean="0">
                <a:solidFill>
                  <a:schemeClr val="bg1"/>
                </a:solidFill>
                <a:latin typeface="Arial" pitchFamily="34" charset="0"/>
                <a:cs typeface="Arial" pitchFamily="34" charset="0"/>
              </a:rPr>
              <a:t>YOUR RETIREMENT BENEFIT</a:t>
            </a:r>
            <a:endParaRPr lang="en-GB" sz="1100" b="1" dirty="0">
              <a:solidFill>
                <a:schemeClr val="bg1"/>
              </a:solidFill>
              <a:latin typeface="Arial" pitchFamily="34" charset="0"/>
              <a:cs typeface="Arial" pitchFamily="34" charset="0"/>
            </a:endParaRPr>
          </a:p>
        </p:txBody>
      </p:sp>
      <p:sp>
        <p:nvSpPr>
          <p:cNvPr id="17" name="Rounded Rectangle 16"/>
          <p:cNvSpPr/>
          <p:nvPr/>
        </p:nvSpPr>
        <p:spPr>
          <a:xfrm>
            <a:off x="7465206" y="3957432"/>
            <a:ext cx="971633" cy="466785"/>
          </a:xfrm>
          <a:prstGeom prst="roundRect">
            <a:avLst>
              <a:gd name="adj" fmla="val 11037"/>
            </a:avLst>
          </a:prstGeom>
          <a:solidFill>
            <a:srgbClr val="77C1BA"/>
          </a:solidFill>
          <a:ln>
            <a:solidFill>
              <a:srgbClr val="77C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latin typeface="Arial" pitchFamily="34" charset="0"/>
                <a:cs typeface="Arial" pitchFamily="34" charset="0"/>
              </a:rPr>
              <a:t>FULL/PARTIAL WITHDRAWAL</a:t>
            </a:r>
            <a:endParaRPr lang="en-GB" sz="800" b="1" dirty="0">
              <a:latin typeface="Arial" pitchFamily="34" charset="0"/>
              <a:cs typeface="Arial" pitchFamily="34" charset="0"/>
            </a:endParaRPr>
          </a:p>
        </p:txBody>
      </p:sp>
      <p:sp>
        <p:nvSpPr>
          <p:cNvPr id="20" name="Rounded Rectangle 19"/>
          <p:cNvSpPr/>
          <p:nvPr/>
        </p:nvSpPr>
        <p:spPr>
          <a:xfrm>
            <a:off x="7465205" y="4594975"/>
            <a:ext cx="971633" cy="466785"/>
          </a:xfrm>
          <a:prstGeom prst="roundRect">
            <a:avLst>
              <a:gd name="adj" fmla="val 11037"/>
            </a:avLst>
          </a:prstGeom>
          <a:solidFill>
            <a:srgbClr val="77C1BA"/>
          </a:solidFill>
          <a:ln>
            <a:solidFill>
              <a:srgbClr val="77C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latin typeface="Arial" pitchFamily="34" charset="0"/>
                <a:cs typeface="Arial" pitchFamily="34" charset="0"/>
              </a:rPr>
              <a:t>FLEXI-ACCESS DRAWDOWN</a:t>
            </a:r>
            <a:endParaRPr lang="en-GB" sz="800" b="1" dirty="0">
              <a:latin typeface="Arial" pitchFamily="34" charset="0"/>
              <a:cs typeface="Arial" pitchFamily="34" charset="0"/>
            </a:endParaRPr>
          </a:p>
        </p:txBody>
      </p:sp>
      <p:sp>
        <p:nvSpPr>
          <p:cNvPr id="21" name="Rounded Rectangle 20"/>
          <p:cNvSpPr/>
          <p:nvPr/>
        </p:nvSpPr>
        <p:spPr>
          <a:xfrm>
            <a:off x="7465206" y="5236087"/>
            <a:ext cx="971633" cy="466785"/>
          </a:xfrm>
          <a:prstGeom prst="roundRect">
            <a:avLst>
              <a:gd name="adj" fmla="val 11037"/>
            </a:avLst>
          </a:prstGeom>
          <a:solidFill>
            <a:srgbClr val="77C1BA"/>
          </a:solidFill>
          <a:ln>
            <a:solidFill>
              <a:srgbClr val="77C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latin typeface="Arial" pitchFamily="34" charset="0"/>
                <a:cs typeface="Arial" pitchFamily="34" charset="0"/>
              </a:rPr>
              <a:t>ANNUITY</a:t>
            </a:r>
            <a:endParaRPr lang="en-GB" sz="800" b="1" dirty="0">
              <a:latin typeface="Arial" pitchFamily="34" charset="0"/>
              <a:cs typeface="Arial" pitchFamily="34" charset="0"/>
            </a:endParaRPr>
          </a:p>
        </p:txBody>
      </p:sp>
      <p:sp>
        <p:nvSpPr>
          <p:cNvPr id="35" name="Isosceles Triangle 34"/>
          <p:cNvSpPr/>
          <p:nvPr/>
        </p:nvSpPr>
        <p:spPr bwMode="auto">
          <a:xfrm rot="5400000">
            <a:off x="7268789" y="5418534"/>
            <a:ext cx="141142" cy="71581"/>
          </a:xfrm>
          <a:prstGeom prst="triangle">
            <a:avLst/>
          </a:prstGeom>
          <a:solidFill>
            <a:srgbClr val="77C1BA"/>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EF2A22"/>
              </a:solidFill>
              <a:effectLst/>
              <a:latin typeface="Arial" pitchFamily="-106" charset="0"/>
              <a:ea typeface="ＭＳ Ｐゴシック" pitchFamily="-106" charset="-128"/>
              <a:cs typeface="ＭＳ Ｐゴシック" pitchFamily="-106" charset="-128"/>
            </a:endParaRPr>
          </a:p>
        </p:txBody>
      </p:sp>
      <p:sp>
        <p:nvSpPr>
          <p:cNvPr id="36" name="Isosceles Triangle 35"/>
          <p:cNvSpPr/>
          <p:nvPr/>
        </p:nvSpPr>
        <p:spPr bwMode="auto">
          <a:xfrm rot="5400000">
            <a:off x="7278519" y="4801116"/>
            <a:ext cx="141142" cy="71581"/>
          </a:xfrm>
          <a:prstGeom prst="triangle">
            <a:avLst/>
          </a:prstGeom>
          <a:solidFill>
            <a:srgbClr val="77C1BA"/>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EF2A22"/>
              </a:solidFill>
              <a:effectLst/>
              <a:latin typeface="Arial" pitchFamily="-106" charset="0"/>
              <a:ea typeface="ＭＳ Ｐゴシック" pitchFamily="-106" charset="-128"/>
              <a:cs typeface="ＭＳ Ｐゴシック" pitchFamily="-106" charset="-128"/>
            </a:endParaRPr>
          </a:p>
        </p:txBody>
      </p:sp>
      <p:sp>
        <p:nvSpPr>
          <p:cNvPr id="37" name="Isosceles Triangle 36"/>
          <p:cNvSpPr/>
          <p:nvPr/>
        </p:nvSpPr>
        <p:spPr bwMode="auto">
          <a:xfrm rot="5400000">
            <a:off x="7287755" y="4155034"/>
            <a:ext cx="141142" cy="71581"/>
          </a:xfrm>
          <a:prstGeom prst="triangle">
            <a:avLst/>
          </a:prstGeom>
          <a:solidFill>
            <a:srgbClr val="77C1BA"/>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EF2A22"/>
              </a:solidFill>
              <a:effectLst/>
              <a:latin typeface="Arial" pitchFamily="-106" charset="0"/>
              <a:ea typeface="ＭＳ Ｐゴシック" pitchFamily="-106" charset="-128"/>
              <a:cs typeface="ＭＳ Ｐゴシック" pitchFamily="-106" charset="-128"/>
            </a:endParaRPr>
          </a:p>
        </p:txBody>
      </p:sp>
      <p:sp>
        <p:nvSpPr>
          <p:cNvPr id="22" name="Rectangle 3"/>
          <p:cNvSpPr txBox="1">
            <a:spLocks noChangeArrowheads="1"/>
          </p:cNvSpPr>
          <p:nvPr/>
        </p:nvSpPr>
        <p:spPr>
          <a:xfrm>
            <a:off x="3332075" y="1192332"/>
            <a:ext cx="2539638" cy="2307117"/>
          </a:xfrm>
          <a:prstGeom prst="rect">
            <a:avLst/>
          </a:prstGeom>
          <a:solidFill>
            <a:schemeClr val="accent6">
              <a:lumMod val="60000"/>
              <a:lumOff val="40000"/>
            </a:schemeClr>
          </a:solidFill>
        </p:spPr>
        <p:txBody>
          <a:bodyPr lIns="0"/>
          <a:lstStyle/>
          <a:p>
            <a:pPr marL="265113" indent="-265113" eaLnBrk="0" hangingPunct="0">
              <a:lnSpc>
                <a:spcPct val="90000"/>
              </a:lnSpc>
              <a:spcBef>
                <a:spcPts val="1200"/>
              </a:spcBef>
              <a:buClr>
                <a:srgbClr val="58A7E0"/>
              </a:buClr>
              <a:buSzPct val="120000"/>
              <a:defRPr/>
            </a:pPr>
            <a:r>
              <a:rPr lang="en-GB" sz="1800" b="1" kern="0" cap="all" dirty="0" smtClean="0">
                <a:solidFill>
                  <a:srgbClr val="717173"/>
                </a:solidFill>
                <a:latin typeface="Calibri" pitchFamily="34" charset="0"/>
                <a:cs typeface="Arial" charset="0"/>
              </a:rPr>
              <a:t>	</a:t>
            </a:r>
            <a:r>
              <a:rPr lang="en-GB" sz="1200" b="1" kern="0" cap="all" dirty="0" smtClean="0">
                <a:solidFill>
                  <a:schemeClr val="bg1"/>
                </a:solidFill>
                <a:latin typeface="Calibri" pitchFamily="34" charset="0"/>
                <a:cs typeface="Arial" charset="0"/>
              </a:rPr>
              <a:t>At retirement</a:t>
            </a:r>
          </a:p>
          <a:p>
            <a:pPr marL="265113" lvl="0" indent="-265113" eaLnBrk="0" hangingPunct="0">
              <a:lnSpc>
                <a:spcPct val="90000"/>
              </a:lnSpc>
              <a:spcBef>
                <a:spcPts val="0"/>
              </a:spcBef>
              <a:buClr>
                <a:srgbClr val="58A7E0"/>
              </a:buClr>
              <a:buSzPct val="120000"/>
              <a:defRPr/>
            </a:pP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cs typeface="Arial" charset="0"/>
              </a:rPr>
              <a:t>You will have several options when you retire. The choice is yours, but remember the money you have accumulated may have to last a lifetime - not just yours, but anyone else dependent upon you. </a:t>
            </a:r>
            <a:r>
              <a:rPr lang="en-GB" sz="1200" kern="0" dirty="0" smtClean="0">
                <a:solidFill>
                  <a:schemeClr val="bg1"/>
                </a:solidFill>
                <a:latin typeface="Calibri" pitchFamily="34" charset="0"/>
                <a:ea typeface="+mn-ea"/>
                <a:cs typeface="Arial" charset="0"/>
              </a:rPr>
              <a:t>Shortly before you retire you will be sent details of your pension account and the options you have. </a:t>
            </a:r>
            <a:r>
              <a:rPr lang="en-GB" sz="1200" b="1" kern="0" dirty="0" smtClean="0">
                <a:solidFill>
                  <a:schemeClr val="bg1"/>
                </a:solidFill>
                <a:latin typeface="Calibri" pitchFamily="34" charset="0"/>
                <a:cs typeface="Arial" charset="0"/>
              </a:rPr>
              <a:t>It </a:t>
            </a:r>
            <a:r>
              <a:rPr lang="en-GB" sz="1200" b="1" kern="0" dirty="0">
                <a:solidFill>
                  <a:schemeClr val="bg1"/>
                </a:solidFill>
                <a:latin typeface="Calibri" pitchFamily="34" charset="0"/>
                <a:cs typeface="Arial" charset="0"/>
              </a:rPr>
              <a:t>may be appropriate to take independent advice before you make a decision. </a:t>
            </a:r>
          </a:p>
        </p:txBody>
      </p:sp>
      <p:sp>
        <p:nvSpPr>
          <p:cNvPr id="23" name="Rectangle 3"/>
          <p:cNvSpPr txBox="1">
            <a:spLocks noChangeArrowheads="1"/>
          </p:cNvSpPr>
          <p:nvPr/>
        </p:nvSpPr>
        <p:spPr>
          <a:xfrm>
            <a:off x="5934379" y="1189458"/>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Your options</a:t>
            </a:r>
          </a:p>
          <a:p>
            <a:pPr marL="265113" lvl="0" indent="-265113" eaLnBrk="0" hangingPunct="0">
              <a:lnSpc>
                <a:spcPct val="90000"/>
              </a:lnSpc>
              <a:spcBef>
                <a:spcPts val="0"/>
              </a:spcBef>
              <a:buClr>
                <a:srgbClr val="58A7E0"/>
              </a:buClr>
              <a:buSzPct val="120000"/>
              <a:defRPr/>
            </a:pPr>
            <a:r>
              <a:rPr lang="en-GB" sz="1200" kern="0" dirty="0">
                <a:solidFill>
                  <a:schemeClr val="bg1"/>
                </a:solidFill>
                <a:latin typeface="Calibri" pitchFamily="34" charset="0"/>
                <a:ea typeface="+mn-ea"/>
                <a:cs typeface="Arial" charset="0"/>
              </a:rPr>
              <a:t>	You can </a:t>
            </a:r>
            <a:r>
              <a:rPr lang="en-GB" sz="1200" kern="0" dirty="0" smtClean="0">
                <a:solidFill>
                  <a:schemeClr val="bg1"/>
                </a:solidFill>
                <a:latin typeface="Calibri" pitchFamily="34" charset="0"/>
                <a:ea typeface="+mn-ea"/>
                <a:cs typeface="Arial" charset="0"/>
              </a:rPr>
              <a:t>currently take </a:t>
            </a:r>
            <a:r>
              <a:rPr lang="en-GB" sz="1200" kern="0" dirty="0">
                <a:solidFill>
                  <a:schemeClr val="bg1"/>
                </a:solidFill>
                <a:latin typeface="Calibri" pitchFamily="34" charset="0"/>
                <a:ea typeface="+mn-ea"/>
                <a:cs typeface="Arial" charset="0"/>
              </a:rPr>
              <a:t>up to 25% of your account as a tax free </a:t>
            </a:r>
            <a:r>
              <a:rPr lang="en-GB" sz="1200" kern="0" dirty="0" smtClean="0">
                <a:solidFill>
                  <a:schemeClr val="bg1"/>
                </a:solidFill>
                <a:latin typeface="Calibri" pitchFamily="34" charset="0"/>
                <a:ea typeface="+mn-ea"/>
                <a:cs typeface="Arial" charset="0"/>
              </a:rPr>
              <a:t>lump </a:t>
            </a:r>
            <a:r>
              <a:rPr lang="en-GB" sz="1200" kern="0" dirty="0">
                <a:solidFill>
                  <a:schemeClr val="bg1"/>
                </a:solidFill>
                <a:latin typeface="Calibri" pitchFamily="34" charset="0"/>
                <a:ea typeface="+mn-ea"/>
                <a:cs typeface="Arial" charset="0"/>
              </a:rPr>
              <a:t>sum. The remaining 75% will be taxable, but you can choose to </a:t>
            </a:r>
            <a:r>
              <a:rPr lang="en-GB" sz="1200" kern="0" dirty="0" smtClean="0">
                <a:solidFill>
                  <a:schemeClr val="bg1"/>
                </a:solidFill>
                <a:latin typeface="Calibri" pitchFamily="34" charset="0"/>
                <a:ea typeface="+mn-ea"/>
                <a:cs typeface="Arial" charset="0"/>
              </a:rPr>
              <a:t>use it to buy </a:t>
            </a:r>
            <a:r>
              <a:rPr lang="en-GB" sz="1200" kern="0" dirty="0">
                <a:solidFill>
                  <a:schemeClr val="bg1"/>
                </a:solidFill>
                <a:latin typeface="Calibri" pitchFamily="34" charset="0"/>
                <a:ea typeface="+mn-ea"/>
                <a:cs typeface="Arial" charset="0"/>
              </a:rPr>
              <a:t>an </a:t>
            </a:r>
            <a:r>
              <a:rPr lang="en-GB" sz="1200" kern="0" dirty="0" smtClean="0">
                <a:solidFill>
                  <a:schemeClr val="bg1"/>
                </a:solidFill>
                <a:latin typeface="Calibri" pitchFamily="34" charset="0"/>
                <a:ea typeface="+mn-ea"/>
                <a:cs typeface="Arial" charset="0"/>
              </a:rPr>
              <a:t>annuity (guaranteed </a:t>
            </a:r>
            <a:r>
              <a:rPr lang="en-GB" sz="1200" kern="0" dirty="0">
                <a:solidFill>
                  <a:schemeClr val="bg1"/>
                </a:solidFill>
                <a:latin typeface="Calibri" pitchFamily="34" charset="0"/>
                <a:ea typeface="+mn-ea"/>
                <a:cs typeface="Arial" charset="0"/>
              </a:rPr>
              <a:t>income for life); draw an income directly  from your pension account; or withdraw it all </a:t>
            </a:r>
            <a:r>
              <a:rPr lang="en-GB" sz="1200" kern="0" dirty="0" smtClean="0">
                <a:solidFill>
                  <a:schemeClr val="bg1"/>
                </a:solidFill>
                <a:latin typeface="Calibri" pitchFamily="34" charset="0"/>
                <a:ea typeface="+mn-ea"/>
                <a:cs typeface="Arial" charset="0"/>
              </a:rPr>
              <a:t>in one go or </a:t>
            </a:r>
            <a:r>
              <a:rPr lang="en-GB" sz="1200" kern="0" dirty="0">
                <a:solidFill>
                  <a:schemeClr val="bg1"/>
                </a:solidFill>
                <a:latin typeface="Calibri" pitchFamily="34" charset="0"/>
                <a:ea typeface="+mn-ea"/>
                <a:cs typeface="Arial" charset="0"/>
              </a:rPr>
              <a:t>as </a:t>
            </a:r>
            <a:r>
              <a:rPr lang="en-GB" sz="1200" kern="0" dirty="0" smtClean="0">
                <a:solidFill>
                  <a:schemeClr val="bg1"/>
                </a:solidFill>
                <a:latin typeface="Calibri" pitchFamily="34" charset="0"/>
                <a:ea typeface="+mn-ea"/>
                <a:cs typeface="Arial" charset="0"/>
              </a:rPr>
              <a:t>a series of lump sums</a:t>
            </a:r>
          </a:p>
          <a:p>
            <a:pPr marL="265113" lvl="0" indent="-265113" eaLnBrk="0" hangingPunct="0">
              <a:lnSpc>
                <a:spcPct val="90000"/>
              </a:lnSpc>
              <a:spcBef>
                <a:spcPts val="6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b="1" kern="0" dirty="0" smtClean="0">
                <a:solidFill>
                  <a:schemeClr val="bg1"/>
                </a:solidFill>
                <a:latin typeface="Calibri" pitchFamily="34" charset="0"/>
                <a:ea typeface="+mn-ea"/>
                <a:cs typeface="Arial" charset="0"/>
              </a:rPr>
              <a:t>Please also see the annuity </a:t>
            </a:r>
            <a:r>
              <a:rPr lang="en-GB" sz="1200" b="1" kern="0" dirty="0">
                <a:solidFill>
                  <a:schemeClr val="bg1"/>
                </a:solidFill>
                <a:latin typeface="Calibri" pitchFamily="34" charset="0"/>
                <a:ea typeface="+mn-ea"/>
                <a:cs typeface="Arial" charset="0"/>
              </a:rPr>
              <a:t>options factsheet</a:t>
            </a:r>
          </a:p>
          <a:p>
            <a:pPr marL="265113" marR="0" lvl="0" indent="-265113" algn="l" defTabSz="914400" rtl="0" eaLnBrk="0" fontAlgn="base" latinLnBrk="0" hangingPunct="0">
              <a:lnSpc>
                <a:spcPct val="90000"/>
              </a:lnSpc>
              <a:spcBef>
                <a:spcPts val="6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935074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b="1" kern="0" dirty="0" smtClean="0">
                <a:solidFill>
                  <a:schemeClr val="bg1"/>
                </a:solidFill>
                <a:latin typeface="Calibri" pitchFamily="34" charset="0"/>
                <a:ea typeface="+mn-ea"/>
                <a:cs typeface="Arial" charset="0"/>
              </a:rPr>
              <a:t>While you are a member of the University pension scheme</a:t>
            </a:r>
            <a:r>
              <a:rPr kumimoji="0" lang="en-GB" sz="1200" b="1" i="0" u="none" strike="noStrike" kern="0" cap="none" spc="0" normalizeH="0" noProof="0" dirty="0" smtClean="0">
                <a:ln>
                  <a:noFill/>
                </a:ln>
                <a:solidFill>
                  <a:schemeClr val="bg1"/>
                </a:solidFill>
                <a:effectLst/>
                <a:uLnTx/>
                <a:uFillTx/>
                <a:latin typeface="Calibri" pitchFamily="34" charset="0"/>
                <a:ea typeface="+mn-ea"/>
                <a:cs typeface="Arial" charset="0"/>
              </a:rPr>
              <a:t> you will build up State pension benefits as well as your Scheme </a:t>
            </a:r>
            <a:r>
              <a:rPr lang="en-GB" sz="1200" b="1" kern="0" dirty="0" smtClean="0">
                <a:solidFill>
                  <a:schemeClr val="bg1"/>
                </a:solidFill>
                <a:latin typeface="Calibri" pitchFamily="34" charset="0"/>
                <a:ea typeface="+mn-ea"/>
                <a:cs typeface="Arial" charset="0"/>
              </a:rPr>
              <a:t>benefits.</a:t>
            </a:r>
          </a:p>
          <a:p>
            <a:pPr marL="265113" lvl="0" indent="-265113" eaLnBrk="0" hangingPunct="0">
              <a:lnSpc>
                <a:spcPct val="90000"/>
              </a:lnSpc>
              <a:spcBef>
                <a:spcPts val="0"/>
              </a:spcBef>
              <a:buClr>
                <a:srgbClr val="58A7E0"/>
              </a:buClr>
              <a:buSzPct val="120000"/>
              <a:defRPr/>
            </a:pP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endParaRPr lang="en-GB" sz="1200" b="1" i="1" kern="0" dirty="0" smtClean="0">
              <a:solidFill>
                <a:schemeClr val="bg1"/>
              </a:solidFill>
              <a:latin typeface="Calibri" pitchFamily="34" charset="0"/>
              <a:cs typeface="Arial" charset="0"/>
            </a:endParaRPr>
          </a:p>
          <a:p>
            <a:pPr marL="265113"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State benefits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0" name="Rectangle 3"/>
          <p:cNvSpPr txBox="1">
            <a:spLocks noChangeArrowheads="1"/>
          </p:cNvSpPr>
          <p:nvPr/>
        </p:nvSpPr>
        <p:spPr>
          <a:xfrm>
            <a:off x="5934807" y="3558847"/>
            <a:ext cx="2553917" cy="2307117"/>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endParaRPr lang="en-GB" sz="1200" kern="0" dirty="0" smtClean="0">
              <a:solidFill>
                <a:schemeClr val="bg1"/>
              </a:solidFill>
              <a:latin typeface="Calibri" pitchFamily="34" charset="0"/>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State benefits</a:t>
            </a:r>
          </a:p>
        </p:txBody>
      </p:sp>
      <p:sp>
        <p:nvSpPr>
          <p:cNvPr id="12" name="Rectangle 3"/>
          <p:cNvSpPr txBox="1">
            <a:spLocks noChangeArrowheads="1"/>
          </p:cNvSpPr>
          <p:nvPr/>
        </p:nvSpPr>
        <p:spPr>
          <a:xfrm>
            <a:off x="5934379" y="1189458"/>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State Second Pension (S2P)</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ea typeface="+mn-ea"/>
                <a:cs typeface="Arial" charset="0"/>
              </a:rPr>
              <a:t>	While you are a member of the scheme up until 5 April 2016 you will build up State pension benefits under S2P. These benefits will come into payment at your State Pension Age.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 will also continue to build up your entitlement to the Basic State Pension.</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4" name="Rectangle 3"/>
          <p:cNvSpPr txBox="1">
            <a:spLocks noChangeArrowheads="1"/>
          </p:cNvSpPr>
          <p:nvPr/>
        </p:nvSpPr>
        <p:spPr>
          <a:xfrm>
            <a:off x="3334787" y="3557520"/>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cs typeface="Arial" charset="0"/>
              </a:rPr>
              <a:t>Single </a:t>
            </a:r>
            <a:r>
              <a:rPr lang="en-GB" sz="1200" b="1" kern="0" cap="all" dirty="0">
                <a:solidFill>
                  <a:schemeClr val="bg1"/>
                </a:solidFill>
                <a:latin typeface="Calibri" pitchFamily="34" charset="0"/>
                <a:cs typeface="Arial" charset="0"/>
              </a:rPr>
              <a:t>State Pension</a:t>
            </a:r>
          </a:p>
          <a:p>
            <a:pPr marL="265113" lvl="0" indent="-265113" eaLnBrk="0" hangingPunct="0">
              <a:lnSpc>
                <a:spcPct val="90000"/>
              </a:lnSpc>
              <a:spcBef>
                <a:spcPts val="0"/>
              </a:spcBef>
              <a:buClr>
                <a:srgbClr val="58A7E0"/>
              </a:buClr>
              <a:buSzPct val="120000"/>
              <a:defRPr/>
            </a:pPr>
            <a:r>
              <a:rPr lang="en-GB" sz="1200" kern="0" dirty="0">
                <a:solidFill>
                  <a:schemeClr val="bg1"/>
                </a:solidFill>
                <a:latin typeface="Calibri" pitchFamily="34" charset="0"/>
                <a:cs typeface="Arial" charset="0"/>
              </a:rPr>
              <a:t>	With effect from April 2016 a new Single Tier Pension (STP) </a:t>
            </a:r>
            <a:r>
              <a:rPr lang="en-GB" sz="1200" kern="0" dirty="0" smtClean="0">
                <a:solidFill>
                  <a:schemeClr val="bg1"/>
                </a:solidFill>
                <a:latin typeface="Calibri" pitchFamily="34" charset="0"/>
                <a:cs typeface="Arial" charset="0"/>
              </a:rPr>
              <a:t>replaced </a:t>
            </a:r>
            <a:r>
              <a:rPr lang="en-GB" sz="1200" kern="0" dirty="0">
                <a:solidFill>
                  <a:schemeClr val="bg1"/>
                </a:solidFill>
                <a:latin typeface="Calibri" pitchFamily="34" charset="0"/>
                <a:cs typeface="Arial" charset="0"/>
              </a:rPr>
              <a:t>the </a:t>
            </a:r>
            <a:r>
              <a:rPr lang="en-GB" sz="1200" kern="0" dirty="0" smtClean="0">
                <a:solidFill>
                  <a:schemeClr val="bg1"/>
                </a:solidFill>
                <a:latin typeface="Calibri" pitchFamily="34" charset="0"/>
                <a:cs typeface="Arial" charset="0"/>
              </a:rPr>
              <a:t>Basic </a:t>
            </a:r>
            <a:r>
              <a:rPr lang="en-GB" sz="1200" kern="0" dirty="0">
                <a:solidFill>
                  <a:schemeClr val="bg1"/>
                </a:solidFill>
                <a:latin typeface="Calibri" pitchFamily="34" charset="0"/>
                <a:cs typeface="Arial" charset="0"/>
              </a:rPr>
              <a:t>State Pension (BSP) and Second State Pension (SSP) for anyone who reaches State Pension Age  (SPA) after 6 April 2016.  If you </a:t>
            </a:r>
            <a:r>
              <a:rPr lang="en-GB" sz="1200" kern="0" dirty="0" smtClean="0">
                <a:solidFill>
                  <a:schemeClr val="bg1"/>
                </a:solidFill>
                <a:latin typeface="Calibri" pitchFamily="34" charset="0"/>
                <a:cs typeface="Arial" charset="0"/>
              </a:rPr>
              <a:t>reached </a:t>
            </a:r>
            <a:r>
              <a:rPr lang="en-GB" sz="1200" kern="0" dirty="0">
                <a:solidFill>
                  <a:schemeClr val="bg1"/>
                </a:solidFill>
                <a:latin typeface="Calibri" pitchFamily="34" charset="0"/>
                <a:cs typeface="Arial" charset="0"/>
              </a:rPr>
              <a:t>SPA before 6 April 2016 you will continue to be entitled to state pension benefits under the pre 2016 arrangements.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b="1" i="1"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b="1" i="1" kern="0" dirty="0" smtClean="0">
                <a:solidFill>
                  <a:schemeClr val="bg1"/>
                </a:solidFill>
                <a:latin typeface="Calibri" pitchFamily="34" charset="0"/>
                <a:cs typeface="Arial" charset="0"/>
              </a:rPr>
              <a:t>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p:txBody>
      </p:sp>
      <p:pic>
        <p:nvPicPr>
          <p:cNvPr id="15" name="Picture 17" descr="C:\Jo Seed\uni of cambridge\comms\info.png"/>
          <p:cNvPicPr>
            <a:picLocks noChangeAspect="1" noChangeArrowheads="1"/>
          </p:cNvPicPr>
          <p:nvPr/>
        </p:nvPicPr>
        <p:blipFill>
          <a:blip r:embed="rId2" cstate="email"/>
          <a:srcRect/>
          <a:stretch>
            <a:fillRect/>
          </a:stretch>
        </p:blipFill>
        <p:spPr bwMode="auto">
          <a:xfrm>
            <a:off x="3466645" y="2446019"/>
            <a:ext cx="308187" cy="308187"/>
          </a:xfrm>
          <a:prstGeom prst="rect">
            <a:avLst/>
          </a:prstGeom>
          <a:noFill/>
        </p:spPr>
      </p:pic>
      <p:pic>
        <p:nvPicPr>
          <p:cNvPr id="8195" name="Picture 3" descr="\\hcfile02\home$\helen.saunders\My Pictures\Cambridge\hist.bmp"/>
          <p:cNvPicPr>
            <a:picLocks noChangeAspect="1" noChangeArrowheads="1"/>
          </p:cNvPicPr>
          <p:nvPr/>
        </p:nvPicPr>
        <p:blipFill>
          <a:blip r:embed="rId3" cstate="email"/>
          <a:srcRect/>
          <a:stretch>
            <a:fillRect/>
          </a:stretch>
        </p:blipFill>
        <p:spPr bwMode="auto">
          <a:xfrm>
            <a:off x="742084" y="3556000"/>
            <a:ext cx="2534515" cy="2317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chemeClr val="accent6">
              <a:lumMod val="60000"/>
              <a:lumOff val="40000"/>
            </a:schemeClr>
          </a:solidFill>
        </p:spPr>
        <p:txBody>
          <a:bodyPr lIns="0" rIns="72000"/>
          <a:lstStyle/>
          <a:p>
            <a:pPr marL="265113" lvl="0" indent="-265113" eaLnBrk="0" hangingPunct="0">
              <a:lnSpc>
                <a:spcPct val="85000"/>
              </a:lnSpc>
              <a:spcBef>
                <a:spcPct val="20000"/>
              </a:spcBef>
              <a:buClr>
                <a:srgbClr val="58A7E0"/>
              </a:buClr>
              <a:buSzPct val="120000"/>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kern="0" noProof="0" dirty="0" smtClean="0">
                <a:solidFill>
                  <a:schemeClr val="bg1"/>
                </a:solidFill>
                <a:latin typeface="Calibri" pitchFamily="34" charset="0"/>
                <a:cs typeface="Arial" charset="0"/>
              </a:rPr>
              <a:t>You</a:t>
            </a:r>
            <a:r>
              <a:rPr lang="en-GB" sz="1200" kern="0" dirty="0" smtClean="0">
                <a:solidFill>
                  <a:schemeClr val="bg1"/>
                </a:solidFill>
                <a:latin typeface="Calibri" pitchFamily="34" charset="0"/>
                <a:cs typeface="Arial" charset="0"/>
              </a:rPr>
              <a:t> may want to consider paying extra contributions to increase your benefits. You will get tax relief on any extra contributions you pay.</a:t>
            </a:r>
          </a:p>
          <a:p>
            <a:pPr marL="265113" indent="-265113" eaLnBrk="0" hangingPunct="0">
              <a:lnSpc>
                <a:spcPct val="85000"/>
              </a:lnSpc>
              <a:spcBef>
                <a:spcPct val="20000"/>
              </a:spcBef>
              <a:buClr>
                <a:srgbClr val="58A7E0"/>
              </a:buClr>
              <a:buSzPct val="120000"/>
              <a:defRPr/>
            </a:pPr>
            <a:r>
              <a:rPr lang="en-GB" sz="1200" kern="0" dirty="0" smtClean="0">
                <a:solidFill>
                  <a:schemeClr val="bg1"/>
                </a:solidFill>
                <a:latin typeface="Calibri" pitchFamily="34" charset="0"/>
                <a:cs typeface="Arial" charset="0"/>
              </a:rPr>
              <a:t>	You can also pay extra contributions to other pension arrangements. </a:t>
            </a:r>
            <a:r>
              <a:rPr lang="en-GB" sz="1200" b="1" kern="0" dirty="0" smtClean="0">
                <a:solidFill>
                  <a:schemeClr val="bg1"/>
                </a:solidFill>
                <a:latin typeface="Calibri" pitchFamily="34" charset="0"/>
                <a:cs typeface="Arial" charset="0"/>
              </a:rPr>
              <a:t>You may wish to take independent financial advice before you increase your contributions.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Increasing your benefits</a:t>
            </a:r>
          </a:p>
        </p:txBody>
      </p:sp>
      <p:sp>
        <p:nvSpPr>
          <p:cNvPr id="12" name="Rectangle 3"/>
          <p:cNvSpPr txBox="1">
            <a:spLocks noChangeArrowheads="1"/>
          </p:cNvSpPr>
          <p:nvPr/>
        </p:nvSpPr>
        <p:spPr>
          <a:xfrm>
            <a:off x="3347590" y="3554590"/>
            <a:ext cx="2539638" cy="2312810"/>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lang="en-GB" sz="1200" b="1" kern="0" cap="all" dirty="0" smtClean="0">
                <a:solidFill>
                  <a:schemeClr val="bg1"/>
                </a:solidFill>
                <a:latin typeface="Calibri" pitchFamily="34" charset="0"/>
                <a:cs typeface="Arial" charset="0"/>
              </a:rPr>
              <a:t>	What other benefits do you have?</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In addition to your scheme benefits you also have State pension benefits and you may have pension benefit in other arrangements , for example with previous employers.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You should check that your total pension from all sources is on target to provide you with a good level of income when you retire.</a:t>
            </a:r>
          </a:p>
        </p:txBody>
      </p:sp>
      <p:sp>
        <p:nvSpPr>
          <p:cNvPr id="14" name="Rectangle 3"/>
          <p:cNvSpPr txBox="1">
            <a:spLocks noChangeArrowheads="1"/>
          </p:cNvSpPr>
          <p:nvPr/>
        </p:nvSpPr>
        <p:spPr>
          <a:xfrm>
            <a:off x="5937309" y="1192390"/>
            <a:ext cx="2539638" cy="2307117"/>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kumimoji="0" lang="en-GB" sz="2000" b="1" i="0" u="none" strike="noStrike" kern="0" cap="all" spc="0" normalizeH="0" baseline="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baseline="0" noProof="0" dirty="0" smtClean="0">
                <a:ln>
                  <a:noFill/>
                </a:ln>
                <a:solidFill>
                  <a:schemeClr val="bg1"/>
                </a:solidFill>
                <a:effectLst/>
                <a:uLnTx/>
                <a:uFillTx/>
                <a:latin typeface="Calibri" pitchFamily="34" charset="0"/>
                <a:ea typeface="+mn-ea"/>
                <a:cs typeface="Arial" charset="0"/>
              </a:rPr>
              <a:t>TOPPING</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 UP YOUR DC </a:t>
            </a:r>
            <a:r>
              <a:rPr lang="en-GB" sz="1200" b="1" kern="0" cap="all" dirty="0" smtClean="0">
                <a:solidFill>
                  <a:schemeClr val="bg1"/>
                </a:solidFill>
                <a:latin typeface="Calibri" pitchFamily="34" charset="0"/>
                <a:ea typeface="+mn-ea"/>
                <a:cs typeface="Arial" charset="0"/>
              </a:rPr>
              <a:t>FUND</a:t>
            </a:r>
            <a:endParaRPr kumimoji="0" lang="en-GB" sz="1200" b="1" i="0" u="none" strike="noStrike" kern="0" cap="all"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The scheme includes a facility for members to pay additional contributions into their DC accounts in order to top up their pension benefits.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This facility is open to new contributions from all scheme members.  </a:t>
            </a:r>
            <a:r>
              <a:rPr lang="en-GB" sz="1200" b="1" i="1" kern="0" dirty="0" smtClean="0">
                <a:solidFill>
                  <a:schemeClr val="bg1"/>
                </a:solidFill>
                <a:latin typeface="Calibri" pitchFamily="34" charset="0"/>
                <a:cs typeface="Arial" charset="0"/>
              </a:rPr>
              <a:t>          </a:t>
            </a:r>
          </a:p>
          <a:p>
            <a:pPr marL="265113"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AVC factsheet</a:t>
            </a:r>
          </a:p>
          <a:p>
            <a:pPr marL="265113" indent="-265113" eaLnBrk="0" hangingPunct="0">
              <a:lnSpc>
                <a:spcPct val="90000"/>
              </a:lnSpc>
              <a:spcBef>
                <a:spcPts val="200"/>
              </a:spcBef>
              <a:buClr>
                <a:srgbClr val="58A7E0"/>
              </a:buClr>
              <a:buSzPct val="120000"/>
              <a:defRPr/>
            </a:pPr>
            <a:endParaRPr lang="en-GB" sz="1200" b="1" i="1" u="sng" kern="0" dirty="0" smtClean="0">
              <a:solidFill>
                <a:schemeClr val="bg1"/>
              </a:solidFill>
              <a:latin typeface="Calibri" pitchFamily="34" charset="0"/>
              <a:cs typeface="Arial" charset="0"/>
            </a:endParaRPr>
          </a:p>
          <a:p>
            <a:pPr marL="265113"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complete AVC application form</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p:txBody>
      </p:sp>
      <p:pic>
        <p:nvPicPr>
          <p:cNvPr id="15" name="Picture 17" descr="C:\Jo Seed\uni of cambridge\comms\info.png"/>
          <p:cNvPicPr>
            <a:picLocks noChangeAspect="1" noChangeArrowheads="1"/>
          </p:cNvPicPr>
          <p:nvPr/>
        </p:nvPicPr>
        <p:blipFill>
          <a:blip r:embed="rId2" cstate="email"/>
          <a:srcRect/>
          <a:stretch>
            <a:fillRect/>
          </a:stretch>
        </p:blipFill>
        <p:spPr bwMode="auto">
          <a:xfrm>
            <a:off x="6025212" y="2825087"/>
            <a:ext cx="308187" cy="308187"/>
          </a:xfrm>
          <a:prstGeom prst="rect">
            <a:avLst/>
          </a:prstGeom>
          <a:noFill/>
        </p:spPr>
      </p:pic>
      <p:pic>
        <p:nvPicPr>
          <p:cNvPr id="19" name="Picture 12" descr="C:\Jo Seed\uni of cambridge\comms\forms-icon.png"/>
          <p:cNvPicPr>
            <a:picLocks noChangeAspect="1" noChangeArrowheads="1"/>
          </p:cNvPicPr>
          <p:nvPr/>
        </p:nvPicPr>
        <p:blipFill>
          <a:blip r:embed="rId3" cstate="email"/>
          <a:srcRect/>
          <a:stretch>
            <a:fillRect/>
          </a:stretch>
        </p:blipFill>
        <p:spPr bwMode="auto">
          <a:xfrm>
            <a:off x="6025212" y="3174975"/>
            <a:ext cx="311124" cy="311124"/>
          </a:xfrm>
          <a:prstGeom prst="rect">
            <a:avLst/>
          </a:prstGeom>
          <a:noFill/>
        </p:spPr>
      </p:pic>
      <p:sp>
        <p:nvSpPr>
          <p:cNvPr id="18" name="Rectangle 3"/>
          <p:cNvSpPr txBox="1">
            <a:spLocks noChangeArrowheads="1"/>
          </p:cNvSpPr>
          <p:nvPr/>
        </p:nvSpPr>
        <p:spPr>
          <a:xfrm>
            <a:off x="5945641" y="3545488"/>
            <a:ext cx="2539638" cy="2307117"/>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endParaRPr lang="en-GB" sz="1200" u="sng"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p:txBody>
      </p:sp>
      <p:pic>
        <p:nvPicPr>
          <p:cNvPr id="13" name="Picture 2" descr="\\hcfile02\home$\helen.saunders\My Pictures\Cambridge\tree.bmp"/>
          <p:cNvPicPr>
            <a:picLocks noChangeAspect="1" noChangeArrowheads="1"/>
          </p:cNvPicPr>
          <p:nvPr/>
        </p:nvPicPr>
        <p:blipFill>
          <a:blip r:embed="rId4" cstate="email"/>
          <a:srcRect/>
          <a:stretch>
            <a:fillRect/>
          </a:stretch>
        </p:blipFill>
        <p:spPr bwMode="auto">
          <a:xfrm>
            <a:off x="749300" y="3555206"/>
            <a:ext cx="2527877" cy="230901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1203711" cy="2307117"/>
          </a:xfrm>
          <a:prstGeom prst="rect">
            <a:avLst/>
          </a:prstGeom>
          <a:solidFill>
            <a:schemeClr val="accent6">
              <a:lumMod val="60000"/>
              <a:lumOff val="40000"/>
            </a:schemeClr>
          </a:solidFill>
        </p:spPr>
        <p:txBody>
          <a:bodyPr lIns="0"/>
          <a:lstStyle/>
          <a:p>
            <a:pPr marL="90488" marR="0" lvl="0" indent="-90488"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Normal Pension Age in the scheme is 65. </a:t>
            </a:r>
            <a:r>
              <a:rPr lang="en-GB" sz="1200" b="1" kern="0" dirty="0" smtClean="0">
                <a:solidFill>
                  <a:schemeClr val="bg1"/>
                </a:solidFill>
                <a:latin typeface="Calibri" pitchFamily="34" charset="0"/>
                <a:ea typeface="+mn-ea"/>
                <a:cs typeface="Arial" charset="0"/>
              </a:rPr>
              <a:t>However, it may be possible to take your benefits before or after age 65.</a:t>
            </a:r>
            <a:endPar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7" name="Rectangle 3"/>
          <p:cNvSpPr txBox="1">
            <a:spLocks noChangeArrowheads="1"/>
          </p:cNvSpPr>
          <p:nvPr/>
        </p:nvSpPr>
        <p:spPr>
          <a:xfrm>
            <a:off x="4635374" y="1189458"/>
            <a:ext cx="3838643" cy="2307117"/>
          </a:xfrm>
          <a:prstGeom prst="rect">
            <a:avLst/>
          </a:prstGeom>
          <a:solidFill>
            <a:schemeClr val="accent6">
              <a:lumMod val="60000"/>
              <a:lumOff val="40000"/>
            </a:schemeClr>
          </a:solidFill>
        </p:spPr>
        <p:txBody>
          <a:bodyPr lIns="0" rIns="72000"/>
          <a:lstStyle/>
          <a:p>
            <a:pPr marL="90488" marR="0" lvl="0" indent="-90488"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baseline="0" noProof="0" dirty="0" smtClean="0">
                <a:ln>
                  <a:noFill/>
                </a:ln>
                <a:solidFill>
                  <a:srgbClr val="717173"/>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ea typeface="+mn-ea"/>
                <a:cs typeface="Arial" charset="0"/>
              </a:rPr>
              <a:t>L</a:t>
            </a:r>
            <a:r>
              <a:rPr kumimoji="0" lang="en-GB" sz="1200" b="1" i="0" u="none" strike="noStrike" kern="0" cap="all" spc="0" normalizeH="0" baseline="0" noProof="0" dirty="0" smtClean="0">
                <a:ln>
                  <a:noFill/>
                </a:ln>
                <a:solidFill>
                  <a:schemeClr val="bg1"/>
                </a:solidFill>
                <a:effectLst/>
                <a:uLnTx/>
                <a:uFillTx/>
                <a:latin typeface="Calibri" pitchFamily="34" charset="0"/>
                <a:ea typeface="+mn-ea"/>
                <a:cs typeface="Arial" charset="0"/>
              </a:rPr>
              <a:t>ate retirement</a:t>
            </a:r>
          </a:p>
          <a:p>
            <a:pPr marL="90488" marR="0" lvl="0" indent="-90488"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 can choose to take your benefits after age 65 and continue to pay into the scheme to build up further benefits. If you do, your DB retirement pension and lump sum will include the extra blocks built up after age 65 as well as those built up before age 65. Your employer will also continue to contribute to your DC fund.  Please note that if you withdraw any taxable benefits from your DC fund and either you and/or your employer continue to make payments, these contributions could be subject to the Money Purchase Annual Allowance of £4,000.</a:t>
            </a:r>
            <a:r>
              <a:rPr lang="en-GB" sz="1200" b="1" i="1" kern="0" dirty="0" smtClean="0">
                <a:solidFill>
                  <a:schemeClr val="bg1"/>
                </a:solidFill>
                <a:latin typeface="Calibri" pitchFamily="34" charset="0"/>
                <a:cs typeface="Arial" charset="0"/>
              </a:rPr>
              <a:t>   </a:t>
            </a:r>
          </a:p>
          <a:p>
            <a:pPr marL="90488" marR="0" lvl="0" indent="-90488"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late retirement factsheet</a:t>
            </a:r>
            <a:endParaRPr lang="en-GB" sz="1200" u="sng" kern="0" dirty="0" smtClean="0">
              <a:solidFill>
                <a:schemeClr val="bg1"/>
              </a:solidFill>
              <a:latin typeface="Calibri" pitchFamily="34" charset="0"/>
              <a:cs typeface="Arial" charset="0"/>
            </a:endParaRPr>
          </a:p>
          <a:p>
            <a:pPr marL="90488" marR="0" lvl="0" indent="-90488"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15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9" name="Rectangle 3"/>
          <p:cNvSpPr txBox="1">
            <a:spLocks noChangeArrowheads="1"/>
          </p:cNvSpPr>
          <p:nvPr/>
        </p:nvSpPr>
        <p:spPr>
          <a:xfrm>
            <a:off x="3329199" y="3561721"/>
            <a:ext cx="5155378" cy="2311541"/>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Early retirement</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lang="en-GB" sz="1200" b="1" kern="0" dirty="0" smtClean="0">
                <a:solidFill>
                  <a:schemeClr val="bg1"/>
                </a:solidFill>
                <a:latin typeface="Calibri" pitchFamily="34" charset="0"/>
                <a:ea typeface="+mn-ea"/>
                <a:cs typeface="Arial" charset="0"/>
              </a:rPr>
              <a:t>Defined benefit pension </a:t>
            </a:r>
            <a:r>
              <a:rPr lang="en-GB" sz="1200" kern="0" dirty="0" smtClean="0">
                <a:solidFill>
                  <a:schemeClr val="bg1"/>
                </a:solidFill>
                <a:latin typeface="Calibri" pitchFamily="34" charset="0"/>
                <a:ea typeface="+mn-ea"/>
                <a:cs typeface="Arial" charset="0"/>
              </a:rPr>
              <a:t>- If you take your DB benefits before age 65 (excluding retirement due to ill health) any pension you receive will be reduced because the pension will be paid for a longer period of time. Currently, the early retirement reduction is approximately 5% for each year you take your benefits before age 65.</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lang="en-GB" sz="1200" b="1" kern="0" dirty="0" smtClean="0">
                <a:solidFill>
                  <a:schemeClr val="bg1"/>
                </a:solidFill>
                <a:latin typeface="Calibri" pitchFamily="34" charset="0"/>
                <a:ea typeface="+mn-ea"/>
                <a:cs typeface="Arial" charset="0"/>
              </a:rPr>
              <a:t>Defined contribution pension </a:t>
            </a:r>
            <a:r>
              <a:rPr lang="en-GB" sz="1200" kern="0" dirty="0" smtClean="0">
                <a:solidFill>
                  <a:schemeClr val="bg1"/>
                </a:solidFill>
                <a:latin typeface="Calibri" pitchFamily="34" charset="0"/>
                <a:ea typeface="+mn-ea"/>
                <a:cs typeface="Arial" charset="0"/>
              </a:rPr>
              <a:t>– If you take your DC benefits before age 65 it is likely that your DC fund will be lower than it would be at 65. It is also likely that the pension you can buy with your DC fund will be lower because it will be paid over a longer period. If you draw an income directly from the fund, this could reduce your DC fund to zero whilst you are still in retirement.</a:t>
            </a:r>
            <a:endParaRPr lang="en-GB" sz="1200" b="1" i="1"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b="1" i="1" kern="0" dirty="0" smtClean="0">
                <a:solidFill>
                  <a:schemeClr val="bg1"/>
                </a:solidFill>
                <a:latin typeface="Calibri" pitchFamily="34" charset="0"/>
                <a:ea typeface="+mn-ea"/>
                <a:cs typeface="Arial" charset="0"/>
              </a:rPr>
              <a:t>	        </a:t>
            </a:r>
            <a:r>
              <a:rPr lang="en-GB" sz="1200" b="1" i="1" u="sng" kern="0" dirty="0" smtClean="0">
                <a:solidFill>
                  <a:schemeClr val="bg1"/>
                </a:solidFill>
                <a:latin typeface="Calibri" pitchFamily="34" charset="0"/>
                <a:cs typeface="Arial" charset="0"/>
              </a:rPr>
              <a:t>see early retirement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When can I take my benefits?</a:t>
            </a: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4659186" y="3151954"/>
            <a:ext cx="257914" cy="257914"/>
          </a:xfrm>
          <a:prstGeom prst="rect">
            <a:avLst/>
          </a:prstGeom>
          <a:noFill/>
        </p:spPr>
      </p:pic>
      <p:pic>
        <p:nvPicPr>
          <p:cNvPr id="14" name="Picture 17" descr="C:\Jo Seed\uni of cambridge\comms\info.png"/>
          <p:cNvPicPr>
            <a:picLocks noChangeAspect="1" noChangeArrowheads="1"/>
          </p:cNvPicPr>
          <p:nvPr/>
        </p:nvPicPr>
        <p:blipFill>
          <a:blip r:embed="rId2" cstate="email"/>
          <a:srcRect/>
          <a:stretch>
            <a:fillRect/>
          </a:stretch>
        </p:blipFill>
        <p:spPr bwMode="auto">
          <a:xfrm>
            <a:off x="3559751" y="5515860"/>
            <a:ext cx="257914" cy="257914"/>
          </a:xfrm>
          <a:prstGeom prst="rect">
            <a:avLst/>
          </a:prstGeom>
          <a:noFill/>
        </p:spPr>
      </p:pic>
      <p:pic>
        <p:nvPicPr>
          <p:cNvPr id="10243" name="Picture 3"/>
          <p:cNvPicPr>
            <a:picLocks noChangeAspect="1" noChangeArrowheads="1"/>
          </p:cNvPicPr>
          <p:nvPr/>
        </p:nvPicPr>
        <p:blipFill>
          <a:blip r:embed="rId3" cstate="email"/>
          <a:srcRect/>
          <a:stretch>
            <a:fillRect/>
          </a:stretch>
        </p:blipFill>
        <p:spPr bwMode="auto">
          <a:xfrm>
            <a:off x="736600" y="3544017"/>
            <a:ext cx="2542309" cy="2355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4877542"/>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Death in service</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die in service a lump sum of five times your salary is payable from the DB section free of tax at the discretion of the CU Pension Trustee Limited (the Trustee). </a:t>
            </a:r>
            <a:endParaRPr lang="en-GB" sz="6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600" kern="0" dirty="0" smtClean="0">
                <a:solidFill>
                  <a:schemeClr val="bg1"/>
                </a:solidFill>
                <a:latin typeface="Calibri" pitchFamily="34" charset="0"/>
                <a:ea typeface="+mn-ea"/>
                <a:cs typeface="Arial" charset="0"/>
              </a:rPr>
              <a:t>	</a:t>
            </a:r>
          </a:p>
          <a:p>
            <a:pPr marL="265113" lvl="0" indent="-265113" eaLnBrk="0" hangingPunct="0">
              <a:lnSpc>
                <a:spcPct val="90000"/>
              </a:lnSpc>
              <a:spcBef>
                <a:spcPts val="0"/>
              </a:spcBef>
              <a:buClr>
                <a:srgbClr val="58A7E0"/>
              </a:buClr>
              <a:buSzPct val="120000"/>
              <a:defRPr/>
            </a:pPr>
            <a:r>
              <a:rPr lang="en-GB" sz="6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In addition, if you are married or have a civil partner, your spouse or partner is entitled to receive a pension,</a:t>
            </a:r>
            <a:r>
              <a:rPr lang="en-GB" sz="1200" kern="0" dirty="0" smtClean="0">
                <a:solidFill>
                  <a:schemeClr val="bg1"/>
                </a:solidFill>
                <a:latin typeface="Calibri" pitchFamily="34" charset="0"/>
                <a:cs typeface="Arial" charset="0"/>
              </a:rPr>
              <a:t> at the discretion of the Trustee,</a:t>
            </a:r>
            <a:r>
              <a:rPr lang="en-GB" sz="1200" kern="0" dirty="0" smtClean="0">
                <a:solidFill>
                  <a:schemeClr val="bg1"/>
                </a:solidFill>
                <a:latin typeface="Calibri" pitchFamily="34" charset="0"/>
                <a:ea typeface="+mn-ea"/>
                <a:cs typeface="Arial" charset="0"/>
              </a:rPr>
              <a:t> as described below.</a:t>
            </a:r>
            <a:endParaRPr lang="en-GB" sz="6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6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A </a:t>
            </a:r>
            <a:r>
              <a:rPr lang="en-GB" sz="1200" b="1" kern="0" dirty="0" smtClean="0">
                <a:solidFill>
                  <a:schemeClr val="bg1"/>
                </a:solidFill>
                <a:latin typeface="Calibri" pitchFamily="34" charset="0"/>
                <a:ea typeface="+mn-ea"/>
                <a:cs typeface="Arial" charset="0"/>
              </a:rPr>
              <a:t>defined benefit</a:t>
            </a:r>
            <a:r>
              <a:rPr lang="en-GB" sz="1200" kern="0" dirty="0" smtClean="0">
                <a:solidFill>
                  <a:schemeClr val="bg1"/>
                </a:solidFill>
                <a:latin typeface="Calibri" pitchFamily="34" charset="0"/>
                <a:ea typeface="+mn-ea"/>
                <a:cs typeface="Arial" charset="0"/>
              </a:rPr>
              <a:t> pension equal to 50% of the defined benefit pension you would have received at age 65</a:t>
            </a:r>
            <a:endParaRPr lang="en-GB" sz="6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6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plus</a:t>
            </a:r>
            <a:endParaRPr lang="en-GB" sz="6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600" kern="0" dirty="0" smtClean="0">
              <a:solidFill>
                <a:schemeClr val="bg1"/>
              </a:solidFill>
              <a:latin typeface="Calibri" pitchFamily="34" charset="0"/>
              <a:ea typeface="+mn-ea"/>
              <a:cs typeface="Arial" charset="0"/>
            </a:endParaRPr>
          </a:p>
          <a:p>
            <a:pPr marL="265113" lvl="0" indent="-265113" eaLnBrk="0" hangingPunct="0">
              <a:lnSpc>
                <a:spcPct val="90000"/>
              </a:lnSpc>
              <a:spcBef>
                <a:spcPts val="0"/>
              </a:spcBef>
              <a:buClr>
                <a:srgbClr val="58A7E0"/>
              </a:buClr>
              <a:buSzPct val="120000"/>
              <a:defRPr/>
            </a:pPr>
            <a:r>
              <a:rPr lang="en-GB" sz="6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The benefits that can be purchased </a:t>
            </a:r>
            <a:r>
              <a:rPr lang="en-GB" sz="1200" kern="0" dirty="0">
                <a:solidFill>
                  <a:schemeClr val="bg1"/>
                </a:solidFill>
                <a:latin typeface="Calibri" pitchFamily="34" charset="0"/>
                <a:cs typeface="Arial" charset="0"/>
              </a:rPr>
              <a:t>with </a:t>
            </a:r>
            <a:r>
              <a:rPr lang="en-GB" sz="1200" kern="0" dirty="0" smtClean="0">
                <a:solidFill>
                  <a:schemeClr val="bg1"/>
                </a:solidFill>
                <a:latin typeface="Calibri" pitchFamily="34" charset="0"/>
                <a:ea typeface="+mn-ea"/>
                <a:cs typeface="Arial" charset="0"/>
              </a:rPr>
              <a:t>(or the value of) your accumulated </a:t>
            </a:r>
            <a:r>
              <a:rPr lang="en-GB" sz="1200" b="1" kern="0" dirty="0" smtClean="0">
                <a:solidFill>
                  <a:schemeClr val="bg1"/>
                </a:solidFill>
                <a:latin typeface="Calibri" pitchFamily="34" charset="0"/>
                <a:ea typeface="+mn-ea"/>
                <a:cs typeface="Arial" charset="0"/>
              </a:rPr>
              <a:t>defined contribution</a:t>
            </a:r>
            <a:r>
              <a:rPr lang="en-GB" sz="1200" kern="0" dirty="0" smtClean="0">
                <a:solidFill>
                  <a:schemeClr val="bg1"/>
                </a:solidFill>
                <a:latin typeface="Calibri" pitchFamily="34" charset="0"/>
                <a:ea typeface="+mn-ea"/>
                <a:cs typeface="Arial" charset="0"/>
              </a:rPr>
              <a:t> fund.</a:t>
            </a:r>
            <a:r>
              <a:rPr lang="en-GB" sz="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6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A child allowance may also be payable if you have dependent children.</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lvl="0" indent="-265113" eaLnBrk="0" hangingPunct="0">
              <a:lnSpc>
                <a:spcPct val="90000"/>
              </a:lnSpc>
              <a:spcBef>
                <a:spcPts val="6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4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complete death benefits form</a:t>
            </a:r>
            <a:endParaRPr lang="en-GB" sz="600" b="1" i="1" u="sng" kern="0" dirty="0" smtClean="0">
              <a:solidFill>
                <a:schemeClr val="bg1"/>
              </a:solidFill>
              <a:latin typeface="Calibri" pitchFamily="34" charset="0"/>
              <a:cs typeface="Arial" charset="0"/>
            </a:endParaRPr>
          </a:p>
          <a:p>
            <a:pPr marL="265113" indent="-265113" eaLnBrk="0" hangingPunct="0">
              <a:lnSpc>
                <a:spcPct val="90000"/>
              </a:lnSpc>
              <a:spcBef>
                <a:spcPts val="0"/>
              </a:spcBef>
              <a:buClr>
                <a:srgbClr val="58A7E0"/>
              </a:buClr>
              <a:buSzPct val="120000"/>
              <a:defRPr/>
            </a:pPr>
            <a:endParaRPr lang="en-GB" sz="700" kern="0" dirty="0" smtClean="0">
              <a:solidFill>
                <a:schemeClr val="bg1"/>
              </a:solidFill>
              <a:latin typeface="Calibri" pitchFamily="34" charset="0"/>
              <a:cs typeface="Arial" charset="0"/>
            </a:endParaRPr>
          </a:p>
          <a:p>
            <a:pPr marL="265113" indent="-265113" eaLnBrk="0" hangingPunct="0">
              <a:lnSpc>
                <a:spcPct val="90000"/>
              </a:lnSpc>
              <a:spcBef>
                <a:spcPts val="0"/>
              </a:spcBef>
              <a:buClr>
                <a:srgbClr val="58A7E0"/>
              </a:buClr>
              <a:buSzPct val="120000"/>
              <a:defRPr/>
            </a:pPr>
            <a:r>
              <a:rPr lang="en-GB" sz="1400" kern="0" dirty="0" smtClean="0">
                <a:solidFill>
                  <a:schemeClr val="bg1"/>
                </a:solidFill>
                <a:latin typeface="Calibri" pitchFamily="34" charset="0"/>
                <a:cs typeface="Arial" charset="0"/>
              </a:rPr>
              <a:t>	</a:t>
            </a:r>
            <a:r>
              <a:rPr lang="en-GB" sz="14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death benefits factsheet</a:t>
            </a:r>
            <a:endParaRPr lang="en-GB" sz="1200" u="sng" kern="0" dirty="0" smtClean="0">
              <a:solidFill>
                <a:schemeClr val="bg1"/>
              </a:solidFill>
              <a:latin typeface="Calibri" pitchFamily="34" charset="0"/>
              <a:cs typeface="Arial" charset="0"/>
            </a:endParaRPr>
          </a:p>
          <a:p>
            <a:pPr marL="265113" indent="-265113" eaLnBrk="0" hangingPunct="0">
              <a:lnSpc>
                <a:spcPct val="90000"/>
              </a:lnSpc>
              <a:spcBef>
                <a:spcPts val="0"/>
              </a:spcBef>
              <a:buClr>
                <a:srgbClr val="58A7E0"/>
              </a:buClr>
              <a:buSzPct val="120000"/>
              <a:defRPr/>
            </a:pPr>
            <a:endParaRPr lang="en-GB" sz="1200" u="sng"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r>
              <a:rPr lang="en-GB" sz="1350" kern="0" dirty="0" smtClean="0">
                <a:solidFill>
                  <a:schemeClr val="bg1"/>
                </a:solidFill>
                <a:latin typeface="Calibri" pitchFamily="34" charset="0"/>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35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What happens if I die?</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kern="0" dirty="0" smtClean="0">
                <a:solidFill>
                  <a:schemeClr val="bg1"/>
                </a:solidFill>
                <a:latin typeface="Calibri" pitchFamily="34" charset="0"/>
                <a:ea typeface="+mn-ea"/>
                <a:cs typeface="Arial" charset="0"/>
              </a:rPr>
              <a:t>	</a:t>
            </a: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6198122" y="3130061"/>
            <a:ext cx="308187" cy="308187"/>
          </a:xfrm>
          <a:prstGeom prst="rect">
            <a:avLst/>
          </a:prstGeom>
          <a:noFill/>
        </p:spPr>
      </p:pic>
      <p:pic>
        <p:nvPicPr>
          <p:cNvPr id="15" name="Picture 17" descr="C:\Jo Seed\uni of cambridge\comms\info.png"/>
          <p:cNvPicPr>
            <a:picLocks noChangeAspect="1" noChangeArrowheads="1"/>
          </p:cNvPicPr>
          <p:nvPr/>
        </p:nvPicPr>
        <p:blipFill>
          <a:blip r:embed="rId2" cstate="email"/>
          <a:srcRect/>
          <a:stretch>
            <a:fillRect/>
          </a:stretch>
        </p:blipFill>
        <p:spPr bwMode="auto">
          <a:xfrm>
            <a:off x="3493985" y="5761687"/>
            <a:ext cx="308187" cy="308187"/>
          </a:xfrm>
          <a:prstGeom prst="rect">
            <a:avLst/>
          </a:prstGeom>
          <a:noFill/>
        </p:spPr>
      </p:pic>
      <p:pic>
        <p:nvPicPr>
          <p:cNvPr id="16" name="Picture 12" descr="C:\Jo Seed\uni of cambridge\comms\forms-icon.png"/>
          <p:cNvPicPr>
            <a:picLocks noChangeAspect="1" noChangeArrowheads="1"/>
          </p:cNvPicPr>
          <p:nvPr/>
        </p:nvPicPr>
        <p:blipFill>
          <a:blip r:embed="rId3" cstate="email"/>
          <a:srcRect/>
          <a:stretch>
            <a:fillRect/>
          </a:stretch>
        </p:blipFill>
        <p:spPr bwMode="auto">
          <a:xfrm>
            <a:off x="3491048" y="5445830"/>
            <a:ext cx="311124" cy="311124"/>
          </a:xfrm>
          <a:prstGeom prst="rect">
            <a:avLst/>
          </a:prstGeom>
          <a:noFill/>
        </p:spPr>
      </p:pic>
      <p:sp>
        <p:nvSpPr>
          <p:cNvPr id="18" name="Rectangle 3"/>
          <p:cNvSpPr txBox="1">
            <a:spLocks noChangeArrowheads="1"/>
          </p:cNvSpPr>
          <p:nvPr/>
        </p:nvSpPr>
        <p:spPr>
          <a:xfrm>
            <a:off x="5928737" y="1195264"/>
            <a:ext cx="2539638" cy="4874610"/>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Death after retirement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die after retirement your spouse or partner is entitled to receive a pension as described below. </a:t>
            </a:r>
            <a:endParaRPr lang="en-GB" sz="6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600" kern="0" dirty="0" smtClean="0">
              <a:solidFill>
                <a:schemeClr val="bg1"/>
              </a:solidFill>
              <a:latin typeface="Calibri" pitchFamily="34" charset="0"/>
              <a:ea typeface="+mn-ea"/>
              <a:cs typeface="Arial" charset="0"/>
            </a:endParaRPr>
          </a:p>
          <a:p>
            <a:pPr marL="265113" lvl="0" indent="-265113" eaLnBrk="0" hangingPunct="0">
              <a:lnSpc>
                <a:spcPct val="90000"/>
              </a:lnSpc>
              <a:spcBef>
                <a:spcPts val="0"/>
              </a:spcBef>
              <a:buClr>
                <a:srgbClr val="58A7E0"/>
              </a:buClr>
              <a:buSzPct val="120000"/>
              <a:defRPr/>
            </a:pPr>
            <a:r>
              <a:rPr lang="en-GB" sz="6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cs typeface="Arial" charset="0"/>
              </a:rPr>
              <a:t>A </a:t>
            </a:r>
            <a:r>
              <a:rPr lang="en-GB" sz="1200" b="1" kern="0" dirty="0" smtClean="0">
                <a:solidFill>
                  <a:schemeClr val="bg1"/>
                </a:solidFill>
                <a:latin typeface="Calibri" pitchFamily="34" charset="0"/>
                <a:cs typeface="Arial" charset="0"/>
              </a:rPr>
              <a:t>defined benefit</a:t>
            </a:r>
            <a:r>
              <a:rPr lang="en-GB" sz="1200" kern="0" dirty="0" smtClean="0">
                <a:solidFill>
                  <a:schemeClr val="bg1"/>
                </a:solidFill>
                <a:latin typeface="Calibri" pitchFamily="34" charset="0"/>
                <a:cs typeface="Arial" charset="0"/>
              </a:rPr>
              <a:t> pension equal to 50% of your defined benefit pension at the date of your death</a:t>
            </a:r>
            <a:endParaRPr lang="en-GB" sz="600"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r>
              <a:rPr lang="en-GB" sz="600" kern="0" dirty="0" smtClean="0">
                <a:solidFill>
                  <a:schemeClr val="bg1"/>
                </a:solidFill>
                <a:latin typeface="Calibri" pitchFamily="34" charset="0"/>
                <a:cs typeface="Arial" charset="0"/>
              </a:rPr>
              <a:t>	 </a:t>
            </a:r>
          </a:p>
          <a:p>
            <a:pPr marL="265113" lvl="0" indent="-265113" eaLnBrk="0" hangingPunct="0">
              <a:lnSpc>
                <a:spcPct val="90000"/>
              </a:lnSpc>
              <a:spcBef>
                <a:spcPts val="0"/>
              </a:spcBef>
              <a:buClr>
                <a:srgbClr val="58A7E0"/>
              </a:buClr>
              <a:buSzPct val="120000"/>
              <a:defRPr/>
            </a:pPr>
            <a:r>
              <a:rPr lang="en-GB" sz="600" kern="0" dirty="0" smtClean="0">
                <a:solidFill>
                  <a:schemeClr val="bg1"/>
                </a:solidFill>
                <a:latin typeface="Calibri" pitchFamily="34" charset="0"/>
                <a:cs typeface="Arial" charset="0"/>
              </a:rPr>
              <a:t>	</a:t>
            </a:r>
            <a:r>
              <a:rPr lang="en-GB" sz="1200" kern="0" dirty="0" smtClean="0">
                <a:solidFill>
                  <a:schemeClr val="bg1"/>
                </a:solidFill>
                <a:latin typeface="Calibri" pitchFamily="34" charset="0"/>
                <a:cs typeface="Arial" charset="0"/>
              </a:rPr>
              <a:t>plus</a:t>
            </a:r>
            <a:endParaRPr lang="en-GB" sz="600"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endParaRPr lang="en-GB" sz="600"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r>
              <a:rPr lang="en-GB" sz="600" kern="0" dirty="0" smtClean="0">
                <a:solidFill>
                  <a:schemeClr val="bg1"/>
                </a:solidFill>
                <a:latin typeface="Calibri" pitchFamily="34" charset="0"/>
                <a:cs typeface="Arial" charset="0"/>
              </a:rPr>
              <a:t>	</a:t>
            </a:r>
            <a:r>
              <a:rPr lang="en-GB" sz="1200" kern="0" dirty="0" smtClean="0">
                <a:solidFill>
                  <a:schemeClr val="bg1"/>
                </a:solidFill>
                <a:latin typeface="Calibri" pitchFamily="34" charset="0"/>
                <a:cs typeface="Arial" charset="0"/>
              </a:rPr>
              <a:t>Any spouse’s pension that you purchased with your </a:t>
            </a:r>
            <a:r>
              <a:rPr lang="en-GB" sz="1200" b="1" kern="0" dirty="0" smtClean="0">
                <a:solidFill>
                  <a:schemeClr val="bg1"/>
                </a:solidFill>
                <a:latin typeface="Calibri" pitchFamily="34" charset="0"/>
                <a:cs typeface="Arial" charset="0"/>
              </a:rPr>
              <a:t>defined contribution</a:t>
            </a:r>
            <a:r>
              <a:rPr lang="en-GB" sz="1200" kern="0" dirty="0" smtClean="0">
                <a:solidFill>
                  <a:schemeClr val="bg1"/>
                </a:solidFill>
                <a:latin typeface="Calibri" pitchFamily="34" charset="0"/>
                <a:cs typeface="Arial" charset="0"/>
              </a:rPr>
              <a:t> fund when you retired.</a:t>
            </a:r>
            <a:endParaRPr lang="en-GB" sz="600"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600"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r>
              <a:rPr lang="en-GB" sz="6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For members who joined the scheme 31 December 2022 or earlier a funeral </a:t>
            </a:r>
            <a:r>
              <a:rPr lang="en-GB" sz="1200" kern="0" dirty="0" smtClean="0">
                <a:solidFill>
                  <a:schemeClr val="bg1"/>
                </a:solidFill>
                <a:latin typeface="Calibri" pitchFamily="34" charset="0"/>
                <a:ea typeface="+mn-ea"/>
                <a:cs typeface="Arial" charset="0"/>
              </a:rPr>
              <a:t>grant </a:t>
            </a:r>
            <a:r>
              <a:rPr lang="en-GB" sz="1200" kern="0" dirty="0" smtClean="0">
                <a:solidFill>
                  <a:schemeClr val="bg1"/>
                </a:solidFill>
                <a:latin typeface="Calibri" pitchFamily="34" charset="0"/>
                <a:ea typeface="+mn-ea"/>
                <a:cs typeface="Arial" charset="0"/>
              </a:rPr>
              <a:t>will </a:t>
            </a:r>
            <a:r>
              <a:rPr lang="en-GB" sz="1200" kern="0" dirty="0" smtClean="0">
                <a:solidFill>
                  <a:schemeClr val="bg1"/>
                </a:solidFill>
                <a:latin typeface="Calibri" pitchFamily="34" charset="0"/>
                <a:ea typeface="+mn-ea"/>
                <a:cs typeface="Arial" charset="0"/>
              </a:rPr>
              <a:t>also be payable from the DB section. </a:t>
            </a:r>
            <a:r>
              <a:rPr lang="en-GB" sz="1200" kern="0" dirty="0">
                <a:solidFill>
                  <a:schemeClr val="bg1"/>
                </a:solidFill>
                <a:latin typeface="Calibri" pitchFamily="34" charset="0"/>
                <a:cs typeface="Arial" charset="0"/>
              </a:rPr>
              <a:t>The net funeral grant after HMRC charges ranges from </a:t>
            </a:r>
            <a:r>
              <a:rPr lang="en-GB" sz="1200" kern="0" dirty="0" smtClean="0">
                <a:solidFill>
                  <a:schemeClr val="bg1"/>
                </a:solidFill>
                <a:latin typeface="Calibri" pitchFamily="34" charset="0"/>
                <a:cs typeface="Arial" charset="0"/>
              </a:rPr>
              <a:t>£</a:t>
            </a:r>
            <a:r>
              <a:rPr lang="en-GB" sz="1200" kern="0" dirty="0" smtClean="0">
                <a:solidFill>
                  <a:schemeClr val="bg1"/>
                </a:solidFill>
                <a:latin typeface="Calibri" pitchFamily="34" charset="0"/>
                <a:cs typeface="Arial" charset="0"/>
              </a:rPr>
              <a:t>1,125</a:t>
            </a:r>
            <a:r>
              <a:rPr lang="en-GB" sz="1200" kern="0" dirty="0" smtClean="0">
                <a:solidFill>
                  <a:schemeClr val="bg1"/>
                </a:solidFill>
                <a:latin typeface="Calibri" pitchFamily="34" charset="0"/>
                <a:cs typeface="Arial" charset="0"/>
              </a:rPr>
              <a:t> </a:t>
            </a:r>
            <a:r>
              <a:rPr lang="en-GB" sz="1200" kern="0" dirty="0">
                <a:solidFill>
                  <a:schemeClr val="bg1"/>
                </a:solidFill>
                <a:latin typeface="Calibri" pitchFamily="34" charset="0"/>
                <a:cs typeface="Arial" charset="0"/>
              </a:rPr>
              <a:t>to </a:t>
            </a:r>
            <a:r>
              <a:rPr lang="en-GB" sz="1200" kern="0" dirty="0" smtClean="0">
                <a:solidFill>
                  <a:schemeClr val="bg1"/>
                </a:solidFill>
                <a:latin typeface="Calibri" pitchFamily="34" charset="0"/>
                <a:cs typeface="Arial" charset="0"/>
              </a:rPr>
              <a:t>£1,500</a:t>
            </a:r>
            <a:r>
              <a:rPr lang="en-GB" sz="1200" kern="0" dirty="0">
                <a:solidFill>
                  <a:schemeClr val="bg1"/>
                </a:solidFill>
                <a:latin typeface="Calibri" pitchFamily="34" charset="0"/>
                <a:cs typeface="Arial" charset="0"/>
              </a:rPr>
              <a:t>.         </a:t>
            </a:r>
            <a:endParaRPr lang="en-GB" sz="1200" kern="0" dirty="0" smtClean="0">
              <a:solidFill>
                <a:schemeClr val="bg1"/>
              </a:solidFill>
              <a:latin typeface="Calibri" pitchFamily="34" charset="0"/>
              <a:ea typeface="+mn-ea"/>
              <a:cs typeface="Arial" charset="0"/>
            </a:endParaRPr>
          </a:p>
          <a:p>
            <a:pPr marL="265113"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endParaRPr lang="en-GB" sz="700" kern="0" dirty="0" smtClean="0">
              <a:solidFill>
                <a:schemeClr val="bg1"/>
              </a:solidFill>
              <a:latin typeface="Calibri" pitchFamily="34" charset="0"/>
              <a:cs typeface="Arial" charset="0"/>
            </a:endParaRPr>
          </a:p>
          <a:p>
            <a:pPr marL="265113" indent="-265113" eaLnBrk="0" hangingPunct="0">
              <a:lnSpc>
                <a:spcPct val="90000"/>
              </a:lnSpc>
              <a:spcBef>
                <a:spcPts val="0"/>
              </a:spcBef>
              <a:buClr>
                <a:srgbClr val="58A7E0"/>
              </a:buClr>
              <a:buSzPct val="120000"/>
              <a:defRPr/>
            </a:pPr>
            <a:r>
              <a:rPr lang="en-GB" sz="1400" kern="0" dirty="0" smtClean="0">
                <a:solidFill>
                  <a:schemeClr val="bg1"/>
                </a:solidFill>
                <a:latin typeface="Calibri" pitchFamily="34" charset="0"/>
                <a:cs typeface="Arial" charset="0"/>
              </a:rPr>
              <a:t>	</a:t>
            </a:r>
            <a:r>
              <a:rPr lang="en-GB" sz="14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death benefits factsheet</a:t>
            </a:r>
            <a:endParaRPr lang="en-GB" sz="1200" u="sng" kern="0" dirty="0" smtClean="0">
              <a:solidFill>
                <a:schemeClr val="bg1"/>
              </a:solidFill>
              <a:latin typeface="Calibri" pitchFamily="34" charset="0"/>
              <a:cs typeface="Arial" charset="0"/>
            </a:endParaRPr>
          </a:p>
          <a:p>
            <a:pPr marL="265113"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endParaRPr kumimoji="0" lang="en-GB" sz="135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9" name="Picture 17" descr="C:\Jo Seed\uni of cambridge\comms\info.png"/>
          <p:cNvPicPr>
            <a:picLocks noChangeAspect="1" noChangeArrowheads="1"/>
          </p:cNvPicPr>
          <p:nvPr/>
        </p:nvPicPr>
        <p:blipFill>
          <a:blip r:embed="rId2" cstate="email"/>
          <a:srcRect/>
          <a:stretch>
            <a:fillRect/>
          </a:stretch>
        </p:blipFill>
        <p:spPr bwMode="auto">
          <a:xfrm>
            <a:off x="6044028" y="5218951"/>
            <a:ext cx="308187" cy="308187"/>
          </a:xfrm>
          <a:prstGeom prst="rect">
            <a:avLst/>
          </a:prstGeom>
          <a:noFill/>
        </p:spPr>
      </p:pic>
      <p:pic>
        <p:nvPicPr>
          <p:cNvPr id="12292" name="Picture 4"/>
          <p:cNvPicPr>
            <a:picLocks noChangeAspect="1" noChangeArrowheads="1"/>
          </p:cNvPicPr>
          <p:nvPr/>
        </p:nvPicPr>
        <p:blipFill>
          <a:blip r:embed="rId4" cstate="email"/>
          <a:srcRect/>
          <a:stretch>
            <a:fillRect/>
          </a:stretch>
        </p:blipFill>
        <p:spPr bwMode="auto">
          <a:xfrm>
            <a:off x="720436" y="3537527"/>
            <a:ext cx="2549237" cy="2336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chemeClr val="accent6">
              <a:lumMod val="60000"/>
              <a:lumOff val="40000"/>
            </a:schemeClr>
          </a:solidFill>
        </p:spPr>
        <p:txBody>
          <a:bodyPr lIns="0"/>
          <a:lstStyle/>
          <a:p>
            <a:pPr marL="265113" indent="-265113" eaLnBrk="0" hangingPunct="0">
              <a:lnSpc>
                <a:spcPct val="90000"/>
              </a:lnSpc>
              <a:spcBef>
                <a:spcPct val="20000"/>
              </a:spcBef>
              <a:buClr>
                <a:srgbClr val="58A7E0"/>
              </a:buClr>
              <a:buSzPct val="120000"/>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b="1" dirty="0" smtClean="0">
                <a:solidFill>
                  <a:schemeClr val="bg1"/>
                </a:solidFill>
                <a:latin typeface="Calibri" pitchFamily="34" charset="0"/>
                <a:cs typeface="Calibri" pitchFamily="34" charset="0"/>
              </a:rPr>
              <a:t>SALARY SACRIFICE</a:t>
            </a:r>
          </a:p>
          <a:p>
            <a:pPr marL="265113" indent="-265113" eaLnBrk="0" hangingPunct="0">
              <a:lnSpc>
                <a:spcPct val="90000"/>
              </a:lnSpc>
              <a:spcBef>
                <a:spcPct val="20000"/>
              </a:spcBef>
              <a:buClr>
                <a:srgbClr val="58A7E0"/>
              </a:buClr>
              <a:buSzPct val="120000"/>
              <a:defRPr/>
            </a:pPr>
            <a:r>
              <a:rPr lang="en-GB" sz="1200" dirty="0" smtClean="0">
                <a:solidFill>
                  <a:schemeClr val="bg1"/>
                </a:solidFill>
                <a:latin typeface="Calibri" pitchFamily="34" charset="0"/>
                <a:cs typeface="Calibri" pitchFamily="34" charset="0"/>
              </a:rPr>
              <a:t>	The University and some other employers operate a salary sacrifice arrangement which is outlined in your contract of employment. Unless you asked not to join it, you will take part in this arrangement, which means your salary is reduced but the University pays your contributions to the pension scheme.</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5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Salary sacrifice</a:t>
            </a:r>
          </a:p>
        </p:txBody>
      </p:sp>
      <p:sp>
        <p:nvSpPr>
          <p:cNvPr id="12" name="Rectangle 3"/>
          <p:cNvSpPr txBox="1">
            <a:spLocks noChangeArrowheads="1"/>
          </p:cNvSpPr>
          <p:nvPr/>
        </p:nvSpPr>
        <p:spPr>
          <a:xfrm>
            <a:off x="3331856" y="3563381"/>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National Insurance</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Members who use the salary sacrifice scheme may make additional NI savings which reduces the net cost of the Scheme for those members.</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6154161" y="3130061"/>
            <a:ext cx="308187" cy="308187"/>
          </a:xfrm>
          <a:prstGeom prst="rect">
            <a:avLst/>
          </a:prstGeom>
          <a:noFill/>
        </p:spPr>
      </p:pic>
      <p:sp>
        <p:nvSpPr>
          <p:cNvPr id="14" name="Rectangle 3"/>
          <p:cNvSpPr txBox="1">
            <a:spLocks noChangeArrowheads="1"/>
          </p:cNvSpPr>
          <p:nvPr/>
        </p:nvSpPr>
        <p:spPr>
          <a:xfrm>
            <a:off x="5928518" y="1192389"/>
            <a:ext cx="2539638" cy="4689665"/>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b="1" noProof="0" dirty="0" smtClean="0">
                <a:solidFill>
                  <a:schemeClr val="bg1"/>
                </a:solidFill>
                <a:latin typeface="Calibri" pitchFamily="34" charset="0"/>
                <a:cs typeface="Calibri" pitchFamily="34" charset="0"/>
              </a:rPr>
              <a:t>WHAT IS SALARY SACRIFICE?</a:t>
            </a:r>
            <a:endParaRPr lang="en-GB" sz="1200" b="1" dirty="0" smtClean="0">
              <a:solidFill>
                <a:schemeClr val="bg1"/>
              </a:solidFill>
              <a:latin typeface="Calibri" pitchFamily="34" charset="0"/>
              <a:cs typeface="Calibri" pitchFamily="34" charset="0"/>
            </a:endParaRPr>
          </a:p>
          <a:p>
            <a:pPr marL="266400"/>
            <a:r>
              <a:rPr lang="en-GB" sz="1200" dirty="0" smtClean="0">
                <a:solidFill>
                  <a:schemeClr val="bg1"/>
                </a:solidFill>
                <a:latin typeface="Calibri" pitchFamily="34" charset="0"/>
                <a:cs typeface="Calibri" pitchFamily="34" charset="0"/>
              </a:rPr>
              <a:t>Under the salary sacrifice scheme your salary is reduced by an amount equal to your contribution to the Scheme (i.e. 3%). Your employer then pays the contribution on your behalf.  As a result, members can make savings on their National Insurance Contributions which in turn leads to an increase in take home pay.</a:t>
            </a:r>
          </a:p>
          <a:p>
            <a:pPr marL="266400"/>
            <a:r>
              <a:rPr lang="en-GB" sz="1200" dirty="0" smtClean="0">
                <a:solidFill>
                  <a:schemeClr val="bg1"/>
                </a:solidFill>
                <a:latin typeface="Calibri" pitchFamily="34" charset="0"/>
                <a:cs typeface="Calibri" pitchFamily="34" charset="0"/>
              </a:rPr>
              <a:t> </a:t>
            </a:r>
          </a:p>
          <a:p>
            <a:pPr marL="266400"/>
            <a:r>
              <a:rPr lang="en-GB" sz="1200" dirty="0" smtClean="0">
                <a:solidFill>
                  <a:schemeClr val="bg1"/>
                </a:solidFill>
                <a:latin typeface="Calibri" pitchFamily="34" charset="0"/>
                <a:cs typeface="Calibri" pitchFamily="34" charset="0"/>
              </a:rPr>
              <a:t>The salary sacrifice scheme does not have any effect on the amount of your Scheme pension benefits. However, if you leave the Scheme with less than 2 years’ service you would </a:t>
            </a:r>
            <a:r>
              <a:rPr lang="en-GB" sz="1200" b="1" dirty="0" smtClean="0">
                <a:solidFill>
                  <a:schemeClr val="bg1"/>
                </a:solidFill>
                <a:latin typeface="Calibri" pitchFamily="34" charset="0"/>
                <a:cs typeface="Calibri" pitchFamily="34" charset="0"/>
              </a:rPr>
              <a:t>not</a:t>
            </a:r>
            <a:r>
              <a:rPr lang="en-GB" sz="1200" dirty="0" smtClean="0">
                <a:solidFill>
                  <a:schemeClr val="bg1"/>
                </a:solidFill>
                <a:latin typeface="Calibri" pitchFamily="34" charset="0"/>
                <a:cs typeface="Calibri" pitchFamily="34" charset="0"/>
              </a:rPr>
              <a:t> be able to take a refund of any contributions made through the salary sacrifice arrangement (see also page 16).</a:t>
            </a:r>
            <a:r>
              <a:rPr lang="en-GB" sz="1200" b="1" i="1" dirty="0" smtClean="0">
                <a:solidFill>
                  <a:schemeClr val="bg1"/>
                </a:solidFill>
                <a:latin typeface="Calibri" pitchFamily="34" charset="0"/>
                <a:cs typeface="Calibri" pitchFamily="34" charset="0"/>
              </a:rPr>
              <a:t>  </a:t>
            </a:r>
            <a:endParaRPr lang="en-GB" sz="1200" dirty="0" smtClean="0">
              <a:solidFill>
                <a:schemeClr val="bg1"/>
              </a:solidFill>
              <a:latin typeface="Calibri" pitchFamily="34" charset="0"/>
              <a:cs typeface="Calibri" pitchFamily="34" charset="0"/>
            </a:endParaRPr>
          </a:p>
          <a:p>
            <a:pPr marL="265113"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Calibri" pitchFamily="34" charset="0"/>
              </a:rPr>
              <a:t>        </a:t>
            </a:r>
          </a:p>
          <a:p>
            <a:pPr marL="540000"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Calibri" pitchFamily="34" charset="0"/>
              </a:rPr>
              <a:t>         </a:t>
            </a:r>
            <a:r>
              <a:rPr lang="en-GB" sz="1200" b="1" i="1" u="sng" kern="0" dirty="0" smtClean="0">
                <a:solidFill>
                  <a:schemeClr val="bg1"/>
                </a:solidFill>
                <a:latin typeface="Calibri" pitchFamily="34" charset="0"/>
                <a:cs typeface="Calibri" pitchFamily="34" charset="0"/>
              </a:rPr>
              <a:t>see salary sacrifice factsheet</a:t>
            </a:r>
            <a:endParaRPr lang="en-GB" sz="1200" u="sng" kern="0" dirty="0" smtClean="0">
              <a:solidFill>
                <a:schemeClr val="bg1"/>
              </a:solidFill>
              <a:latin typeface="Calibri" pitchFamily="34" charset="0"/>
              <a:cs typeface="Calibri" pitchFamily="34"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Calibri" pitchFamily="34"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Calibri" pitchFamily="34" charset="0"/>
              </a:rPr>
              <a:t>	</a:t>
            </a:r>
          </a:p>
        </p:txBody>
      </p:sp>
      <p:pic>
        <p:nvPicPr>
          <p:cNvPr id="15" name="Picture 17" descr="C:\Jo Seed\uni of cambridge\comms\info.png"/>
          <p:cNvPicPr>
            <a:picLocks noChangeAspect="1" noChangeArrowheads="1"/>
          </p:cNvPicPr>
          <p:nvPr/>
        </p:nvPicPr>
        <p:blipFill>
          <a:blip r:embed="rId2" cstate="email"/>
          <a:srcRect/>
          <a:stretch>
            <a:fillRect/>
          </a:stretch>
        </p:blipFill>
        <p:spPr bwMode="auto">
          <a:xfrm>
            <a:off x="6148301" y="5322269"/>
            <a:ext cx="308187" cy="308187"/>
          </a:xfrm>
          <a:prstGeom prst="rect">
            <a:avLst/>
          </a:prstGeom>
          <a:noFill/>
        </p:spPr>
      </p:pic>
      <p:pic>
        <p:nvPicPr>
          <p:cNvPr id="9" name="Picture 2"/>
          <p:cNvPicPr>
            <a:picLocks noChangeAspect="1" noChangeArrowheads="1"/>
          </p:cNvPicPr>
          <p:nvPr/>
        </p:nvPicPr>
        <p:blipFill>
          <a:blip r:embed="rId3" cstate="email"/>
          <a:srcRect/>
          <a:stretch>
            <a:fillRect/>
          </a:stretch>
        </p:blipFill>
        <p:spPr bwMode="auto">
          <a:xfrm>
            <a:off x="736598" y="3567275"/>
            <a:ext cx="2545917" cy="2301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If you leave the Scheme either because you have left employment or because you opt out of the Scheme you have a number of choices</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with respect to your benefits.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endParaRPr>
          </a:p>
          <a:p>
            <a:pPr marL="265113" indent="-265113" eaLnBrk="0" hangingPunct="0">
              <a:lnSpc>
                <a:spcPct val="90000"/>
              </a:lnSpc>
              <a:spcBef>
                <a:spcPts val="6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leaving service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kern="0" dirty="0" smtClean="0">
                <a:solidFill>
                  <a:schemeClr val="bg1"/>
                </a:solidFill>
                <a:latin typeface="Calibri" pitchFamily="34" charset="0"/>
                <a:ea typeface="+mn-ea"/>
                <a:cs typeface="Arial" charset="0"/>
              </a:rPr>
              <a:t>What happens if I leave the Scheme?</a:t>
            </a:r>
            <a:endPar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2" name="Rectangle 3"/>
          <p:cNvSpPr txBox="1">
            <a:spLocks noChangeArrowheads="1"/>
          </p:cNvSpPr>
          <p:nvPr/>
        </p:nvSpPr>
        <p:spPr>
          <a:xfrm>
            <a:off x="5934379" y="1189458"/>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1. Deferred benefits</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ea typeface="+mn-ea"/>
                <a:cs typeface="Arial" charset="0"/>
              </a:rPr>
              <a:t>	If you have completed at least two years’ service, you can leave your pension, lump sum from the DB section in the Scheme. Your defined benefit pension and lump sum will continue to increase in line with CPI u</a:t>
            </a:r>
            <a:r>
              <a:rPr lang="en-GB" sz="1200" kern="0" dirty="0" smtClean="0">
                <a:solidFill>
                  <a:schemeClr val="bg1"/>
                </a:solidFill>
                <a:latin typeface="Calibri" pitchFamily="34" charset="0"/>
                <a:cs typeface="Arial" charset="0"/>
              </a:rPr>
              <a:t>p to a maximum of 5% each year. Your DC fund will continue to benefit from investment returns. No further contributions will be paid by your employer.</a:t>
            </a:r>
            <a:endParaRPr kumimoji="0" lang="en-GB" sz="135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3454921" y="2567354"/>
            <a:ext cx="308187" cy="308187"/>
          </a:xfrm>
          <a:prstGeom prst="rect">
            <a:avLst/>
          </a:prstGeom>
          <a:noFill/>
        </p:spPr>
      </p:pic>
      <p:sp>
        <p:nvSpPr>
          <p:cNvPr id="14" name="Rectangle 3"/>
          <p:cNvSpPr txBox="1">
            <a:spLocks noChangeArrowheads="1"/>
          </p:cNvSpPr>
          <p:nvPr/>
        </p:nvSpPr>
        <p:spPr>
          <a:xfrm>
            <a:off x="3334787" y="3557520"/>
            <a:ext cx="2539638" cy="2307117"/>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kumimoji="0" lang="en-GB" sz="16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cs typeface="Arial" charset="0"/>
              </a:rPr>
              <a:t>2. Transfer</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You can transfer your benefits to another approved pension arrangement. If you are considering a transfer it is important that you take independent financial advice. </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The following websites may be useful if you need independent advice:                           </a:t>
            </a:r>
            <a:r>
              <a:rPr lang="en-GB" sz="1200" u="sng" kern="0" dirty="0" smtClean="0">
                <a:solidFill>
                  <a:schemeClr val="bg1"/>
                </a:solidFill>
                <a:latin typeface="Calibri" pitchFamily="34" charset="0"/>
                <a:cs typeface="Arial" charset="0"/>
              </a:rPr>
              <a:t>unbiased.co.uk     findanadviser.org</a:t>
            </a:r>
          </a:p>
          <a:p>
            <a:pPr marL="265113" lvl="0" indent="-265113" eaLnBrk="0" hangingPunct="0">
              <a:lnSpc>
                <a:spcPct val="90000"/>
              </a:lnSpc>
              <a:spcBef>
                <a:spcPts val="0"/>
              </a:spcBef>
              <a:buClr>
                <a:srgbClr val="58A7E0"/>
              </a:buClr>
              <a:buSzPct val="120000"/>
              <a:defRPr/>
            </a:pPr>
            <a:endParaRPr lang="en-GB" sz="1200" u="sng" kern="0" dirty="0" smtClean="0">
              <a:solidFill>
                <a:srgbClr val="002060"/>
              </a:solidFill>
              <a:latin typeface="Calibri" pitchFamily="34" charset="0"/>
              <a:cs typeface="Arial" charset="0"/>
            </a:endParaRPr>
          </a:p>
          <a:p>
            <a:pPr marL="265113" lvl="0" indent="-265113" eaLnBrk="0" hangingPunct="0">
              <a:lnSpc>
                <a:spcPct val="90000"/>
              </a:lnSpc>
              <a:spcBef>
                <a:spcPts val="300"/>
              </a:spcBef>
              <a:buClr>
                <a:srgbClr val="58A7E0"/>
              </a:buClr>
              <a:buSzPct val="120000"/>
              <a:defRPr/>
            </a:pPr>
            <a:r>
              <a:rPr lang="en-GB" sz="1200" kern="0" dirty="0" smtClean="0">
                <a:solidFill>
                  <a:srgbClr val="002060"/>
                </a:solidFill>
                <a:latin typeface="Calibri" pitchFamily="34" charset="0"/>
                <a:cs typeface="Arial" charset="0"/>
              </a:rPr>
              <a:t>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lang="en-GB" sz="1200" b="1" i="1" kern="0" dirty="0" smtClean="0">
                <a:solidFill>
                  <a:schemeClr val="bg1"/>
                </a:solidFill>
                <a:latin typeface="Calibri" pitchFamily="34" charset="0"/>
                <a:cs typeface="Arial" charset="0"/>
              </a:rPr>
              <a:t>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p:txBody>
      </p:sp>
      <p:sp>
        <p:nvSpPr>
          <p:cNvPr id="16" name="Rectangle 3"/>
          <p:cNvSpPr txBox="1">
            <a:spLocks noChangeArrowheads="1"/>
          </p:cNvSpPr>
          <p:nvPr/>
        </p:nvSpPr>
        <p:spPr>
          <a:xfrm>
            <a:off x="5931448" y="3560451"/>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3. Refund of contributions</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have less than two years’ service you may be able to obtain a refund of your contributions to the DB section only.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Please note that you will not be entitled to a refund of contributions for any period during which you participated in your employer’s salary sacrifice arrangement.	</a:t>
            </a:r>
            <a:r>
              <a:rPr lang="en-GB" sz="1200" b="1" i="1" kern="0" dirty="0" smtClean="0">
                <a:solidFill>
                  <a:schemeClr val="bg1"/>
                </a:solidFill>
                <a:latin typeface="Calibri" pitchFamily="34" charset="0"/>
                <a:cs typeface="Arial" charset="0"/>
              </a:rPr>
              <a:t>          </a:t>
            </a:r>
          </a:p>
          <a:p>
            <a:pPr marL="265113" marR="0" lvl="0" indent="-265113" algn="l" defTabSz="914400" rtl="0" eaLnBrk="0" fontAlgn="base" latinLnBrk="0" hangingPunct="0">
              <a:lnSpc>
                <a:spcPct val="90000"/>
              </a:lnSpc>
              <a:spcBef>
                <a:spcPts val="6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sz="1200" b="1" i="1" u="sng" strike="noStrike" kern="0" cap="none" spc="0" normalizeH="0" baseline="0" noProof="0" dirty="0" smtClean="0">
                <a:ln>
                  <a:noFill/>
                </a:ln>
                <a:solidFill>
                  <a:schemeClr val="bg1"/>
                </a:solidFill>
                <a:effectLst/>
                <a:uLnTx/>
                <a:uFillTx/>
                <a:latin typeface="Calibri" pitchFamily="34" charset="0"/>
                <a:ea typeface="+mn-ea"/>
                <a:cs typeface="Arial" charset="0"/>
              </a:rPr>
              <a:t>see salary</a:t>
            </a:r>
            <a:r>
              <a:rPr lang="en-GB" sz="1200" b="1" i="1" u="sng" kern="0" dirty="0" smtClean="0">
                <a:solidFill>
                  <a:schemeClr val="bg1"/>
                </a:solidFill>
                <a:latin typeface="Calibri" pitchFamily="34" charset="0"/>
                <a:ea typeface="+mn-ea"/>
                <a:cs typeface="Arial" charset="0"/>
              </a:rPr>
              <a:t> sacrifice factsheet</a:t>
            </a:r>
            <a:endParaRPr kumimoji="0" lang="en-GB" sz="1200" b="1" i="1" u="sng"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9" name="Picture 17" descr="C:\Jo Seed\uni of cambridge\comms\info.png"/>
          <p:cNvPicPr>
            <a:picLocks noChangeAspect="1" noChangeArrowheads="1"/>
          </p:cNvPicPr>
          <p:nvPr/>
        </p:nvPicPr>
        <p:blipFill>
          <a:blip r:embed="rId2" cstate="email"/>
          <a:srcRect/>
          <a:stretch>
            <a:fillRect/>
          </a:stretch>
        </p:blipFill>
        <p:spPr bwMode="auto">
          <a:xfrm>
            <a:off x="6086752" y="5524500"/>
            <a:ext cx="308187" cy="308187"/>
          </a:xfrm>
          <a:prstGeom prst="rect">
            <a:avLst/>
          </a:prstGeom>
          <a:noFill/>
        </p:spPr>
      </p:pic>
      <p:pic>
        <p:nvPicPr>
          <p:cNvPr id="10" name="Picture 3" descr="\\hcfile02\home$\helen.saunders\My Pictures\Cambridge\west bit.bmp"/>
          <p:cNvPicPr>
            <a:picLocks noChangeAspect="1" noChangeArrowheads="1"/>
          </p:cNvPicPr>
          <p:nvPr/>
        </p:nvPicPr>
        <p:blipFill>
          <a:blip r:embed="rId3" cstate="email"/>
          <a:srcRect/>
          <a:stretch>
            <a:fillRect/>
          </a:stretch>
        </p:blipFill>
        <p:spPr bwMode="auto">
          <a:xfrm>
            <a:off x="720725" y="3565525"/>
            <a:ext cx="2559050" cy="23050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38400" y="1195207"/>
            <a:ext cx="2539638" cy="2321716"/>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i="0" u="none" strike="noStrike" kern="0" cap="none" spc="0" normalizeH="0" baseline="0" noProof="0" dirty="0" smtClean="0">
                <a:ln>
                  <a:noFill/>
                </a:ln>
                <a:solidFill>
                  <a:schemeClr val="bg1"/>
                </a:solidFill>
                <a:effectLst/>
                <a:uLnTx/>
                <a:uFillTx/>
                <a:latin typeface="Calibri" pitchFamily="34" charset="0"/>
                <a:ea typeface="+mn-ea"/>
                <a:cs typeface="Arial" charset="0"/>
              </a:rPr>
              <a:t>	Auto enrolment</a:t>
            </a:r>
            <a:endParaRPr lang="en-GB"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7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Employers</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must provide a pension arrangement for all eligible employees that meets the Government’s auto enrolment requirements.</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6" name="Rectangle 3"/>
          <p:cNvSpPr txBox="1">
            <a:spLocks noChangeArrowheads="1"/>
          </p:cNvSpPr>
          <p:nvPr/>
        </p:nvSpPr>
        <p:spPr>
          <a:xfrm>
            <a:off x="3332075" y="1192332"/>
            <a:ext cx="5135520" cy="2952948"/>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ea typeface="+mn-ea"/>
                <a:cs typeface="Arial" charset="0"/>
              </a:rPr>
              <a:t>What is auto enrolment?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E</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very employer in the UK  must automatically enrol the vast majority of their employees into a suitable pension arrangement. For a pension arrangement t</a:t>
            </a:r>
            <a:r>
              <a:rPr lang="en-GB" sz="1200" kern="0" dirty="0" smtClean="0">
                <a:solidFill>
                  <a:schemeClr val="bg1"/>
                </a:solidFill>
                <a:latin typeface="Calibri" pitchFamily="34" charset="0"/>
                <a:ea typeface="+mn-ea"/>
                <a:cs typeface="Arial" charset="0"/>
              </a:rPr>
              <a:t>o meet the Government’s auto enrolment requirements a number of criteria must be met including employer and employee contribution levels, regulation of the scheme and how benefits accrue to members.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cs typeface="Arial" charset="0"/>
              </a:rPr>
              <a:t> </a:t>
            </a:r>
            <a:r>
              <a:rPr lang="en-GB" sz="1200" kern="0" dirty="0" smtClean="0">
                <a:solidFill>
                  <a:schemeClr val="bg1"/>
                </a:solidFill>
                <a:latin typeface="Calibri" pitchFamily="34" charset="0"/>
                <a:cs typeface="Arial" charset="0"/>
              </a:rPr>
              <a:t>       There </a:t>
            </a:r>
            <a:r>
              <a:rPr lang="en-GB" sz="1200" kern="0" dirty="0">
                <a:solidFill>
                  <a:schemeClr val="bg1"/>
                </a:solidFill>
                <a:latin typeface="Calibri" pitchFamily="34" charset="0"/>
                <a:cs typeface="Arial" charset="0"/>
              </a:rPr>
              <a:t>is also an obligation, on a set date every three years, for employers to assess employees who have previously opted out of the scheme and re-enrol these employees if certain criteria are met.</a:t>
            </a: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a:p>
            <a:pPr marL="265113" lvl="0" indent="-265113" eaLnBrk="0" hangingPunct="0">
              <a:lnSpc>
                <a:spcPct val="90000"/>
              </a:lnSpc>
              <a:spcBef>
                <a:spcPct val="20000"/>
              </a:spcBef>
              <a:buClr>
                <a:srgbClr val="58A7E0"/>
              </a:buClr>
              <a:buSzPct val="120000"/>
              <a:defRPr/>
            </a:pPr>
            <a:r>
              <a:rPr lang="en-GB" sz="1200" b="1" kern="0" dirty="0" smtClean="0">
                <a:solidFill>
                  <a:schemeClr val="bg1"/>
                </a:solidFill>
                <a:latin typeface="Calibri" pitchFamily="34" charset="0"/>
                <a:ea typeface="+mn-ea"/>
                <a:cs typeface="Arial" charset="0"/>
              </a:rPr>
              <a:t>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The University’s pension</a:t>
            </a:r>
            <a:r>
              <a:rPr lang="en-GB" sz="1200" b="1" kern="0" dirty="0" smtClean="0">
                <a:solidFill>
                  <a:schemeClr val="bg1"/>
                </a:solidFill>
                <a:latin typeface="Calibri" pitchFamily="34" charset="0"/>
                <a:ea typeface="+mn-ea"/>
                <a:cs typeface="Arial" charset="0"/>
              </a:rPr>
              <a:t>n scheme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 meets or exceeds these requirements and is therefore a</a:t>
            </a:r>
            <a:r>
              <a:rPr kumimoji="0" lang="en-GB" sz="1200" b="1" i="0" u="none" strike="noStrike" kern="0" cap="none" spc="0" normalizeH="0" noProof="0" dirty="0" smtClean="0">
                <a:ln>
                  <a:noFill/>
                </a:ln>
                <a:solidFill>
                  <a:schemeClr val="bg1"/>
                </a:solidFill>
                <a:effectLst/>
                <a:uLnTx/>
                <a:uFillTx/>
                <a:latin typeface="Calibri" pitchFamily="34" charset="0"/>
                <a:ea typeface="+mn-ea"/>
                <a:cs typeface="Arial" charset="0"/>
              </a:rPr>
              <a:t> “qualifying” scheme. </a:t>
            </a:r>
            <a:r>
              <a:rPr lang="en-GB" sz="1200" b="1" kern="0" dirty="0" smtClean="0">
                <a:solidFill>
                  <a:schemeClr val="bg1"/>
                </a:solidFill>
                <a:latin typeface="Calibri" pitchFamily="34" charset="0"/>
                <a:cs typeface="Arial" charset="0"/>
              </a:rPr>
              <a:t>As a member of the scheme you don’t need to do anything about auto enrolment.</a:t>
            </a:r>
            <a:endPar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0" name="Rectangle 3"/>
          <p:cNvSpPr txBox="1">
            <a:spLocks noChangeArrowheads="1"/>
          </p:cNvSpPr>
          <p:nvPr/>
        </p:nvSpPr>
        <p:spPr>
          <a:xfrm>
            <a:off x="3331923" y="4223656"/>
            <a:ext cx="5139218" cy="164230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endParaRPr lang="en-GB" sz="17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7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2000" kern="0" dirty="0" smtClean="0">
                <a:solidFill>
                  <a:schemeClr val="bg1"/>
                </a:solidFill>
                <a:latin typeface="Calibri" pitchFamily="34" charset="0"/>
                <a:ea typeface="+mn-ea"/>
                <a:cs typeface="Arial" charset="0"/>
              </a:rPr>
              <a:t>	</a:t>
            </a: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026" name="Picture 2"/>
          <p:cNvPicPr>
            <a:picLocks noChangeAspect="1" noChangeArrowheads="1"/>
          </p:cNvPicPr>
          <p:nvPr/>
        </p:nvPicPr>
        <p:blipFill>
          <a:blip r:embed="rId2" cstate="email"/>
          <a:srcRect/>
          <a:stretch>
            <a:fillRect/>
          </a:stretch>
        </p:blipFill>
        <p:spPr bwMode="auto">
          <a:xfrm>
            <a:off x="738189" y="3569718"/>
            <a:ext cx="2538556" cy="23119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Scheme documents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Copies of Scheme reports, the Scheme Rules and other documents are available on the University’s pensions website at: </a:t>
            </a:r>
            <a:r>
              <a:rPr lang="en-GB" sz="1200" u="sng" kern="0" dirty="0" smtClean="0">
                <a:solidFill>
                  <a:schemeClr val="bg1"/>
                </a:solidFill>
                <a:latin typeface="Calibri" pitchFamily="34" charset="0"/>
                <a:ea typeface="+mn-ea"/>
                <a:cs typeface="Arial" charset="0"/>
              </a:rPr>
              <a:t>pensions.admin.cam.ac.uk/cps</a:t>
            </a:r>
            <a:endParaRPr lang="en-GB" sz="1200" u="sng" kern="0" dirty="0">
              <a:solidFill>
                <a:srgbClr val="002060"/>
              </a:solidFill>
              <a:latin typeface="Calibri" pitchFamily="34" charset="0"/>
              <a:cs typeface="Arial" charset="0"/>
            </a:endParaRPr>
          </a:p>
          <a:p>
            <a:pPr marL="266400"/>
            <a:endParaRPr lang="en-GB" sz="1200" b="1" u="sng" dirty="0">
              <a:solidFill>
                <a:schemeClr val="tx1"/>
              </a:solidFill>
              <a:latin typeface="Calibri" pitchFamily="34" charset="0"/>
              <a:cs typeface="Calibri" pitchFamily="34" charset="0"/>
            </a:endParaRPr>
          </a:p>
          <a:p>
            <a:pPr marL="265113" indent="-265113" eaLnBrk="0" hangingPunct="0">
              <a:lnSpc>
                <a:spcPct val="90000"/>
              </a:lnSpc>
              <a:spcBef>
                <a:spcPct val="20000"/>
              </a:spcBef>
              <a:buClr>
                <a:srgbClr val="58A7E0"/>
              </a:buClr>
              <a:buSzPct val="120000"/>
              <a:defRPr/>
            </a:pPr>
            <a:endParaRPr lang="en-GB" sz="1200" kern="0" dirty="0" smtClean="0">
              <a:solidFill>
                <a:schemeClr val="tx1"/>
              </a:solidFill>
              <a:latin typeface="Calibri" pitchFamily="34" charset="0"/>
              <a:ea typeface="+mn-ea"/>
              <a:cs typeface="Arial" charset="0"/>
            </a:endParaRPr>
          </a:p>
          <a:p>
            <a:pPr marL="265113" indent="-265113" eaLnBrk="0" hangingPunct="0">
              <a:lnSpc>
                <a:spcPct val="90000"/>
              </a:lnSpc>
              <a:spcBef>
                <a:spcPct val="20000"/>
              </a:spcBef>
              <a:buClr>
                <a:srgbClr val="58A7E0"/>
              </a:buClr>
              <a:buSzPct val="120000"/>
              <a:defRPr/>
            </a:pPr>
            <a:r>
              <a:rPr lang="en-GB" sz="1350" kern="0" dirty="0" smtClean="0">
                <a:solidFill>
                  <a:schemeClr val="tx1"/>
                </a:solidFill>
                <a:latin typeface="Calibri" pitchFamily="34" charset="0"/>
                <a:ea typeface="+mn-ea"/>
                <a:cs typeface="Arial" charset="0"/>
              </a:rPr>
              <a:t> </a:t>
            </a:r>
            <a:endParaRPr lang="en-GB" sz="1200" kern="0" dirty="0" smtClean="0">
              <a:solidFill>
                <a:schemeClr val="tx1"/>
              </a:solidFill>
              <a:latin typeface="Calibri" pitchFamily="34" charset="0"/>
              <a:ea typeface="+mn-ea"/>
              <a:cs typeface="Arial" charset="0"/>
            </a:endParaRPr>
          </a:p>
        </p:txBody>
      </p:sp>
      <p:sp>
        <p:nvSpPr>
          <p:cNvPr id="10" name="Rectangle 3"/>
          <p:cNvSpPr txBox="1">
            <a:spLocks noChangeArrowheads="1"/>
          </p:cNvSpPr>
          <p:nvPr/>
        </p:nvSpPr>
        <p:spPr>
          <a:xfrm>
            <a:off x="3394741" y="3567145"/>
            <a:ext cx="2476972" cy="2307117"/>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Scheme Rules (DB Section)</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This guide provides a summary of your benefits. However, your legal rights are governed by the Trust Deed and Rules of CPS. If there are any differences between the Scheme Rules and this guide, the Rules will override the guide. A copy of the rules can be found using the following link: </a:t>
            </a:r>
            <a:r>
              <a:rPr lang="en-GB" sz="1200" u="sng" kern="0" dirty="0" smtClean="0">
                <a:solidFill>
                  <a:schemeClr val="bg1"/>
                </a:solidFill>
                <a:latin typeface="Calibri" pitchFamily="34" charset="0"/>
                <a:ea typeface="+mn-ea"/>
                <a:cs typeface="Arial" charset="0"/>
              </a:rPr>
              <a:t>pensions.admin.cam.ac.uk/cps</a:t>
            </a:r>
          </a:p>
          <a:p>
            <a:pPr marL="265113" lvl="0" indent="-265113" eaLnBrk="0" hangingPunct="0">
              <a:lnSpc>
                <a:spcPct val="90000"/>
              </a:lnSpc>
              <a:spcBef>
                <a:spcPct val="20000"/>
              </a:spcBef>
              <a:buClr>
                <a:srgbClr val="58A7E0"/>
              </a:buClr>
              <a:buSzPct val="120000"/>
              <a:defRPr/>
            </a:pPr>
            <a:r>
              <a:rPr lang="en-GB" sz="1200" i="1" kern="0" dirty="0">
                <a:solidFill>
                  <a:schemeClr val="bg1"/>
                </a:solidFill>
                <a:latin typeface="Calibri" pitchFamily="34" charset="0"/>
                <a:ea typeface="+mn-ea"/>
                <a:cs typeface="Arial" charset="0"/>
              </a:rPr>
              <a:t> </a:t>
            </a:r>
            <a:endParaRPr lang="en-GB" sz="1200" kern="0" dirty="0" smtClean="0">
              <a:solidFill>
                <a:srgbClr val="002060"/>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kumimoji="0" lang="en-GB" sz="1200" b="0" i="1" u="none" strike="noStrike" kern="0" cap="none" spc="0" normalizeH="0" baseline="0" noProof="0" dirty="0" smtClean="0">
              <a:ln>
                <a:noFill/>
              </a:ln>
              <a:solidFill>
                <a:srgbClr val="002060"/>
              </a:solidFill>
              <a:effectLst/>
              <a:uLnTx/>
              <a:uFillTx/>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r>
              <a:rPr lang="en-GB" sz="1200" i="1" kern="0" dirty="0" smtClean="0">
                <a:solidFill>
                  <a:schemeClr val="bg1"/>
                </a:solidFill>
                <a:latin typeface="Calibri" pitchFamily="34" charset="0"/>
                <a:ea typeface="+mn-ea"/>
                <a:cs typeface="Arial" charset="0"/>
              </a:rPr>
              <a:t>	</a:t>
            </a:r>
            <a:endParaRPr kumimoji="0" lang="en-GB" sz="1200" b="0" i="1"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	Important information and contacts</a:t>
            </a:r>
          </a:p>
        </p:txBody>
      </p:sp>
      <p:sp>
        <p:nvSpPr>
          <p:cNvPr id="12" name="Rectangle 3"/>
          <p:cNvSpPr txBox="1">
            <a:spLocks noChangeArrowheads="1"/>
          </p:cNvSpPr>
          <p:nvPr/>
        </p:nvSpPr>
        <p:spPr>
          <a:xfrm>
            <a:off x="5934379" y="1189458"/>
            <a:ext cx="2539638" cy="4683804"/>
          </a:xfrm>
          <a:prstGeom prst="rect">
            <a:avLst/>
          </a:prstGeom>
          <a:solidFill>
            <a:schemeClr val="accent6">
              <a:lumMod val="60000"/>
              <a:lumOff val="40000"/>
            </a:schemeClr>
          </a:solidFill>
        </p:spPr>
        <p:txBody>
          <a:bodyPr lIns="0" rIns="3600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cs typeface="Arial" charset="0"/>
              </a:rPr>
              <a:t>Scheme complaints (DB section)</a:t>
            </a:r>
            <a:endParaRPr lang="en-GB" sz="1200" kern="0" cap="all" dirty="0" smtClean="0">
              <a:solidFill>
                <a:schemeClr val="bg1"/>
              </a:solidFill>
              <a:latin typeface="Calibri" pitchFamily="34" charset="0"/>
              <a:cs typeface="Arial" charset="0"/>
            </a:endParaRPr>
          </a:p>
          <a:p>
            <a:pPr marL="266400"/>
            <a:r>
              <a:rPr lang="en-GB" sz="1200" dirty="0" smtClean="0">
                <a:solidFill>
                  <a:schemeClr val="bg1"/>
                </a:solidFill>
                <a:latin typeface="Calibri" pitchFamily="34" charset="0"/>
                <a:cs typeface="Calibri" pitchFamily="34" charset="0"/>
              </a:rPr>
              <a:t>We have a formal procedure for dealing with member disputes and complaints which can be accessed using the following link: </a:t>
            </a:r>
            <a:r>
              <a:rPr lang="en-GB" sz="1200" u="sng" dirty="0" smtClean="0">
                <a:solidFill>
                  <a:schemeClr val="bg1"/>
                </a:solidFill>
                <a:latin typeface="Calibri" pitchFamily="34" charset="0"/>
                <a:cs typeface="Calibri" pitchFamily="34" charset="0"/>
              </a:rPr>
              <a:t>pensions.admin.cam.ac.uk/cps</a:t>
            </a:r>
            <a:endParaRPr lang="en-GB" sz="1200" u="sng" kern="0" dirty="0">
              <a:solidFill>
                <a:srgbClr val="002060"/>
              </a:solidFill>
              <a:latin typeface="Calibri" pitchFamily="34" charset="0"/>
              <a:cs typeface="Arial" charset="0"/>
            </a:endParaRPr>
          </a:p>
          <a:p>
            <a:pPr marL="266400"/>
            <a:endParaRPr lang="en-GB" sz="1200" dirty="0" smtClean="0">
              <a:solidFill>
                <a:schemeClr val="bg1"/>
              </a:solidFill>
              <a:latin typeface="Calibri" pitchFamily="34" charset="0"/>
              <a:cs typeface="Calibri" pitchFamily="34" charset="0"/>
            </a:endParaRPr>
          </a:p>
          <a:p>
            <a:pPr marL="266400">
              <a:spcBef>
                <a:spcPts val="600"/>
              </a:spcBef>
            </a:pPr>
            <a:r>
              <a:rPr lang="en-GB" sz="1200" dirty="0" smtClean="0">
                <a:solidFill>
                  <a:schemeClr val="bg1"/>
                </a:solidFill>
                <a:latin typeface="Calibri" pitchFamily="34" charset="0"/>
                <a:cs typeface="Calibri" pitchFamily="34" charset="0"/>
              </a:rPr>
              <a:t>In the first instance, if you have a problem or complaint relating to the Scheme, please write to the Head of Pensions Administration </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at the address given on page 2 of this guide.</a:t>
            </a:r>
          </a:p>
          <a:p>
            <a:pPr marL="432000"/>
            <a:endParaRPr lang="en-GB" sz="1200" dirty="0" smtClean="0">
              <a:solidFill>
                <a:schemeClr val="bg1"/>
              </a:solidFill>
              <a:latin typeface="Calibri" pitchFamily="34" charset="0"/>
              <a:cs typeface="Calibri" pitchFamily="34"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3" name="Picture 3"/>
          <p:cNvPicPr>
            <a:picLocks noChangeAspect="1" noChangeArrowheads="1"/>
          </p:cNvPicPr>
          <p:nvPr/>
        </p:nvPicPr>
        <p:blipFill>
          <a:blip r:embed="rId2" cstate="email"/>
          <a:srcRect/>
          <a:stretch>
            <a:fillRect/>
          </a:stretch>
        </p:blipFill>
        <p:spPr bwMode="auto">
          <a:xfrm>
            <a:off x="734291" y="3560618"/>
            <a:ext cx="2526145" cy="23044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cs typeface="Arial" charset="0"/>
              </a:rPr>
              <a:t>Scheme queries</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If you have any questions relating to your benefits you can contact the Pensions Section using the email address below:</a:t>
            </a:r>
          </a:p>
          <a:p>
            <a:pPr marL="265113" lvl="0" indent="-265113" eaLnBrk="0" hangingPunct="0">
              <a:lnSpc>
                <a:spcPct val="90000"/>
              </a:lnSpc>
              <a:spcBef>
                <a:spcPts val="600"/>
              </a:spcBef>
              <a:buClr>
                <a:srgbClr val="58A7E0"/>
              </a:buClr>
              <a:buSzPct val="120000"/>
              <a:defRPr/>
            </a:pPr>
            <a:r>
              <a:rPr lang="en-GB" sz="1200" kern="0" dirty="0" smtClean="0">
                <a:solidFill>
                  <a:schemeClr val="bg1"/>
                </a:solidFill>
                <a:latin typeface="Calibri" pitchFamily="34" charset="0"/>
                <a:cs typeface="Arial" charset="0"/>
              </a:rPr>
              <a:t>	</a:t>
            </a:r>
            <a:r>
              <a:rPr lang="en-GB" sz="1200" u="sng" kern="0" dirty="0" smtClean="0">
                <a:solidFill>
                  <a:schemeClr val="bg1"/>
                </a:solidFill>
                <a:latin typeface="Calibri" pitchFamily="34" charset="0"/>
                <a:cs typeface="Arial" charset="0"/>
              </a:rPr>
              <a:t>pensionsonline@admin.cam.ac.uk</a:t>
            </a:r>
            <a:endParaRPr lang="en-GB" sz="1200" u="sng"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	Important information and contacts</a:t>
            </a:r>
          </a:p>
        </p:txBody>
      </p:sp>
      <p:sp>
        <p:nvSpPr>
          <p:cNvPr id="18" name="Rectangle 3"/>
          <p:cNvSpPr txBox="1">
            <a:spLocks noChangeArrowheads="1"/>
          </p:cNvSpPr>
          <p:nvPr/>
        </p:nvSpPr>
        <p:spPr>
          <a:xfrm>
            <a:off x="3337937" y="3550920"/>
            <a:ext cx="2539638" cy="2319077"/>
          </a:xfrm>
          <a:prstGeom prst="rect">
            <a:avLst/>
          </a:prstGeom>
          <a:solidFill>
            <a:schemeClr val="accent6">
              <a:lumMod val="60000"/>
              <a:lumOff val="40000"/>
            </a:schemeClr>
          </a:solidFill>
        </p:spPr>
        <p:txBody>
          <a:bodyPr lIns="0"/>
          <a:lstStyle/>
          <a:p>
            <a:pPr marL="252000" marR="0" lvl="0" indent="-265113" algn="l" defTabSz="914400" rtl="0" eaLnBrk="0" fontAlgn="base" latinLnBrk="0" hangingPunct="0">
              <a:lnSpc>
                <a:spcPct val="90000"/>
              </a:lnSpc>
              <a:spcBef>
                <a:spcPts val="2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Moneyhelper</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b="1"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This service may assist members and beneficiaries with any unresolved pension queries. Its address is: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Moneyhelper</a:t>
            </a:r>
            <a:r>
              <a:rPr lang="en-GB" sz="1200" kern="0" dirty="0" smtClean="0">
                <a:solidFill>
                  <a:schemeClr val="bg1"/>
                </a:solidFill>
                <a:latin typeface="Calibri" pitchFamily="34" charset="0"/>
                <a:cs typeface="Arial" charset="0"/>
              </a:rPr>
              <a:t>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120 Holborn	</a:t>
            </a:r>
          </a:p>
          <a:p>
            <a:pPr marL="265113" lvl="0"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cs typeface="Arial" charset="0"/>
              </a:rPr>
              <a:t>	</a:t>
            </a:r>
            <a:r>
              <a:rPr lang="en-GB" sz="1200" kern="0" dirty="0" smtClean="0">
                <a:solidFill>
                  <a:schemeClr val="bg1"/>
                </a:solidFill>
                <a:latin typeface="Calibri" pitchFamily="34" charset="0"/>
                <a:cs typeface="Arial" charset="0"/>
              </a:rPr>
              <a:t>London, EC1N 2DT</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r>
              <a:rPr lang="en-GB" sz="1200" u="sng" kern="0" dirty="0" smtClean="0">
                <a:solidFill>
                  <a:schemeClr val="bg1"/>
                </a:solidFill>
                <a:latin typeface="Calibri" pitchFamily="34" charset="0"/>
                <a:cs typeface="Arial" charset="0"/>
              </a:rPr>
              <a:t>moneyhelper.org.uk</a:t>
            </a:r>
            <a:r>
              <a:rPr lang="en-GB" sz="1200" kern="0" dirty="0" smtClean="0">
                <a:solidFill>
                  <a:schemeClr val="bg1"/>
                </a:solidFill>
                <a:latin typeface="Calibri" pitchFamily="34" charset="0"/>
                <a:cs typeface="Arial" charset="0"/>
              </a:rPr>
              <a:t> </a:t>
            </a:r>
            <a:endParaRPr lang="en-GB" sz="1200"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p:txBody>
      </p:sp>
      <p:pic>
        <p:nvPicPr>
          <p:cNvPr id="8" name="Picture 3"/>
          <p:cNvPicPr>
            <a:picLocks noChangeAspect="1" noChangeArrowheads="1"/>
          </p:cNvPicPr>
          <p:nvPr/>
        </p:nvPicPr>
        <p:blipFill>
          <a:blip r:embed="rId2" cstate="email"/>
          <a:srcRect/>
          <a:stretch>
            <a:fillRect/>
          </a:stretch>
        </p:blipFill>
        <p:spPr bwMode="auto">
          <a:xfrm>
            <a:off x="729673" y="3550920"/>
            <a:ext cx="2549236" cy="2323407"/>
          </a:xfrm>
          <a:prstGeom prst="rect">
            <a:avLst/>
          </a:prstGeom>
          <a:noFill/>
          <a:ln w="9525">
            <a:noFill/>
            <a:miter lim="800000"/>
            <a:headEnd/>
            <a:tailEnd/>
          </a:ln>
          <a:effectLst/>
        </p:spPr>
      </p:pic>
      <p:sp>
        <p:nvSpPr>
          <p:cNvPr id="10" name="Rectangle 3"/>
          <p:cNvSpPr txBox="1">
            <a:spLocks noChangeArrowheads="1"/>
          </p:cNvSpPr>
          <p:nvPr/>
        </p:nvSpPr>
        <p:spPr>
          <a:xfrm>
            <a:off x="5960975" y="1192332"/>
            <a:ext cx="2539638" cy="4675068"/>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cs typeface="Arial" charset="0"/>
              </a:rPr>
              <a:t>Investment queries</a:t>
            </a:r>
          </a:p>
          <a:p>
            <a:pPr marL="266700"/>
            <a:r>
              <a:rPr lang="en-US" sz="1200" dirty="0" smtClean="0">
                <a:solidFill>
                  <a:schemeClr val="bg1"/>
                </a:solidFill>
                <a:latin typeface="Calibri" pitchFamily="34" charset="0"/>
              </a:rPr>
              <a:t>If you have any questions regarding your Defined Contribution Fund and where your fund is invested you can contact the SEI Master Trust Administration Team. Their address is:</a:t>
            </a:r>
            <a:endParaRPr lang="en-GB" sz="1200" dirty="0" smtClean="0">
              <a:solidFill>
                <a:schemeClr val="bg1"/>
              </a:solidFill>
              <a:latin typeface="Calibri" pitchFamily="34" charset="0"/>
            </a:endParaRPr>
          </a:p>
          <a:p>
            <a:pPr marL="266700"/>
            <a:r>
              <a:rPr lang="en-US" sz="1200" dirty="0" smtClean="0">
                <a:solidFill>
                  <a:schemeClr val="bg1"/>
                </a:solidFill>
                <a:latin typeface="Calibri" pitchFamily="34" charset="0"/>
              </a:rPr>
              <a:t> </a:t>
            </a:r>
            <a:endParaRPr lang="en-GB" sz="1200" dirty="0" smtClean="0">
              <a:solidFill>
                <a:schemeClr val="bg1"/>
              </a:solidFill>
              <a:latin typeface="Calibri" pitchFamily="34" charset="0"/>
            </a:endParaRPr>
          </a:p>
          <a:p>
            <a:pPr marL="266700"/>
            <a:r>
              <a:rPr lang="en-US" sz="1200" dirty="0" smtClean="0">
                <a:solidFill>
                  <a:schemeClr val="bg1"/>
                </a:solidFill>
                <a:latin typeface="Calibri" pitchFamily="34" charset="0"/>
              </a:rPr>
              <a:t>SEI Master Trust Administration Team</a:t>
            </a:r>
            <a:endParaRPr lang="en-GB" sz="1200" dirty="0" smtClean="0">
              <a:solidFill>
                <a:schemeClr val="bg1"/>
              </a:solidFill>
              <a:latin typeface="Calibri" pitchFamily="34" charset="0"/>
            </a:endParaRPr>
          </a:p>
          <a:p>
            <a:pPr marL="266700"/>
            <a:r>
              <a:rPr lang="en-US" sz="1200" dirty="0" smtClean="0">
                <a:solidFill>
                  <a:schemeClr val="bg1"/>
                </a:solidFill>
                <a:latin typeface="Calibri" pitchFamily="34" charset="0"/>
              </a:rPr>
              <a:t>Hartshead House</a:t>
            </a:r>
            <a:endParaRPr lang="en-GB" sz="1200" dirty="0" smtClean="0">
              <a:solidFill>
                <a:schemeClr val="bg1"/>
              </a:solidFill>
              <a:latin typeface="Calibri" pitchFamily="34" charset="0"/>
            </a:endParaRPr>
          </a:p>
          <a:p>
            <a:pPr marL="266700"/>
            <a:r>
              <a:rPr lang="en-US" sz="1200" dirty="0" smtClean="0">
                <a:solidFill>
                  <a:schemeClr val="bg1"/>
                </a:solidFill>
                <a:latin typeface="Calibri" pitchFamily="34" charset="0"/>
              </a:rPr>
              <a:t>2 Cutlers Gate</a:t>
            </a:r>
            <a:endParaRPr lang="en-GB" sz="1200" dirty="0" smtClean="0">
              <a:solidFill>
                <a:schemeClr val="bg1"/>
              </a:solidFill>
              <a:latin typeface="Calibri" pitchFamily="34" charset="0"/>
            </a:endParaRPr>
          </a:p>
          <a:p>
            <a:pPr marL="266700"/>
            <a:r>
              <a:rPr lang="en-US" sz="1200" dirty="0" smtClean="0">
                <a:solidFill>
                  <a:schemeClr val="bg1"/>
                </a:solidFill>
                <a:latin typeface="Calibri" pitchFamily="34" charset="0"/>
              </a:rPr>
              <a:t>Sheffield</a:t>
            </a:r>
            <a:endParaRPr lang="en-GB" sz="1200" dirty="0" smtClean="0">
              <a:solidFill>
                <a:schemeClr val="bg1"/>
              </a:solidFill>
              <a:latin typeface="Calibri" pitchFamily="34" charset="0"/>
            </a:endParaRPr>
          </a:p>
          <a:p>
            <a:pPr marL="266700"/>
            <a:r>
              <a:rPr lang="en-US" sz="1200" dirty="0" smtClean="0">
                <a:solidFill>
                  <a:schemeClr val="bg1"/>
                </a:solidFill>
                <a:latin typeface="Calibri" pitchFamily="34" charset="0"/>
              </a:rPr>
              <a:t>S4 7TL</a:t>
            </a:r>
            <a:endParaRPr lang="en-GB" sz="1200" dirty="0" smtClean="0">
              <a:solidFill>
                <a:schemeClr val="bg1"/>
              </a:solidFill>
              <a:latin typeface="Calibri" pitchFamily="34" charset="0"/>
            </a:endParaRPr>
          </a:p>
          <a:p>
            <a:pPr marL="266700"/>
            <a:r>
              <a:rPr lang="en-US" sz="1200" dirty="0" smtClean="0">
                <a:solidFill>
                  <a:schemeClr val="bg1"/>
                </a:solidFill>
                <a:latin typeface="Calibri" pitchFamily="34" charset="0"/>
              </a:rPr>
              <a:t>Tel: 0800 0113540</a:t>
            </a:r>
            <a:endParaRPr lang="en-GB" sz="1200" dirty="0" smtClean="0">
              <a:solidFill>
                <a:schemeClr val="bg1"/>
              </a:solidFill>
              <a:latin typeface="Calibri" pitchFamily="34" charset="0"/>
            </a:endParaRPr>
          </a:p>
          <a:p>
            <a:pPr marL="266700"/>
            <a:r>
              <a:rPr lang="en-US" sz="1200" dirty="0" smtClean="0">
                <a:solidFill>
                  <a:schemeClr val="bg1"/>
                </a:solidFill>
                <a:latin typeface="Calibri" pitchFamily="34" charset="0"/>
              </a:rPr>
              <a:t>Email: </a:t>
            </a:r>
            <a:r>
              <a:rPr lang="en-US" sz="1200" u="sng" dirty="0" smtClean="0">
                <a:solidFill>
                  <a:schemeClr val="bg1"/>
                </a:solidFill>
                <a:latin typeface="Calibri" pitchFamily="34" charset="0"/>
              </a:rPr>
              <a:t>SEIC@capita.co.uk</a:t>
            </a:r>
            <a:endParaRPr lang="en-GB" sz="1200" u="sng" dirty="0" smtClean="0">
              <a:solidFill>
                <a:srgbClr val="002060"/>
              </a:solidFill>
              <a:latin typeface="Calibri" pitchFamily="34" charset="0"/>
            </a:endParaRPr>
          </a:p>
          <a:p>
            <a:pPr marL="266700"/>
            <a:r>
              <a:rPr lang="en-US" sz="1200" dirty="0" smtClean="0">
                <a:solidFill>
                  <a:schemeClr val="bg1"/>
                </a:solidFill>
                <a:latin typeface="Calibri" pitchFamily="34" charset="0"/>
              </a:rPr>
              <a:t> </a:t>
            </a:r>
            <a:endParaRPr lang="en-GB" sz="1200" dirty="0" smtClean="0">
              <a:solidFill>
                <a:schemeClr val="bg1"/>
              </a:solidFill>
              <a:latin typeface="Calibri" pitchFamily="34" charset="0"/>
            </a:endParaRPr>
          </a:p>
          <a:p>
            <a:pPr marL="266700"/>
            <a:r>
              <a:rPr lang="en-US" sz="1200" dirty="0" smtClean="0">
                <a:solidFill>
                  <a:schemeClr val="bg1"/>
                </a:solidFill>
                <a:latin typeface="Calibri" pitchFamily="34" charset="0"/>
              </a:rPr>
              <a:t>Please quote your National Insurance number when contacting the Administration Team.</a:t>
            </a:r>
            <a:endParaRPr lang="en-GB" sz="1200" dirty="0" smtClean="0">
              <a:solidFill>
                <a:schemeClr val="bg1"/>
              </a:solidFill>
              <a:latin typeface="Calibri" pitchFamily="34" charset="0"/>
            </a:endParaRPr>
          </a:p>
          <a:p>
            <a:pPr marL="265113" lvl="0" indent="-265113" eaLnBrk="0" hangingPunct="0">
              <a:lnSpc>
                <a:spcPct val="90000"/>
              </a:lnSpc>
              <a:spcBef>
                <a:spcPts val="0"/>
              </a:spcBef>
              <a:buClr>
                <a:srgbClr val="58A7E0"/>
              </a:buClr>
              <a:buSzPct val="120000"/>
              <a:defRPr/>
            </a:pPr>
            <a:endParaRPr lang="en-GB" sz="1200" kern="0" dirty="0" smtClean="0">
              <a:solidFill>
                <a:srgbClr val="002060"/>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5135520" cy="4669849"/>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Contents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What is the hybrid pension arrangement?	   	3</a:t>
            </a:r>
          </a:p>
          <a:p>
            <a:pPr marL="265113" lvl="0" indent="-265113" eaLnBrk="0" hangingPunct="0">
              <a:lnSpc>
                <a:spcPct val="90000"/>
              </a:lnSpc>
              <a:spcBef>
                <a:spcPct val="20000"/>
              </a:spcBef>
              <a:buClr>
                <a:srgbClr val="58A7E0"/>
              </a:buClr>
              <a:buSzPct val="120000"/>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What are the main benefits and how much does it cost?	4</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indent="-265113" eaLnBrk="0" hangingPunct="0">
              <a:lnSpc>
                <a:spcPct val="90000"/>
              </a:lnSpc>
              <a:spcBef>
                <a:spcPct val="20000"/>
              </a:spcBef>
              <a:buClr>
                <a:srgbClr val="58A7E0"/>
              </a:buClr>
              <a:buSzPct val="120000"/>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cs typeface="Arial" charset="0"/>
              </a:rPr>
              <a:t>Calculating your retirement benefits		   	7</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How does my DC pension work?			8</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Where are my DC contributions invested?		9</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How are my DC benefits paid when I retire?		10</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State benefits				11</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Increasing your benefits			   	12</a:t>
            </a:r>
          </a:p>
          <a:p>
            <a:pPr marL="265113"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When can I take my benefits?			13</a:t>
            </a:r>
          </a:p>
          <a:p>
            <a:pPr marL="265113"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What happens if I die?			 	14</a:t>
            </a:r>
          </a:p>
          <a:p>
            <a:pPr marL="265113"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r>
              <a:rPr lang="en-GB" sz="1200" kern="0" dirty="0" smtClean="0">
                <a:solidFill>
                  <a:schemeClr val="bg1"/>
                </a:solidFill>
                <a:latin typeface="Calibri" pitchFamily="34" charset="0"/>
                <a:ea typeface="+mn-ea"/>
                <a:cs typeface="Arial" charset="0"/>
              </a:rPr>
              <a:t>Salary sacrifice				15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What happens if I leave the scheme?		 	16</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Auto enrolment				17</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Important information and contacts		 	18</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List of detailed factsheets available		 	21</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6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5" name="Rectangle 3"/>
          <p:cNvSpPr txBox="1">
            <a:spLocks noChangeArrowheads="1"/>
          </p:cNvSpPr>
          <p:nvPr/>
        </p:nvSpPr>
        <p:spPr>
          <a:xfrm>
            <a:off x="738399" y="1195207"/>
            <a:ext cx="2555945" cy="4666974"/>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About this guide</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This guide is prepared on behalf of the University of Cambridge and sets out a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summary of the benefits provided under the hybrid</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pension scheme offered by the University to its employees.</a:t>
            </a:r>
            <a:endParaRPr lang="en-GB" sz="1200"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r>
              <a:rPr kumimoji="0" lang="en-GB" sz="1200" b="0" i="0"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cs typeface="Arial" charset="0"/>
              </a:rPr>
              <a:t>Detailed information</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Detailed information including a series of factsheets can be obtained from the Pensions Office website at:</a:t>
            </a: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r>
              <a:rPr lang="en-GB" sz="1200" kern="0" dirty="0" smtClean="0">
                <a:solidFill>
                  <a:schemeClr val="accent6"/>
                </a:solidFill>
                <a:latin typeface="Calibri" pitchFamily="34" charset="0"/>
                <a:cs typeface="Arial" charset="0"/>
              </a:rPr>
              <a:t>	</a:t>
            </a:r>
            <a:r>
              <a:rPr lang="en-GB" sz="1200" u="sng" kern="0" dirty="0" smtClean="0">
                <a:solidFill>
                  <a:schemeClr val="accent1"/>
                </a:solidFill>
                <a:latin typeface="Calibri" pitchFamily="34" charset="0"/>
                <a:cs typeface="Arial" charset="0"/>
              </a:rPr>
              <a:t>pensions.admin.cam.ac.uk/cps</a:t>
            </a:r>
            <a:r>
              <a:rPr lang="en-GB" sz="1200" kern="0" dirty="0" smtClean="0">
                <a:solidFill>
                  <a:schemeClr val="accent1"/>
                </a:solidFill>
                <a:latin typeface="Calibri" pitchFamily="34" charset="0"/>
                <a:cs typeface="Arial" charset="0"/>
              </a:rPr>
              <a:t>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or by writing to:</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r>
              <a:rPr lang="en-GB" sz="1200" b="1" kern="0" dirty="0" smtClean="0">
                <a:solidFill>
                  <a:schemeClr val="bg1"/>
                </a:solidFill>
                <a:latin typeface="Calibri" pitchFamily="34" charset="0"/>
                <a:cs typeface="Arial" charset="0"/>
              </a:rPr>
              <a:t>Pensions Section</a:t>
            </a:r>
          </a:p>
          <a:p>
            <a:pPr marL="265113" lvl="0" indent="-265113" eaLnBrk="0" hangingPunct="0">
              <a:lnSpc>
                <a:spcPct val="90000"/>
              </a:lnSpc>
              <a:spcBef>
                <a:spcPct val="20000"/>
              </a:spcBef>
              <a:buClr>
                <a:srgbClr val="58A7E0"/>
              </a:buClr>
              <a:buSzPct val="120000"/>
              <a:defRPr/>
            </a:pPr>
            <a:r>
              <a:rPr lang="en-GB" sz="1200" b="1" kern="0" dirty="0" smtClean="0">
                <a:solidFill>
                  <a:schemeClr val="bg1"/>
                </a:solidFill>
                <a:latin typeface="Calibri" pitchFamily="34" charset="0"/>
                <a:cs typeface="Arial" charset="0"/>
              </a:rPr>
              <a:t>	University of Cambridge</a:t>
            </a:r>
          </a:p>
          <a:p>
            <a:pPr marL="265113" lvl="0" indent="-265113" eaLnBrk="0" hangingPunct="0">
              <a:lnSpc>
                <a:spcPct val="90000"/>
              </a:lnSpc>
              <a:spcBef>
                <a:spcPct val="20000"/>
              </a:spcBef>
              <a:buClr>
                <a:srgbClr val="58A7E0"/>
              </a:buClr>
              <a:buSzPct val="120000"/>
              <a:defRPr/>
            </a:pPr>
            <a:r>
              <a:rPr lang="en-GB" sz="1200" b="1" kern="0" dirty="0" smtClean="0">
                <a:solidFill>
                  <a:schemeClr val="bg1"/>
                </a:solidFill>
                <a:latin typeface="Calibri" pitchFamily="34" charset="0"/>
                <a:cs typeface="Arial" charset="0"/>
              </a:rPr>
              <a:t>	Greenwich House</a:t>
            </a:r>
          </a:p>
          <a:p>
            <a:pPr marL="265113" lvl="0" indent="-265113" eaLnBrk="0" hangingPunct="0">
              <a:lnSpc>
                <a:spcPct val="90000"/>
              </a:lnSpc>
              <a:spcBef>
                <a:spcPct val="20000"/>
              </a:spcBef>
              <a:buClr>
                <a:srgbClr val="58A7E0"/>
              </a:buClr>
              <a:buSzPct val="120000"/>
              <a:defRPr/>
            </a:pPr>
            <a:r>
              <a:rPr lang="en-GB" sz="1200" b="1" kern="0" dirty="0">
                <a:solidFill>
                  <a:schemeClr val="bg1"/>
                </a:solidFill>
                <a:latin typeface="Calibri" pitchFamily="34" charset="0"/>
                <a:cs typeface="Arial" charset="0"/>
              </a:rPr>
              <a:t>	</a:t>
            </a:r>
            <a:r>
              <a:rPr lang="en-GB" sz="1200" b="1" kern="0" dirty="0" smtClean="0">
                <a:solidFill>
                  <a:schemeClr val="bg1"/>
                </a:solidFill>
                <a:latin typeface="Calibri" pitchFamily="34" charset="0"/>
                <a:cs typeface="Arial" charset="0"/>
              </a:rPr>
              <a:t>Madingley Road</a:t>
            </a:r>
          </a:p>
          <a:p>
            <a:pPr marL="265113" lvl="0" indent="-265113" eaLnBrk="0" hangingPunct="0">
              <a:lnSpc>
                <a:spcPct val="90000"/>
              </a:lnSpc>
              <a:spcBef>
                <a:spcPct val="20000"/>
              </a:spcBef>
              <a:buClr>
                <a:srgbClr val="58A7E0"/>
              </a:buClr>
              <a:buSzPct val="120000"/>
              <a:defRPr/>
            </a:pPr>
            <a:r>
              <a:rPr lang="en-GB" sz="1200" b="1" kern="0" dirty="0" smtClean="0">
                <a:solidFill>
                  <a:schemeClr val="bg1"/>
                </a:solidFill>
                <a:latin typeface="Calibri" pitchFamily="34" charset="0"/>
                <a:cs typeface="Arial" charset="0"/>
              </a:rPr>
              <a:t>	Cambridge CB3 0TX</a:t>
            </a:r>
            <a:r>
              <a:rPr lang="en-GB" sz="1400" kern="0" dirty="0" smtClean="0">
                <a:solidFill>
                  <a:schemeClr val="accent6"/>
                </a:solidFill>
                <a:latin typeface="Calibri" pitchFamily="34" charset="0"/>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4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The Pensions Regulator</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The Regulator is the regulatory body responsible for enforcing the law on occupational pension schemes. Its address is: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cs typeface="Arial" charset="0"/>
              </a:rPr>
              <a:t>The Pensions Regulator</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Telecom House</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125-135 </a:t>
            </a:r>
            <a:r>
              <a:rPr lang="en-GB" sz="1200" kern="0" dirty="0">
                <a:solidFill>
                  <a:schemeClr val="bg1"/>
                </a:solidFill>
                <a:latin typeface="Calibri" pitchFamily="34" charset="0"/>
                <a:cs typeface="Arial" charset="0"/>
              </a:rPr>
              <a:t>Preston Roa</a:t>
            </a:r>
            <a:r>
              <a:rPr lang="en-GB" sz="1200" kern="0" dirty="0" smtClean="0">
                <a:solidFill>
                  <a:schemeClr val="bg1"/>
                </a:solidFill>
                <a:latin typeface="Calibri" pitchFamily="34" charset="0"/>
                <a:cs typeface="Arial" charset="0"/>
              </a:rPr>
              <a:t>d</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Brighton, BN1 6AF</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Tel: 0845 600 0707 </a:t>
            </a:r>
            <a:r>
              <a:rPr lang="en-GB" sz="1200" u="sng" kern="0" dirty="0" smtClean="0">
                <a:solidFill>
                  <a:schemeClr val="bg1"/>
                </a:solidFill>
                <a:latin typeface="Calibri" pitchFamily="34" charset="0"/>
                <a:cs typeface="Arial" charset="0"/>
              </a:rPr>
              <a:t>thepensionsregulator.gov.uk</a:t>
            </a:r>
          </a:p>
          <a:p>
            <a:pPr marL="265113" lvl="0" indent="-265113" eaLnBrk="0" hangingPunct="0">
              <a:lnSpc>
                <a:spcPct val="90000"/>
              </a:lnSpc>
              <a:spcBef>
                <a:spcPct val="20000"/>
              </a:spcBef>
              <a:buClr>
                <a:srgbClr val="58A7E0"/>
              </a:buClr>
              <a:buSzPct val="120000"/>
              <a:defRPr/>
            </a:pPr>
            <a:endParaRPr lang="en-GB" sz="1200" u="sng" kern="0" dirty="0" smtClean="0">
              <a:solidFill>
                <a:srgbClr val="002060"/>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	Important information and contacts</a:t>
            </a:r>
          </a:p>
        </p:txBody>
      </p:sp>
      <p:sp>
        <p:nvSpPr>
          <p:cNvPr id="16" name="Rectangle 3"/>
          <p:cNvSpPr txBox="1">
            <a:spLocks noChangeArrowheads="1"/>
          </p:cNvSpPr>
          <p:nvPr/>
        </p:nvSpPr>
        <p:spPr>
          <a:xfrm>
            <a:off x="5928737" y="1195263"/>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The Pensions Ombudsman</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The Ombudsman may investigate any complaints or disputes of fact or law with respect to an occupational pension scheme. Its address is: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cs typeface="Arial" charset="0"/>
              </a:rPr>
              <a:t>The Pensions Ombudsman</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10 South Colonade</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London, E14 4PU</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Tel: 0207 630 2200            </a:t>
            </a:r>
            <a:r>
              <a:rPr lang="en-GB" sz="1200" u="sng" kern="0" dirty="0" smtClean="0">
                <a:solidFill>
                  <a:schemeClr val="bg1"/>
                </a:solidFill>
                <a:latin typeface="Calibri" pitchFamily="34" charset="0"/>
                <a:cs typeface="Arial" charset="0"/>
              </a:rPr>
              <a:t>pensions-ombudsman.org.uk </a:t>
            </a:r>
            <a:endParaRPr lang="en-GB" sz="1200" u="sng" kern="0" dirty="0" smtClean="0">
              <a:solidFill>
                <a:srgbClr val="002060"/>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p:txBody>
      </p:sp>
      <p:sp>
        <p:nvSpPr>
          <p:cNvPr id="19" name="Rectangle 3"/>
          <p:cNvSpPr txBox="1">
            <a:spLocks noChangeArrowheads="1"/>
          </p:cNvSpPr>
          <p:nvPr/>
        </p:nvSpPr>
        <p:spPr>
          <a:xfrm>
            <a:off x="5925807" y="3566255"/>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Calibri" pitchFamily="34" charset="0"/>
              </a:rPr>
              <a:t>	</a:t>
            </a:r>
          </a:p>
        </p:txBody>
      </p:sp>
      <p:sp>
        <p:nvSpPr>
          <p:cNvPr id="9" name="Rectangle 3"/>
          <p:cNvSpPr txBox="1">
            <a:spLocks noChangeArrowheads="1"/>
          </p:cNvSpPr>
          <p:nvPr/>
        </p:nvSpPr>
        <p:spPr>
          <a:xfrm>
            <a:off x="3335007" y="3566255"/>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Pension Tracing Service</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b="1"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The Tracing Service is a central register to help people trace </a:t>
            </a:r>
            <a:r>
              <a:rPr lang="en-GB" sz="1200" kern="0" dirty="0" smtClean="0">
                <a:solidFill>
                  <a:schemeClr val="bg1"/>
                </a:solidFill>
                <a:latin typeface="Calibri" pitchFamily="34" charset="0"/>
                <a:ea typeface="+mn-ea"/>
                <a:cs typeface="Calibri" pitchFamily="34" charset="0"/>
              </a:rPr>
              <a:t>details of pension schemes they may have lost contact with. Its address is: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Calibri" pitchFamily="34" charset="0"/>
              </a:rPr>
              <a:t>	The Pension Service 9</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Calibri" pitchFamily="34" charset="0"/>
              </a:rPr>
              <a:t>	Mail Handling Site A</a:t>
            </a:r>
          </a:p>
          <a:p>
            <a:pPr marL="265113" lvl="0"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ea typeface="+mn-ea"/>
                <a:cs typeface="Calibri" pitchFamily="34" charset="0"/>
              </a:rPr>
              <a:t>	</a:t>
            </a:r>
            <a:r>
              <a:rPr lang="en-GB" sz="1200" kern="0" dirty="0" smtClean="0">
                <a:solidFill>
                  <a:schemeClr val="bg1"/>
                </a:solidFill>
                <a:latin typeface="Calibri" pitchFamily="34" charset="0"/>
                <a:ea typeface="+mn-ea"/>
                <a:cs typeface="Calibri" pitchFamily="34" charset="0"/>
              </a:rPr>
              <a:t>Woverhampton</a:t>
            </a:r>
          </a:p>
          <a:p>
            <a:pPr marL="265113" lvl="0"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ea typeface="+mn-ea"/>
                <a:cs typeface="Calibri" pitchFamily="34" charset="0"/>
              </a:rPr>
              <a:t>	</a:t>
            </a:r>
            <a:r>
              <a:rPr lang="en-GB" sz="1200" kern="0" dirty="0" smtClean="0">
                <a:solidFill>
                  <a:schemeClr val="bg1"/>
                </a:solidFill>
                <a:latin typeface="Calibri" pitchFamily="34" charset="0"/>
                <a:ea typeface="+mn-ea"/>
                <a:cs typeface="Calibri" pitchFamily="34" charset="0"/>
              </a:rPr>
              <a:t>WV98 1LU</a:t>
            </a:r>
          </a:p>
          <a:p>
            <a:pPr marL="265113" lvl="0"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ea typeface="+mn-ea"/>
                <a:cs typeface="Calibri" pitchFamily="34" charset="0"/>
              </a:rPr>
              <a:t>	</a:t>
            </a:r>
            <a:r>
              <a:rPr lang="en-GB" sz="1200" kern="0" dirty="0" smtClean="0">
                <a:solidFill>
                  <a:schemeClr val="bg1"/>
                </a:solidFill>
                <a:latin typeface="Calibri" pitchFamily="34" charset="0"/>
                <a:ea typeface="+mn-ea"/>
                <a:cs typeface="Calibri" pitchFamily="34" charset="0"/>
              </a:rPr>
              <a:t>Tel: 0345 6200531	</a:t>
            </a:r>
            <a:endParaRPr lang="en-GB" sz="1200" dirty="0" smtClean="0">
              <a:solidFill>
                <a:schemeClr val="bg1"/>
              </a:solidFill>
              <a:latin typeface="Calibri" pitchFamily="34" charset="0"/>
              <a:cs typeface="Calibri" pitchFamily="34" charset="0"/>
            </a:endParaRP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Calibri" pitchFamily="34" charset="0"/>
              </a:rPr>
              <a:t>	</a:t>
            </a:r>
          </a:p>
        </p:txBody>
      </p:sp>
      <p:pic>
        <p:nvPicPr>
          <p:cNvPr id="1026" name="Picture 2"/>
          <p:cNvPicPr>
            <a:picLocks noChangeAspect="1" noChangeArrowheads="1"/>
          </p:cNvPicPr>
          <p:nvPr/>
        </p:nvPicPr>
        <p:blipFill>
          <a:blip r:embed="rId2" cstate="email"/>
          <a:srcRect/>
          <a:stretch>
            <a:fillRect/>
          </a:stretch>
        </p:blipFill>
        <p:spPr bwMode="auto">
          <a:xfrm>
            <a:off x="746760" y="3567646"/>
            <a:ext cx="2525186" cy="23073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	List of detailed</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factsheets available from the Pensions Office or website</a:t>
            </a:r>
            <a:endPar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8" name="Rectangle 3"/>
          <p:cNvSpPr txBox="1">
            <a:spLocks noChangeArrowheads="1"/>
          </p:cNvSpPr>
          <p:nvPr/>
        </p:nvSpPr>
        <p:spPr>
          <a:xfrm>
            <a:off x="3332075" y="1192332"/>
            <a:ext cx="5135520" cy="4669849"/>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p>
          <a:p>
            <a:pPr marL="266400"/>
            <a:r>
              <a:rPr lang="en-GB" sz="1200" dirty="0" smtClean="0">
                <a:solidFill>
                  <a:schemeClr val="bg1"/>
                </a:solidFill>
                <a:latin typeface="Calibri" pitchFamily="34" charset="0"/>
                <a:cs typeface="Calibri" pitchFamily="34" charset="0"/>
              </a:rPr>
              <a:t>1. Eligibility</a:t>
            </a:r>
          </a:p>
          <a:p>
            <a:pPr marL="266400"/>
            <a:r>
              <a:rPr lang="en-GB" sz="1200" dirty="0" smtClean="0">
                <a:solidFill>
                  <a:schemeClr val="bg1"/>
                </a:solidFill>
                <a:latin typeface="Calibri" pitchFamily="34" charset="0"/>
                <a:cs typeface="Calibri" pitchFamily="34" charset="0"/>
              </a:rPr>
              <a:t>2. Retirement benefits</a:t>
            </a:r>
          </a:p>
          <a:p>
            <a:pPr marL="266400"/>
            <a:r>
              <a:rPr lang="en-GB" sz="1200" dirty="0" smtClean="0">
                <a:solidFill>
                  <a:schemeClr val="bg1"/>
                </a:solidFill>
                <a:latin typeface="Calibri" pitchFamily="34" charset="0"/>
                <a:cs typeface="Calibri" pitchFamily="34" charset="0"/>
              </a:rPr>
              <a:t>3. Defined contribution basics</a:t>
            </a:r>
          </a:p>
          <a:p>
            <a:pPr marL="266400"/>
            <a:r>
              <a:rPr lang="en-GB" sz="1200" dirty="0" smtClean="0">
                <a:solidFill>
                  <a:schemeClr val="bg1"/>
                </a:solidFill>
                <a:latin typeface="Calibri" pitchFamily="34" charset="0"/>
                <a:cs typeface="Calibri" pitchFamily="34" charset="0"/>
              </a:rPr>
              <a:t>4. Defined contribution provider</a:t>
            </a:r>
          </a:p>
          <a:p>
            <a:pPr marL="266400"/>
            <a:r>
              <a:rPr lang="en-GB" sz="1200" dirty="0" smtClean="0">
                <a:solidFill>
                  <a:schemeClr val="bg1"/>
                </a:solidFill>
                <a:latin typeface="Calibri" pitchFamily="34" charset="0"/>
                <a:cs typeface="Calibri" pitchFamily="34" charset="0"/>
              </a:rPr>
              <a:t>5. Defined contribution fund factsheets</a:t>
            </a:r>
          </a:p>
          <a:p>
            <a:pPr marL="266400"/>
            <a:r>
              <a:rPr lang="en-GB" sz="1200" dirty="0" smtClean="0">
                <a:solidFill>
                  <a:schemeClr val="bg1"/>
                </a:solidFill>
                <a:latin typeface="Calibri" pitchFamily="34" charset="0"/>
                <a:cs typeface="Calibri" pitchFamily="34" charset="0"/>
              </a:rPr>
              <a:t>6. Defined contribution investment guide</a:t>
            </a:r>
          </a:p>
          <a:p>
            <a:pPr marL="266400"/>
            <a:r>
              <a:rPr lang="en-GB" sz="1200" dirty="0" smtClean="0">
                <a:solidFill>
                  <a:schemeClr val="bg1"/>
                </a:solidFill>
                <a:latin typeface="Calibri" pitchFamily="34" charset="0"/>
                <a:cs typeface="Calibri" pitchFamily="34" charset="0"/>
              </a:rPr>
              <a:t>7. Defined contribution retirement guide</a:t>
            </a:r>
          </a:p>
          <a:p>
            <a:pPr marL="266400"/>
            <a:r>
              <a:rPr lang="en-GB" sz="1200" dirty="0" smtClean="0">
                <a:solidFill>
                  <a:schemeClr val="bg1"/>
                </a:solidFill>
                <a:latin typeface="Calibri" pitchFamily="34" charset="0"/>
                <a:cs typeface="Calibri" pitchFamily="34" charset="0"/>
              </a:rPr>
              <a:t>8. Contributions</a:t>
            </a:r>
          </a:p>
          <a:p>
            <a:pPr marL="266400"/>
            <a:r>
              <a:rPr lang="en-GB" sz="1200" dirty="0" smtClean="0">
                <a:solidFill>
                  <a:schemeClr val="bg1"/>
                </a:solidFill>
                <a:latin typeface="Calibri" pitchFamily="34" charset="0"/>
                <a:cs typeface="Calibri" pitchFamily="34" charset="0"/>
              </a:rPr>
              <a:t>9. Salary sacrifice</a:t>
            </a:r>
          </a:p>
          <a:p>
            <a:pPr marL="266400"/>
            <a:r>
              <a:rPr lang="en-GB" sz="1200" dirty="0" smtClean="0">
                <a:solidFill>
                  <a:schemeClr val="bg1"/>
                </a:solidFill>
                <a:latin typeface="Calibri" pitchFamily="34" charset="0"/>
                <a:cs typeface="Calibri" pitchFamily="34" charset="0"/>
              </a:rPr>
              <a:t>10. Additional Voluntary Contributions</a:t>
            </a:r>
          </a:p>
          <a:p>
            <a:pPr marL="266400"/>
            <a:r>
              <a:rPr lang="en-GB" sz="1200" dirty="0" smtClean="0">
                <a:solidFill>
                  <a:schemeClr val="bg1"/>
                </a:solidFill>
                <a:latin typeface="Calibri" pitchFamily="34" charset="0"/>
                <a:cs typeface="Calibri" pitchFamily="34" charset="0"/>
              </a:rPr>
              <a:t>11. Early retirement</a:t>
            </a:r>
          </a:p>
          <a:p>
            <a:pPr marL="266400"/>
            <a:r>
              <a:rPr lang="en-GB" sz="1200" dirty="0" smtClean="0">
                <a:solidFill>
                  <a:schemeClr val="bg1"/>
                </a:solidFill>
                <a:latin typeface="Calibri" pitchFamily="34" charset="0"/>
                <a:cs typeface="Calibri" pitchFamily="34" charset="0"/>
              </a:rPr>
              <a:t>12. Late retirement</a:t>
            </a:r>
          </a:p>
          <a:p>
            <a:pPr marL="266400"/>
            <a:r>
              <a:rPr lang="en-GB" sz="1200" dirty="0" smtClean="0">
                <a:solidFill>
                  <a:schemeClr val="bg1"/>
                </a:solidFill>
                <a:latin typeface="Calibri" pitchFamily="34" charset="0"/>
                <a:cs typeface="Calibri" pitchFamily="34" charset="0"/>
              </a:rPr>
              <a:t>13. Pension increases	</a:t>
            </a:r>
          </a:p>
          <a:p>
            <a:pPr marL="266400"/>
            <a:r>
              <a:rPr lang="en-GB" sz="1200" dirty="0" smtClean="0">
                <a:solidFill>
                  <a:schemeClr val="bg1"/>
                </a:solidFill>
                <a:latin typeface="Calibri" pitchFamily="34" charset="0"/>
                <a:cs typeface="Calibri" pitchFamily="34" charset="0"/>
              </a:rPr>
              <a:t>14. Death benefits</a:t>
            </a:r>
          </a:p>
          <a:p>
            <a:pPr marL="266400"/>
            <a:r>
              <a:rPr lang="en-GB" sz="1200" dirty="0" smtClean="0">
                <a:solidFill>
                  <a:schemeClr val="bg1"/>
                </a:solidFill>
                <a:latin typeface="Calibri" pitchFamily="34" charset="0"/>
                <a:cs typeface="Calibri" pitchFamily="34" charset="0"/>
              </a:rPr>
              <a:t>15. Leaving service benefits</a:t>
            </a:r>
          </a:p>
          <a:p>
            <a:pPr marL="266400"/>
            <a:r>
              <a:rPr lang="en-GB" sz="1200" dirty="0" smtClean="0">
                <a:solidFill>
                  <a:schemeClr val="bg1"/>
                </a:solidFill>
                <a:latin typeface="Calibri" pitchFamily="34" charset="0"/>
                <a:cs typeface="Calibri" pitchFamily="34" charset="0"/>
              </a:rPr>
              <a:t>16. Ill health benefits	</a:t>
            </a:r>
          </a:p>
          <a:p>
            <a:pPr marL="266400"/>
            <a:r>
              <a:rPr lang="en-GB" sz="1200" dirty="0" smtClean="0">
                <a:solidFill>
                  <a:schemeClr val="bg1"/>
                </a:solidFill>
                <a:latin typeface="Calibri" pitchFamily="34" charset="0"/>
                <a:cs typeface="Calibri" pitchFamily="34" charset="0"/>
              </a:rPr>
              <a:t>17. Transfers</a:t>
            </a:r>
          </a:p>
          <a:p>
            <a:pPr marL="266400"/>
            <a:r>
              <a:rPr lang="en-GB" sz="1200" dirty="0" smtClean="0">
                <a:solidFill>
                  <a:schemeClr val="bg1"/>
                </a:solidFill>
                <a:latin typeface="Calibri" pitchFamily="34" charset="0"/>
                <a:cs typeface="Calibri" pitchFamily="34" charset="0"/>
              </a:rPr>
              <a:t>18. Divorce</a:t>
            </a:r>
          </a:p>
          <a:p>
            <a:pPr marL="266400"/>
            <a:r>
              <a:rPr lang="en-GB" sz="1200" dirty="0" smtClean="0">
                <a:solidFill>
                  <a:schemeClr val="bg1"/>
                </a:solidFill>
                <a:latin typeface="Calibri" pitchFamily="34" charset="0"/>
                <a:cs typeface="Calibri" pitchFamily="34" charset="0"/>
              </a:rPr>
              <a:t>19. State benefits</a:t>
            </a:r>
          </a:p>
          <a:p>
            <a:pPr marL="266400"/>
            <a:r>
              <a:rPr lang="en-GB" sz="1200" dirty="0" smtClean="0">
                <a:solidFill>
                  <a:schemeClr val="bg1"/>
                </a:solidFill>
                <a:latin typeface="Calibri" pitchFamily="34" charset="0"/>
                <a:cs typeface="Calibri" pitchFamily="34" charset="0"/>
              </a:rPr>
              <a:t>20. Disputes and complaints</a:t>
            </a:r>
          </a:p>
          <a:p>
            <a:pPr marL="266400"/>
            <a:r>
              <a:rPr lang="en-GB" sz="1200" dirty="0" smtClean="0">
                <a:solidFill>
                  <a:schemeClr val="bg1"/>
                </a:solidFill>
                <a:latin typeface="Calibri" pitchFamily="34" charset="0"/>
                <a:cs typeface="Calibri" pitchFamily="34" charset="0"/>
              </a:rPr>
              <a:t>21. Flexible Retirement</a:t>
            </a:r>
          </a:p>
          <a:p>
            <a:pPr marL="266400"/>
            <a:r>
              <a:rPr lang="en-GB" sz="1200" dirty="0" smtClean="0">
                <a:solidFill>
                  <a:schemeClr val="bg1"/>
                </a:solidFill>
                <a:latin typeface="Calibri" pitchFamily="34" charset="0"/>
                <a:cs typeface="Calibri" pitchFamily="34" charset="0"/>
              </a:rPr>
              <a:t>22. Absence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6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6" name="Picture 2"/>
          <p:cNvPicPr>
            <a:picLocks noChangeAspect="1" noChangeArrowheads="1"/>
          </p:cNvPicPr>
          <p:nvPr/>
        </p:nvPicPr>
        <p:blipFill>
          <a:blip r:embed="rId2" cstate="email"/>
          <a:srcRect t="-628"/>
          <a:stretch>
            <a:fillRect/>
          </a:stretch>
        </p:blipFill>
        <p:spPr bwMode="auto">
          <a:xfrm>
            <a:off x="739197" y="3546191"/>
            <a:ext cx="2521527" cy="2382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29607" y="1186415"/>
            <a:ext cx="2539638" cy="2312924"/>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a:solidFill>
                  <a:schemeClr val="bg1"/>
                </a:solidFill>
                <a:latin typeface="Calibri" pitchFamily="34" charset="0"/>
                <a:ea typeface="+mn-ea"/>
                <a:cs typeface="Arial" charset="0"/>
              </a:rPr>
              <a:t> </a:t>
            </a:r>
            <a:r>
              <a:rPr lang="en-GB" sz="2000" kern="0" dirty="0" smtClean="0">
                <a:solidFill>
                  <a:schemeClr val="bg1"/>
                </a:solidFill>
                <a:latin typeface="Calibri" pitchFamily="34" charset="0"/>
                <a:ea typeface="+mn-ea"/>
                <a:cs typeface="Arial" charset="0"/>
              </a:rPr>
              <a:t>   </a:t>
            </a:r>
            <a:r>
              <a:rPr lang="en-GB" sz="1400" kern="0" dirty="0" smtClean="0">
                <a:solidFill>
                  <a:schemeClr val="bg1"/>
                </a:solidFill>
                <a:latin typeface="Calibri" pitchFamily="34" charset="0"/>
                <a:ea typeface="+mn-ea"/>
                <a:cs typeface="Arial" charset="0"/>
              </a:rPr>
              <a:t>What is the hybrid pension arrangement?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	</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6" name="Rectangle 3"/>
          <p:cNvSpPr txBox="1">
            <a:spLocks noChangeArrowheads="1"/>
          </p:cNvSpPr>
          <p:nvPr/>
        </p:nvSpPr>
        <p:spPr>
          <a:xfrm>
            <a:off x="3332075" y="1192332"/>
            <a:ext cx="5135520" cy="2314956"/>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20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05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All members of the hybrid</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pension arrangement</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will be provided with a DB and DC pension and tax free cash sum at retirement. Benefits will also be paid if you die or if you are unable to work due to ill health</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To protect against inflation, the DB pension and lump sum you earn each year are linked to increases in the Consumer Prices Index.</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cs typeface="Arial" charset="0"/>
              </a:rPr>
              <a:t>In addition to the benefits you build up in hybrid pension scheme you will also earn State Pension benefits.</a:t>
            </a:r>
            <a:endPar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0" name="Rectangle 3"/>
          <p:cNvSpPr txBox="1">
            <a:spLocks noChangeArrowheads="1"/>
          </p:cNvSpPr>
          <p:nvPr/>
        </p:nvSpPr>
        <p:spPr>
          <a:xfrm>
            <a:off x="3331923" y="3569918"/>
            <a:ext cx="5139218" cy="2296046"/>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b="1" kern="0" dirty="0" smtClean="0">
                <a:solidFill>
                  <a:schemeClr val="bg1"/>
                </a:solidFill>
                <a:latin typeface="Calibri" pitchFamily="34" charset="0"/>
                <a:cs typeface="Arial" charset="0"/>
              </a:rPr>
              <a:t>It is important to consider saving towards a pension to ensure that you have a good standard of living when you retire. If you are a member of University pension schemes, your employer will make a significant contribution towards your pension, in addition to your own contributions.</a:t>
            </a:r>
            <a:endParaRPr kumimoji="0" lang="en-GB" sz="1200" b="0" i="0" u="none" strike="noStrike" kern="0" cap="none" spc="0" normalizeH="0" baseline="0" noProof="0" dirty="0" smtClean="0">
              <a:ln>
                <a:noFill/>
              </a:ln>
              <a:solidFill>
                <a:srgbClr val="717173"/>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When reading this guide please look out for </a:t>
            </a:r>
            <a:r>
              <a:rPr lang="en-GB" sz="1200" kern="0" dirty="0" smtClean="0">
                <a:solidFill>
                  <a:schemeClr val="bg1"/>
                </a:solidFill>
                <a:latin typeface="Calibri" pitchFamily="34" charset="0"/>
                <a:ea typeface="+mn-ea"/>
                <a:cs typeface="Arial" charset="0"/>
              </a:rPr>
              <a:t>the following symbols:</a:t>
            </a:r>
          </a:p>
          <a:p>
            <a:pPr marL="900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800" kern="0" dirty="0" smtClean="0">
              <a:solidFill>
                <a:schemeClr val="bg1"/>
              </a:solidFill>
              <a:latin typeface="Calibri" pitchFamily="34" charset="0"/>
              <a:ea typeface="+mn-ea"/>
              <a:cs typeface="Arial" charset="0"/>
            </a:endParaRPr>
          </a:p>
          <a:p>
            <a:pPr marL="792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This</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means more detailed information is available in the </a:t>
            </a:r>
          </a:p>
          <a:p>
            <a:pPr marL="792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factsheets provided on the Pension Office website or from the Pensions Section</a:t>
            </a:r>
            <a:endParaRPr kumimoji="0" lang="en-GB" sz="1600" b="0" i="0" u="none" strike="noStrike" kern="0" cap="none" spc="0" normalizeH="0" noProof="0" dirty="0" smtClean="0">
              <a:ln>
                <a:noFill/>
              </a:ln>
              <a:solidFill>
                <a:schemeClr val="bg1"/>
              </a:solidFill>
              <a:effectLst/>
              <a:uLnTx/>
              <a:uFillTx/>
              <a:latin typeface="Calibri" pitchFamily="34" charset="0"/>
              <a:ea typeface="+mn-ea"/>
              <a:cs typeface="Arial" charset="0"/>
            </a:endParaRPr>
          </a:p>
          <a:p>
            <a:pPr marL="792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600" b="0" i="0" u="none" strike="noStrike" kern="0" cap="none" spc="0" normalizeH="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	T</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his means</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you may need to complete a form to receive the appropriate benefits</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792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036" name="Picture 12" descr="C:\Jo Seed\uni of cambridge\comms\forms-icon.png"/>
          <p:cNvPicPr>
            <a:picLocks noChangeAspect="1" noChangeArrowheads="1"/>
          </p:cNvPicPr>
          <p:nvPr/>
        </p:nvPicPr>
        <p:blipFill>
          <a:blip r:embed="rId2" cstate="email"/>
          <a:srcRect/>
          <a:stretch>
            <a:fillRect/>
          </a:stretch>
        </p:blipFill>
        <p:spPr bwMode="auto">
          <a:xfrm>
            <a:off x="3462331" y="5272453"/>
            <a:ext cx="546203" cy="546203"/>
          </a:xfrm>
          <a:prstGeom prst="rect">
            <a:avLst/>
          </a:prstGeom>
          <a:noFill/>
        </p:spPr>
      </p:pic>
      <p:pic>
        <p:nvPicPr>
          <p:cNvPr id="1041" name="Picture 17" descr="C:\Jo Seed\uni of cambridge\comms\info.png"/>
          <p:cNvPicPr>
            <a:picLocks noChangeAspect="1" noChangeArrowheads="1"/>
          </p:cNvPicPr>
          <p:nvPr/>
        </p:nvPicPr>
        <p:blipFill>
          <a:blip r:embed="rId3" cstate="email"/>
          <a:srcRect/>
          <a:stretch>
            <a:fillRect/>
          </a:stretch>
        </p:blipFill>
        <p:spPr bwMode="auto">
          <a:xfrm>
            <a:off x="3430390" y="4647559"/>
            <a:ext cx="580292" cy="580292"/>
          </a:xfrm>
          <a:prstGeom prst="rect">
            <a:avLst/>
          </a:prstGeom>
          <a:noFill/>
        </p:spPr>
      </p:pic>
      <p:sp>
        <p:nvSpPr>
          <p:cNvPr id="25" name="TextBox 24"/>
          <p:cNvSpPr txBox="1"/>
          <p:nvPr/>
        </p:nvSpPr>
        <p:spPr>
          <a:xfrm>
            <a:off x="3518811" y="1283853"/>
            <a:ext cx="4716380" cy="837152"/>
          </a:xfrm>
          <a:prstGeom prst="rect">
            <a:avLst/>
          </a:prstGeom>
          <a:solidFill>
            <a:srgbClr val="214653"/>
          </a:solidFill>
        </p:spPr>
        <p:txBody>
          <a:bodyPr wrap="square" rIns="72000" rtlCol="0">
            <a:spAutoFit/>
          </a:bodyPr>
          <a:lstStyle/>
          <a:p>
            <a:pPr marL="108000">
              <a:lnSpc>
                <a:spcPct val="90000"/>
              </a:lnSpc>
            </a:pPr>
            <a:r>
              <a:rPr lang="en-GB" sz="1200" b="1" kern="0" dirty="0" smtClean="0">
                <a:solidFill>
                  <a:schemeClr val="bg1"/>
                </a:solidFill>
                <a:latin typeface="Calibri" pitchFamily="34" charset="0"/>
                <a:cs typeface="Arial" charset="0"/>
              </a:rPr>
              <a:t>It is called a hybrid scheme because you build up both a defined benefit (DB) pension </a:t>
            </a:r>
            <a:r>
              <a:rPr lang="en-GB" sz="1200" b="1" u="sng" kern="0" dirty="0" smtClean="0">
                <a:solidFill>
                  <a:schemeClr val="bg1"/>
                </a:solidFill>
                <a:latin typeface="Calibri" pitchFamily="34" charset="0"/>
                <a:cs typeface="Arial" charset="0"/>
              </a:rPr>
              <a:t>and</a:t>
            </a:r>
            <a:r>
              <a:rPr lang="en-GB" sz="1200" b="1" kern="0" dirty="0" smtClean="0">
                <a:solidFill>
                  <a:schemeClr val="bg1"/>
                </a:solidFill>
                <a:latin typeface="Calibri" pitchFamily="34" charset="0"/>
                <a:cs typeface="Arial" charset="0"/>
              </a:rPr>
              <a:t> a defined contribution (DC) pension. When you retire the DB and DC benefits will be added together. </a:t>
            </a:r>
          </a:p>
          <a:p>
            <a:pPr marL="108000">
              <a:lnSpc>
                <a:spcPct val="80000"/>
              </a:lnSpc>
            </a:pPr>
            <a:endParaRPr lang="en-GB" sz="800" b="1" kern="0" dirty="0" smtClean="0">
              <a:solidFill>
                <a:schemeClr val="bg1"/>
              </a:solidFill>
              <a:latin typeface="Calibri" pitchFamily="34" charset="0"/>
              <a:cs typeface="Arial" charset="0"/>
            </a:endParaRPr>
          </a:p>
          <a:p>
            <a:pPr marL="108000">
              <a:lnSpc>
                <a:spcPct val="80000"/>
              </a:lnSpc>
            </a:pPr>
            <a:r>
              <a:rPr lang="en-GB" sz="1200" b="1" kern="0" dirty="0" smtClean="0">
                <a:solidFill>
                  <a:schemeClr val="bg1"/>
                </a:solidFill>
                <a:latin typeface="Calibri" pitchFamily="34" charset="0"/>
                <a:cs typeface="Arial" charset="0"/>
              </a:rPr>
              <a:t>Please read on to find out more about your hybrid benefits.</a:t>
            </a:r>
            <a:endParaRPr lang="en-GB" sz="1200" dirty="0"/>
          </a:p>
        </p:txBody>
      </p:sp>
      <p:pic>
        <p:nvPicPr>
          <p:cNvPr id="5122" name="Picture 2"/>
          <p:cNvPicPr>
            <a:picLocks noChangeAspect="1" noChangeArrowheads="1"/>
          </p:cNvPicPr>
          <p:nvPr/>
        </p:nvPicPr>
        <p:blipFill>
          <a:blip r:embed="rId4" cstate="email"/>
          <a:srcRect/>
          <a:stretch>
            <a:fillRect/>
          </a:stretch>
        </p:blipFill>
        <p:spPr bwMode="auto">
          <a:xfrm>
            <a:off x="723899" y="3568700"/>
            <a:ext cx="2539756" cy="229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txBox="1">
            <a:spLocks noChangeArrowheads="1"/>
          </p:cNvSpPr>
          <p:nvPr/>
        </p:nvSpPr>
        <p:spPr>
          <a:xfrm>
            <a:off x="738400" y="1195207"/>
            <a:ext cx="2539638" cy="2377178"/>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What</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are the main benefits</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a:t>
            </a:r>
          </a:p>
        </p:txBody>
      </p:sp>
      <p:sp>
        <p:nvSpPr>
          <p:cNvPr id="12" name="Rectangle 3"/>
          <p:cNvSpPr txBox="1">
            <a:spLocks noChangeArrowheads="1"/>
          </p:cNvSpPr>
          <p:nvPr/>
        </p:nvSpPr>
        <p:spPr>
          <a:xfrm>
            <a:off x="3332075" y="1192333"/>
            <a:ext cx="5150188" cy="2380052"/>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As a member of the Hybrid section of the pension scheme you will build up a DEFINED BENEFIT (DB) pension and a DEFINED CONTRIBUTION (DC)</a:t>
            </a:r>
            <a:r>
              <a:rPr kumimoji="0" lang="en-GB" sz="1200" b="1" i="0" u="none" strike="noStrike" kern="0" cap="none" spc="0" normalizeH="0" noProof="0" dirty="0" smtClean="0">
                <a:ln>
                  <a:noFill/>
                </a:ln>
                <a:solidFill>
                  <a:schemeClr val="bg1"/>
                </a:solidFill>
                <a:effectLst/>
                <a:uLnTx/>
                <a:uFillTx/>
                <a:latin typeface="Calibri" pitchFamily="34" charset="0"/>
                <a:ea typeface="+mn-ea"/>
                <a:cs typeface="Arial" charset="0"/>
              </a:rPr>
              <a:t> fund as follows</a:t>
            </a:r>
            <a:endPar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endParaRPr kumimoji="0" lang="en-GB" sz="1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000" kern="0" dirty="0" smtClean="0">
                <a:solidFill>
                  <a:schemeClr val="bg1"/>
                </a:solidFill>
                <a:latin typeface="Calibri" pitchFamily="34" charset="0"/>
                <a:ea typeface="+mn-ea"/>
                <a:cs typeface="Arial" charset="0"/>
              </a:rPr>
              <a:t>	</a:t>
            </a:r>
            <a:r>
              <a:rPr lang="en-GB" sz="1000" b="1" i="1"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000" b="1" i="1" kern="0" dirty="0" smtClean="0">
                <a:solidFill>
                  <a:schemeClr val="bg1"/>
                </a:solidFill>
                <a:latin typeface="Calibri" pitchFamily="34" charset="0"/>
                <a:ea typeface="+mn-ea"/>
                <a:cs typeface="Arial" charset="0"/>
              </a:rPr>
              <a:t>		</a:t>
            </a:r>
            <a:r>
              <a:rPr lang="en-GB" sz="1200" b="1" i="1" kern="0" dirty="0" smtClean="0">
                <a:solidFill>
                  <a:schemeClr val="bg1"/>
                </a:solidFill>
                <a:latin typeface="Calibri" pitchFamily="34" charset="0"/>
                <a:ea typeface="+mn-ea"/>
                <a:cs typeface="Arial" charset="0"/>
              </a:rPr>
              <a:t>	              </a:t>
            </a:r>
            <a:r>
              <a:rPr lang="en-GB" sz="3600" b="1" kern="0" dirty="0" smtClean="0">
                <a:solidFill>
                  <a:schemeClr val="bg1"/>
                </a:solidFill>
                <a:latin typeface="Calibri" pitchFamily="34" charset="0"/>
                <a:ea typeface="+mn-ea"/>
                <a:cs typeface="Arial" charset="0"/>
              </a:rPr>
              <a: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000" b="1" i="1"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endParaRPr lang="en-GB" sz="1000" b="1" i="1" kern="0" dirty="0" smtClean="0">
              <a:solidFill>
                <a:schemeClr val="bg1"/>
              </a:solidFill>
              <a:latin typeface="Calibri" pitchFamily="34" charset="0"/>
              <a:ea typeface="+mn-ea"/>
              <a:cs typeface="Arial" charset="0"/>
            </a:endParaRPr>
          </a:p>
          <a:p>
            <a:pPr marL="265113" indent="-265113" eaLnBrk="0" hangingPunct="0">
              <a:lnSpc>
                <a:spcPct val="90000"/>
              </a:lnSpc>
              <a:spcBef>
                <a:spcPct val="20000"/>
              </a:spcBef>
              <a:buClr>
                <a:srgbClr val="58A7E0"/>
              </a:buClr>
              <a:buSzPct val="120000"/>
              <a:defRPr/>
            </a:pPr>
            <a:endParaRPr lang="en-GB" sz="1000" b="1" i="1" kern="0" dirty="0" smtClean="0">
              <a:solidFill>
                <a:schemeClr val="bg1"/>
              </a:solidFill>
              <a:latin typeface="Calibri" pitchFamily="34" charset="0"/>
              <a:ea typeface="+mn-ea"/>
              <a:cs typeface="Arial" charset="0"/>
            </a:endParaRPr>
          </a:p>
          <a:p>
            <a:pPr marL="265113" indent="-265113" eaLnBrk="0" hangingPunct="0">
              <a:lnSpc>
                <a:spcPct val="90000"/>
              </a:lnSpc>
              <a:spcBef>
                <a:spcPct val="20000"/>
              </a:spcBef>
              <a:buClr>
                <a:srgbClr val="58A7E0"/>
              </a:buClr>
              <a:buSzPct val="120000"/>
              <a:defRPr/>
            </a:pPr>
            <a:r>
              <a:rPr lang="en-GB" sz="1000" b="1" i="1" kern="0" dirty="0" smtClean="0">
                <a:solidFill>
                  <a:schemeClr val="bg1"/>
                </a:solidFill>
                <a:latin typeface="Calibri" pitchFamily="34" charset="0"/>
                <a:ea typeface="+mn-ea"/>
                <a:cs typeface="Arial" charset="0"/>
              </a:rPr>
              <a:t>	</a:t>
            </a: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retirement benefit factsheet</a:t>
            </a:r>
          </a:p>
          <a:p>
            <a:pPr marL="265113" lvl="0"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ea typeface="+mn-ea"/>
                <a:cs typeface="Arial" charset="0"/>
              </a:rPr>
              <a:t>	</a:t>
            </a: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4" name="Rectangle 3"/>
          <p:cNvSpPr txBox="1">
            <a:spLocks noChangeArrowheads="1"/>
          </p:cNvSpPr>
          <p:nvPr/>
        </p:nvSpPr>
        <p:spPr>
          <a:xfrm>
            <a:off x="3359688" y="3701143"/>
            <a:ext cx="5150188" cy="2325188"/>
          </a:xfrm>
          <a:prstGeom prst="rect">
            <a:avLst/>
          </a:prstGeom>
          <a:solidFill>
            <a:srgbClr val="214653"/>
          </a:solidFill>
        </p:spPr>
        <p:txBody>
          <a:bodyPr lIns="0" rIns="72000"/>
          <a:lstStyle/>
          <a:p>
            <a:pPr marL="93663" marR="0" lvl="0" indent="-9366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b="1" kern="0" dirty="0" smtClean="0">
                <a:solidFill>
                  <a:schemeClr val="bg1"/>
                </a:solidFill>
                <a:latin typeface="Calibri" pitchFamily="34" charset="0"/>
                <a:ea typeface="+mn-ea"/>
                <a:cs typeface="Arial" charset="0"/>
              </a:rPr>
              <a:t>Defined benefit and defined contribution</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 – what’s the difference?</a:t>
            </a:r>
          </a:p>
          <a:p>
            <a:pPr marL="93663" marR="0" lvl="0" indent="-9366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In a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defined benefit or DB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arrangement, your retirement benefits are normally defined in terms of your salary. This means you know what your</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benefits will be as a fraction of </a:t>
            </a:r>
            <a:r>
              <a:rPr lang="en-GB" sz="1200" kern="0" dirty="0" smtClean="0">
                <a:solidFill>
                  <a:schemeClr val="bg1"/>
                </a:solidFill>
                <a:latin typeface="Calibri" pitchFamily="34" charset="0"/>
                <a:ea typeface="+mn-ea"/>
                <a:cs typeface="Arial" charset="0"/>
              </a:rPr>
              <a:t>your salary. The defined benefit part of your  benefit is based on your earnings revalued in line with inflation.</a:t>
            </a:r>
            <a:r>
              <a:rPr lang="en-GB" sz="600" kern="0" dirty="0" smtClean="0">
                <a:solidFill>
                  <a:schemeClr val="bg1"/>
                </a:solidFill>
                <a:latin typeface="Calibri" pitchFamily="34" charset="0"/>
                <a:ea typeface="+mn-ea"/>
                <a:cs typeface="Arial" charset="0"/>
              </a:rPr>
              <a:t>	</a:t>
            </a:r>
          </a:p>
          <a:p>
            <a:pPr marL="93663" marR="0" lvl="0" indent="-9366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6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In a </a:t>
            </a:r>
            <a:r>
              <a:rPr lang="en-GB" sz="1200" b="1" kern="0" dirty="0" smtClean="0">
                <a:solidFill>
                  <a:schemeClr val="bg1"/>
                </a:solidFill>
                <a:latin typeface="Calibri" pitchFamily="34" charset="0"/>
                <a:ea typeface="+mn-ea"/>
                <a:cs typeface="Arial" charset="0"/>
              </a:rPr>
              <a:t>defined contribution or DC </a:t>
            </a:r>
            <a:r>
              <a:rPr lang="en-GB" sz="1200" kern="0" dirty="0" smtClean="0">
                <a:solidFill>
                  <a:schemeClr val="bg1"/>
                </a:solidFill>
                <a:latin typeface="Calibri" pitchFamily="34" charset="0"/>
                <a:ea typeface="+mn-ea"/>
                <a:cs typeface="Arial" charset="0"/>
              </a:rPr>
              <a:t>arrangement, your retirement benefits are unknown in advance. Your retirement benefits will depend on a number of factors including the investment returns achieved on your fund and how you choose to take an income at retirement. However, you do know the level of contributions that will be paid into the arrangement by your employer.</a:t>
            </a:r>
          </a:p>
          <a:p>
            <a:pPr marL="93663" marR="0" lvl="0" indent="-9366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lang="en-GB" sz="1200" b="1" kern="0" dirty="0" smtClean="0">
                <a:solidFill>
                  <a:schemeClr val="bg1"/>
                </a:solidFill>
                <a:latin typeface="Calibri" pitchFamily="34" charset="0"/>
                <a:ea typeface="+mn-ea"/>
                <a:cs typeface="Arial" charset="0"/>
              </a:rPr>
              <a:t>The Hybrid section gives you the certainty of a defined benefit pension and lump sum </a:t>
            </a:r>
            <a:r>
              <a:rPr lang="en-GB" sz="1200" b="1" u="sng" kern="0" dirty="0" smtClean="0">
                <a:solidFill>
                  <a:schemeClr val="bg1"/>
                </a:solidFill>
                <a:latin typeface="Calibri" pitchFamily="34" charset="0"/>
                <a:ea typeface="+mn-ea"/>
                <a:cs typeface="Arial" charset="0"/>
              </a:rPr>
              <a:t>plus</a:t>
            </a:r>
            <a:r>
              <a:rPr lang="en-GB" sz="1200" b="1" kern="0" dirty="0" smtClean="0">
                <a:solidFill>
                  <a:schemeClr val="bg1"/>
                </a:solidFill>
                <a:latin typeface="Calibri" pitchFamily="34" charset="0"/>
                <a:ea typeface="+mn-ea"/>
                <a:cs typeface="Arial" charset="0"/>
              </a:rPr>
              <a:t> a fund to increase your retirement benefits.</a:t>
            </a:r>
          </a:p>
          <a:p>
            <a:pPr marL="93663" marR="0" lvl="0" indent="-9366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p>
        </p:txBody>
      </p:sp>
      <p:sp>
        <p:nvSpPr>
          <p:cNvPr id="7" name="TextBox 6"/>
          <p:cNvSpPr txBox="1"/>
          <p:nvPr/>
        </p:nvSpPr>
        <p:spPr>
          <a:xfrm>
            <a:off x="3443584" y="1971305"/>
            <a:ext cx="2148806" cy="1255728"/>
          </a:xfrm>
          <a:prstGeom prst="rect">
            <a:avLst/>
          </a:prstGeom>
          <a:solidFill>
            <a:srgbClr val="214653"/>
          </a:solidFill>
        </p:spPr>
        <p:txBody>
          <a:bodyPr wrap="square" lIns="36000" rIns="36000" rtlCol="0">
            <a:spAutoFit/>
          </a:bodyPr>
          <a:lstStyle/>
          <a:p>
            <a:pPr marL="108000">
              <a:lnSpc>
                <a:spcPct val="90000"/>
              </a:lnSpc>
            </a:pPr>
            <a:r>
              <a:rPr lang="en-GB" sz="1200" b="1" kern="0" dirty="0" smtClean="0">
                <a:solidFill>
                  <a:schemeClr val="bg1"/>
                </a:solidFill>
                <a:latin typeface="Calibri" pitchFamily="34" charset="0"/>
                <a:cs typeface="Arial" charset="0"/>
              </a:rPr>
              <a:t>A DB Pension</a:t>
            </a:r>
          </a:p>
          <a:p>
            <a:pPr marL="108000">
              <a:lnSpc>
                <a:spcPct val="90000"/>
              </a:lnSpc>
            </a:pPr>
            <a:r>
              <a:rPr lang="en-GB" sz="1200" kern="0" dirty="0" smtClean="0">
                <a:solidFill>
                  <a:schemeClr val="bg1"/>
                </a:solidFill>
                <a:latin typeface="Calibri" pitchFamily="34" charset="0"/>
                <a:cs typeface="Arial" charset="0"/>
              </a:rPr>
              <a:t>You will build up a block of pension equal to 1/150</a:t>
            </a:r>
            <a:r>
              <a:rPr lang="en-GB" sz="1200" kern="0" baseline="30000" dirty="0" smtClean="0">
                <a:solidFill>
                  <a:schemeClr val="bg1"/>
                </a:solidFill>
                <a:latin typeface="Calibri" pitchFamily="34" charset="0"/>
                <a:cs typeface="Arial" charset="0"/>
              </a:rPr>
              <a:t>th</a:t>
            </a:r>
            <a:r>
              <a:rPr lang="en-GB" sz="1200" kern="0" dirty="0" smtClean="0">
                <a:solidFill>
                  <a:schemeClr val="bg1"/>
                </a:solidFill>
                <a:latin typeface="Calibri" pitchFamily="34" charset="0"/>
                <a:cs typeface="Arial" charset="0"/>
              </a:rPr>
              <a:t> of the salary you earn each year. You will also build up a cash lump sum equal to 3/150ths of the salary you earn each year. </a:t>
            </a:r>
            <a:endParaRPr lang="en-GB" sz="1200" b="1" kern="0" dirty="0" smtClean="0">
              <a:solidFill>
                <a:schemeClr val="bg1"/>
              </a:solidFill>
              <a:latin typeface="Calibri" pitchFamily="34" charset="0"/>
              <a:cs typeface="Arial" charset="0"/>
            </a:endParaRPr>
          </a:p>
        </p:txBody>
      </p:sp>
      <p:sp>
        <p:nvSpPr>
          <p:cNvPr id="8" name="TextBox 7"/>
          <p:cNvSpPr txBox="1"/>
          <p:nvPr/>
        </p:nvSpPr>
        <p:spPr>
          <a:xfrm>
            <a:off x="5873979" y="1973980"/>
            <a:ext cx="2435469" cy="1278141"/>
          </a:xfrm>
          <a:prstGeom prst="rect">
            <a:avLst/>
          </a:prstGeom>
          <a:solidFill>
            <a:srgbClr val="214653"/>
          </a:solidFill>
        </p:spPr>
        <p:txBody>
          <a:bodyPr wrap="square" lIns="28800" rIns="28800" rtlCol="0">
            <a:spAutoFit/>
          </a:bodyPr>
          <a:lstStyle/>
          <a:p>
            <a:pPr marL="108000">
              <a:lnSpc>
                <a:spcPct val="90000"/>
              </a:lnSpc>
            </a:pPr>
            <a:r>
              <a:rPr lang="en-GB" sz="1200" b="1" kern="0" dirty="0" smtClean="0">
                <a:solidFill>
                  <a:schemeClr val="bg1"/>
                </a:solidFill>
                <a:latin typeface="Calibri" pitchFamily="34" charset="0"/>
                <a:cs typeface="Arial" charset="0"/>
              </a:rPr>
              <a:t>A DC Fund</a:t>
            </a:r>
          </a:p>
          <a:p>
            <a:pPr marL="108000">
              <a:lnSpc>
                <a:spcPct val="90000"/>
              </a:lnSpc>
            </a:pPr>
            <a:r>
              <a:rPr lang="en-GB" sz="1200" kern="0" dirty="0" smtClean="0">
                <a:solidFill>
                  <a:schemeClr val="bg1"/>
                </a:solidFill>
                <a:latin typeface="Calibri" pitchFamily="34" charset="0"/>
                <a:cs typeface="Arial" charset="0"/>
              </a:rPr>
              <a:t>Your Employer will pay a contribution equal to 5% of your salary into a retirement fund in your name. Your fund will grow with investment returns and as new contributions are paid each year. </a:t>
            </a:r>
            <a:endParaRPr lang="en-GB" sz="1200" b="1" kern="0" dirty="0" smtClean="0">
              <a:solidFill>
                <a:schemeClr val="bg1"/>
              </a:solidFill>
              <a:latin typeface="Calibri" pitchFamily="34" charset="0"/>
              <a:cs typeface="Arial" charset="0"/>
            </a:endParaRPr>
          </a:p>
        </p:txBody>
      </p:sp>
      <p:pic>
        <p:nvPicPr>
          <p:cNvPr id="9" name="Picture 17" descr="C:\Jo Seed\uni of cambridge\comms\info.png"/>
          <p:cNvPicPr>
            <a:picLocks noChangeAspect="1" noChangeArrowheads="1"/>
          </p:cNvPicPr>
          <p:nvPr/>
        </p:nvPicPr>
        <p:blipFill>
          <a:blip r:embed="rId2" cstate="email"/>
          <a:srcRect/>
          <a:stretch>
            <a:fillRect/>
          </a:stretch>
        </p:blipFill>
        <p:spPr bwMode="auto">
          <a:xfrm>
            <a:off x="3784418" y="3211438"/>
            <a:ext cx="360947" cy="360947"/>
          </a:xfrm>
          <a:prstGeom prst="rect">
            <a:avLst/>
          </a:prstGeom>
          <a:noFill/>
        </p:spPr>
      </p:pic>
      <p:pic>
        <p:nvPicPr>
          <p:cNvPr id="3075" name="Picture 3" descr="\\hcfile02\home$\helen.saunders\My Pictures\Cambridge\cav.bmp"/>
          <p:cNvPicPr>
            <a:picLocks noChangeAspect="1" noChangeArrowheads="1"/>
          </p:cNvPicPr>
          <p:nvPr/>
        </p:nvPicPr>
        <p:blipFill>
          <a:blip r:embed="rId3" cstate="email"/>
          <a:srcRect/>
          <a:stretch>
            <a:fillRect/>
          </a:stretch>
        </p:blipFill>
        <p:spPr bwMode="auto">
          <a:xfrm>
            <a:off x="748145" y="3701143"/>
            <a:ext cx="2553855" cy="23251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What</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are the main benefits</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a:t>
            </a:r>
          </a:p>
        </p:txBody>
      </p:sp>
      <p:sp>
        <p:nvSpPr>
          <p:cNvPr id="29" name="Rectangle 3"/>
          <p:cNvSpPr txBox="1">
            <a:spLocks noChangeArrowheads="1"/>
          </p:cNvSpPr>
          <p:nvPr/>
        </p:nvSpPr>
        <p:spPr>
          <a:xfrm>
            <a:off x="5931503" y="3558847"/>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u="none" strike="noStrike" kern="0" cap="all" spc="0" normalizeH="0" noProof="0" dirty="0" smtClean="0">
                <a:ln>
                  <a:noFill/>
                </a:ln>
                <a:solidFill>
                  <a:schemeClr val="bg1"/>
                </a:solidFill>
                <a:effectLst/>
                <a:uLnTx/>
                <a:uFillTx/>
                <a:latin typeface="Calibri" pitchFamily="34" charset="0"/>
                <a:ea typeface="+mn-ea"/>
                <a:cs typeface="Arial" charset="0"/>
              </a:rPr>
              <a:t>Ill health benefits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are not able to work due to ill health you may be able to receive a pension and tax free lump sum.</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ill health benefits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factsheet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4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35" name="Picture 17" descr="C:\Jo Seed\uni of cambridge\comms\info.png"/>
          <p:cNvPicPr>
            <a:picLocks noChangeAspect="1" noChangeArrowheads="1"/>
          </p:cNvPicPr>
          <p:nvPr/>
        </p:nvPicPr>
        <p:blipFill>
          <a:blip r:embed="rId2" cstate="email"/>
          <a:srcRect/>
          <a:stretch>
            <a:fillRect/>
          </a:stretch>
        </p:blipFill>
        <p:spPr bwMode="auto">
          <a:xfrm>
            <a:off x="6179387" y="4774603"/>
            <a:ext cx="360947" cy="360947"/>
          </a:xfrm>
          <a:prstGeom prst="rect">
            <a:avLst/>
          </a:prstGeom>
          <a:noFill/>
        </p:spPr>
      </p:pic>
      <p:sp>
        <p:nvSpPr>
          <p:cNvPr id="12" name="Rectangle 3"/>
          <p:cNvSpPr txBox="1">
            <a:spLocks noChangeArrowheads="1"/>
          </p:cNvSpPr>
          <p:nvPr/>
        </p:nvSpPr>
        <p:spPr>
          <a:xfrm>
            <a:off x="3332075" y="1192333"/>
            <a:ext cx="5150188" cy="2301365"/>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lang="en-GB" sz="2000" b="1" kern="0" cap="all" dirty="0" smtClean="0">
                <a:solidFill>
                  <a:schemeClr val="bg1"/>
                </a:solidFill>
                <a:latin typeface="Calibri" pitchFamily="34" charset="0"/>
                <a:cs typeface="Arial" charset="0"/>
              </a:rPr>
              <a:t>	</a:t>
            </a:r>
            <a:r>
              <a:rPr lang="en-GB" sz="1200" b="1" kern="0" cap="all" dirty="0" smtClean="0">
                <a:solidFill>
                  <a:schemeClr val="bg1"/>
                </a:solidFill>
                <a:latin typeface="Calibri" pitchFamily="34" charset="0"/>
                <a:cs typeface="Arial" charset="0"/>
              </a:rPr>
              <a:t>Pension increases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r>
              <a:rPr lang="en-GB" sz="1200" b="1" kern="0" dirty="0" smtClean="0">
                <a:solidFill>
                  <a:schemeClr val="bg1"/>
                </a:solidFill>
                <a:latin typeface="Calibri" pitchFamily="34" charset="0"/>
                <a:cs typeface="Arial" charset="0"/>
              </a:rPr>
              <a:t>Defined benefit pension</a:t>
            </a:r>
            <a:r>
              <a:rPr lang="en-GB" sz="1200" kern="0" dirty="0" smtClean="0">
                <a:solidFill>
                  <a:schemeClr val="bg1"/>
                </a:solidFill>
                <a:latin typeface="Calibri" pitchFamily="34" charset="0"/>
                <a:cs typeface="Arial" charset="0"/>
              </a:rPr>
              <a:t> - to protect your benefits against inflation, your pension will increase each year both before and after you retire and your cash lump sum will increase each year before retirement.</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The annual increases are linked to increases in the Consumer Price Index (CPI) up to a maximum of 5%. If the annual CPI increase is above 5%, the University may provide an additional increase but this is not guaranteed.</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r>
              <a:rPr lang="en-GB" sz="1200" b="1" kern="0" dirty="0" smtClean="0">
                <a:solidFill>
                  <a:schemeClr val="bg1"/>
                </a:solidFill>
                <a:latin typeface="Calibri" pitchFamily="34" charset="0"/>
                <a:cs typeface="Arial" charset="0"/>
              </a:rPr>
              <a:t>Defined contribution pension</a:t>
            </a:r>
            <a:r>
              <a:rPr lang="en-GB" sz="1200" kern="0" dirty="0" smtClean="0">
                <a:solidFill>
                  <a:schemeClr val="bg1"/>
                </a:solidFill>
                <a:latin typeface="Calibri" pitchFamily="34" charset="0"/>
                <a:cs typeface="Arial" charset="0"/>
              </a:rPr>
              <a:t> – when you retire, you can choose how your DC pension increases in payment.</a:t>
            </a:r>
          </a:p>
          <a:p>
            <a:pPr marL="265113" lvl="0" indent="-265113" eaLnBrk="0" hangingPunct="0">
              <a:lnSpc>
                <a:spcPct val="90000"/>
              </a:lnSpc>
              <a:spcBef>
                <a:spcPct val="20000"/>
              </a:spcBef>
              <a:buClr>
                <a:srgbClr val="58A7E0"/>
              </a:buClr>
              <a:buSzPct val="120000"/>
              <a:defRPr/>
            </a:pPr>
            <a:endParaRPr lang="en-GB" sz="800" kern="0" dirty="0" smtClean="0">
              <a:solidFill>
                <a:schemeClr val="bg1"/>
              </a:solidFill>
              <a:latin typeface="Calibri" pitchFamily="34" charset="0"/>
              <a:cs typeface="Arial" charset="0"/>
            </a:endParaRPr>
          </a:p>
          <a:p>
            <a:pPr marL="265113" indent="-265113" eaLnBrk="0" hangingPunct="0">
              <a:lnSpc>
                <a:spcPct val="90000"/>
              </a:lnSpc>
              <a:spcBef>
                <a:spcPct val="20000"/>
              </a:spcBef>
              <a:buClr>
                <a:srgbClr val="58A7E0"/>
              </a:buClr>
              <a:buSzPct val="120000"/>
              <a:defRPr/>
            </a:pPr>
            <a:r>
              <a:rPr lang="en-GB" sz="800" b="1" i="1" kern="0" dirty="0" smtClean="0">
                <a:solidFill>
                  <a:schemeClr val="bg1"/>
                </a:solidFill>
                <a:latin typeface="Calibri" pitchFamily="34" charset="0"/>
                <a:cs typeface="Arial" charset="0"/>
              </a:rPr>
              <a:t>	</a:t>
            </a: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pension increase factsheet</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3601455" y="3007262"/>
            <a:ext cx="360947" cy="360947"/>
          </a:xfrm>
          <a:prstGeom prst="rect">
            <a:avLst/>
          </a:prstGeom>
          <a:noFill/>
        </p:spPr>
      </p:pic>
      <p:sp>
        <p:nvSpPr>
          <p:cNvPr id="10" name="Rectangle 3"/>
          <p:cNvSpPr txBox="1">
            <a:spLocks noChangeArrowheads="1"/>
          </p:cNvSpPr>
          <p:nvPr/>
        </p:nvSpPr>
        <p:spPr>
          <a:xfrm>
            <a:off x="3331856" y="3563383"/>
            <a:ext cx="2539638" cy="230711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b="1" kern="0" cap="all" dirty="0" smtClean="0">
                <a:solidFill>
                  <a:srgbClr val="717173"/>
                </a:solidFill>
                <a:latin typeface="Calibri" pitchFamily="34" charset="0"/>
                <a:ea typeface="+mn-ea"/>
                <a:cs typeface="Arial" charset="0"/>
              </a:rPr>
              <a:t>	</a:t>
            </a:r>
            <a:r>
              <a:rPr lang="en-GB" sz="1200" b="1" kern="0" cap="all" dirty="0" smtClean="0">
                <a:solidFill>
                  <a:schemeClr val="bg1"/>
                </a:solidFill>
                <a:latin typeface="Calibri" pitchFamily="34" charset="0"/>
                <a:ea typeface="+mn-ea"/>
                <a:cs typeface="Arial" charset="0"/>
              </a:rPr>
              <a:t>your dc FUND</a:t>
            </a:r>
            <a:endParaRPr kumimoji="0" lang="en-GB" sz="1200" b="1" u="none" strike="noStrike" kern="0" cap="all" spc="0" normalizeH="0" baseline="0" noProof="0" dirty="0" smtClean="0">
              <a:ln>
                <a:noFill/>
              </a:ln>
              <a:solidFill>
                <a:schemeClr val="bg1"/>
              </a:solidFill>
              <a:effectLst/>
              <a:uLnTx/>
              <a:uFillTx/>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In the long term we expect your DC fund to grow with investment returns. However, the value of your fund may reduce in some years if investment returns are negative and this could impact on your DC pension.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Please read the</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DC factsheet carefully for m</a:t>
            </a:r>
            <a:r>
              <a:rPr lang="en-GB" sz="1200" kern="0" dirty="0" smtClean="0">
                <a:solidFill>
                  <a:schemeClr val="bg1"/>
                </a:solidFill>
                <a:latin typeface="Calibri" pitchFamily="34" charset="0"/>
                <a:ea typeface="+mn-ea"/>
                <a:cs typeface="Arial" charset="0"/>
              </a:rPr>
              <a:t>ore information on how your DC fund works and the risks involved.</a:t>
            </a:r>
          </a:p>
          <a:p>
            <a:pPr marL="265113" lvl="0" indent="-265113" eaLnBrk="0" hangingPunct="0">
              <a:lnSpc>
                <a:spcPct val="90000"/>
              </a:lnSpc>
              <a:spcBef>
                <a:spcPct val="20000"/>
              </a:spcBef>
              <a:buClr>
                <a:srgbClr val="58A7E0"/>
              </a:buClr>
              <a:buSzPct val="120000"/>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noProof="0" dirty="0" smtClean="0">
                <a:solidFill>
                  <a:schemeClr val="bg1"/>
                </a:solidFill>
                <a:latin typeface="Calibri" pitchFamily="34" charset="0"/>
                <a:ea typeface="+mn-ea"/>
                <a:cs typeface="Arial" charset="0"/>
              </a:rPr>
              <a:t>           </a:t>
            </a:r>
            <a:r>
              <a:rPr kumimoji="0" lang="en-GB" sz="1200" b="1" i="1" u="sng" strike="noStrike" kern="0" cap="none" spc="0" normalizeH="0" baseline="0" noProof="0" dirty="0" smtClean="0">
                <a:ln>
                  <a:noFill/>
                </a:ln>
                <a:solidFill>
                  <a:schemeClr val="bg1"/>
                </a:solidFill>
                <a:effectLst/>
                <a:uLnTx/>
                <a:uFillTx/>
                <a:latin typeface="Calibri" pitchFamily="34" charset="0"/>
                <a:ea typeface="+mn-ea"/>
                <a:cs typeface="Arial" charset="0"/>
              </a:rPr>
              <a:t>see DC factsheet</a:t>
            </a:r>
            <a:endParaRPr kumimoji="0" lang="en-GB" sz="1400" b="1" i="1" u="sng"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1" name="Picture 17" descr="C:\Jo Seed\uni of cambridge\comms\info.png"/>
          <p:cNvPicPr>
            <a:picLocks noChangeAspect="1" noChangeArrowheads="1"/>
          </p:cNvPicPr>
          <p:nvPr/>
        </p:nvPicPr>
        <p:blipFill>
          <a:blip r:embed="rId3" cstate="email"/>
          <a:srcRect/>
          <a:stretch>
            <a:fillRect/>
          </a:stretch>
        </p:blipFill>
        <p:spPr bwMode="auto">
          <a:xfrm>
            <a:off x="3604385" y="5577563"/>
            <a:ext cx="260530" cy="260530"/>
          </a:xfrm>
          <a:prstGeom prst="rect">
            <a:avLst/>
          </a:prstGeom>
          <a:noFill/>
        </p:spPr>
      </p:pic>
      <p:pic>
        <p:nvPicPr>
          <p:cNvPr id="11266" name="Picture 2"/>
          <p:cNvPicPr>
            <a:picLocks noChangeAspect="1" noChangeArrowheads="1"/>
          </p:cNvPicPr>
          <p:nvPr/>
        </p:nvPicPr>
        <p:blipFill>
          <a:blip r:embed="rId4" cstate="email"/>
          <a:srcRect/>
          <a:stretch>
            <a:fillRect/>
          </a:stretch>
        </p:blipFill>
        <p:spPr bwMode="auto">
          <a:xfrm>
            <a:off x="739773" y="3557588"/>
            <a:ext cx="2546351" cy="2319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txBox="1">
            <a:spLocks noChangeArrowheads="1"/>
          </p:cNvSpPr>
          <p:nvPr/>
        </p:nvSpPr>
        <p:spPr>
          <a:xfrm>
            <a:off x="3332286" y="1222967"/>
            <a:ext cx="2532183" cy="2345733"/>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1" u="none" strike="noStrike" kern="0" cap="all" spc="0" normalizeH="0" noProof="0" dirty="0" smtClean="0">
                <a:ln>
                  <a:noFill/>
                </a:ln>
                <a:solidFill>
                  <a:schemeClr val="bg1"/>
                </a:solidFill>
                <a:effectLst/>
                <a:uLnTx/>
                <a:uFillTx/>
                <a:latin typeface="Calibri" pitchFamily="34" charset="0"/>
                <a:ea typeface="+mn-ea"/>
                <a:cs typeface="Arial" charset="0"/>
              </a:rPr>
              <a:t>Contributions</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Your basic contribution rate to the DB Section of the Scheme is 3% of Pensionable Pay. You will get tax relief on your contributions, which means that the real cost is lower than 3% for most members. The contribution rate paid by your employer is set by the Scheme Actuary to ensure all benefits can be paid in full.</a:t>
            </a:r>
          </a:p>
          <a:p>
            <a:pPr marL="265113" indent="-265113" eaLnBrk="0" hangingPunct="0">
              <a:lnSpc>
                <a:spcPct val="90000"/>
              </a:lnSpc>
              <a:spcBef>
                <a:spcPts val="10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contribution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29" name="Rectangle 3"/>
          <p:cNvSpPr txBox="1">
            <a:spLocks noChangeArrowheads="1"/>
          </p:cNvSpPr>
          <p:nvPr/>
        </p:nvSpPr>
        <p:spPr>
          <a:xfrm>
            <a:off x="5931503" y="3657600"/>
            <a:ext cx="2539638" cy="2208364"/>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lang="en-GB" sz="1200" b="1" kern="0" cap="all" noProof="0" dirty="0" smtClean="0">
                <a:solidFill>
                  <a:schemeClr val="bg1"/>
                </a:solidFill>
                <a:latin typeface="Calibri" pitchFamily="34" charset="0"/>
                <a:ea typeface="+mn-ea"/>
                <a:cs typeface="Arial" charset="0"/>
              </a:rPr>
              <a:t>Pay more to get more</a:t>
            </a:r>
            <a:endParaRPr kumimoji="0" lang="en-GB" sz="1200" b="1" u="none" strike="noStrike" kern="0" cap="all"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 can increase your benefits by paying additional contributions into the DC arrangement. Any additional contributions you pay will increase your DC fund and the DC benefits payable when you retire.</a:t>
            </a:r>
            <a:r>
              <a:rPr lang="en-GB" sz="1200" b="1" i="1" kern="0" dirty="0" smtClean="0">
                <a:solidFill>
                  <a:schemeClr val="bg1"/>
                </a:solidFill>
                <a:latin typeface="Calibri" pitchFamily="34" charset="0"/>
                <a:cs typeface="Arial" charset="0"/>
              </a:rPr>
              <a:t>       </a:t>
            </a:r>
          </a:p>
          <a:p>
            <a:pPr marL="265113" lvl="0" indent="-265113" eaLnBrk="0" hangingPunct="0">
              <a:lnSpc>
                <a:spcPct val="90000"/>
              </a:lnSpc>
              <a:spcBef>
                <a:spcPct val="20000"/>
              </a:spcBef>
              <a:buClr>
                <a:srgbClr val="58A7E0"/>
              </a:buClr>
              <a:buSzPct val="120000"/>
              <a:defRPr/>
            </a:pP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AVC factsheets</a:t>
            </a:r>
            <a:endParaRPr lang="en-GB" sz="1200" u="sng"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8" name="Rectangle 3"/>
          <p:cNvSpPr txBox="1">
            <a:spLocks noChangeArrowheads="1"/>
          </p:cNvSpPr>
          <p:nvPr/>
        </p:nvSpPr>
        <p:spPr>
          <a:xfrm>
            <a:off x="738400" y="1195207"/>
            <a:ext cx="2539638" cy="236234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What</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are the main benefits</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a:t>
            </a:r>
          </a:p>
        </p:txBody>
      </p:sp>
      <p:pic>
        <p:nvPicPr>
          <p:cNvPr id="11" name="Picture 17" descr="C:\Jo Seed\uni of cambridge\comms\info.png"/>
          <p:cNvPicPr>
            <a:picLocks noChangeAspect="1" noChangeArrowheads="1"/>
          </p:cNvPicPr>
          <p:nvPr/>
        </p:nvPicPr>
        <p:blipFill>
          <a:blip r:embed="rId2" cstate="email"/>
          <a:srcRect/>
          <a:stretch>
            <a:fillRect/>
          </a:stretch>
        </p:blipFill>
        <p:spPr bwMode="auto">
          <a:xfrm>
            <a:off x="6174669" y="5211218"/>
            <a:ext cx="360947" cy="360947"/>
          </a:xfrm>
          <a:prstGeom prst="rect">
            <a:avLst/>
          </a:prstGeom>
          <a:noFill/>
        </p:spPr>
      </p:pic>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3537697" y="3196607"/>
            <a:ext cx="360947" cy="360947"/>
          </a:xfrm>
          <a:prstGeom prst="rect">
            <a:avLst/>
          </a:prstGeom>
          <a:noFill/>
        </p:spPr>
      </p:pic>
      <p:sp>
        <p:nvSpPr>
          <p:cNvPr id="15" name="Rectangle 3"/>
          <p:cNvSpPr txBox="1">
            <a:spLocks noChangeArrowheads="1"/>
          </p:cNvSpPr>
          <p:nvPr/>
        </p:nvSpPr>
        <p:spPr>
          <a:xfrm>
            <a:off x="5925642" y="1230923"/>
            <a:ext cx="2539638" cy="2337777"/>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lang="en-GB" sz="1200" b="1" kern="0" cap="all" noProof="0" dirty="0" smtClean="0">
                <a:solidFill>
                  <a:schemeClr val="bg1"/>
                </a:solidFill>
                <a:latin typeface="Calibri" pitchFamily="34" charset="0"/>
                <a:ea typeface="+mn-ea"/>
                <a:cs typeface="Arial" charset="0"/>
              </a:rPr>
              <a:t>divorce</a:t>
            </a:r>
            <a:endParaRPr kumimoji="0" lang="en-GB" sz="1200" b="1" u="none" strike="noStrike" kern="0" cap="all"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get divorced your pension benefits will be taken into account in the divorce settlement and it is likely that you will need to take some action with respect to your benefits. </a:t>
            </a: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divorce factsheet</a:t>
            </a:r>
            <a:endParaRPr lang="en-GB" sz="1200" u="sng"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6" name="Picture 17" descr="C:\Jo Seed\uni of cambridge\comms\info.png"/>
          <p:cNvPicPr>
            <a:picLocks noChangeAspect="1" noChangeArrowheads="1"/>
          </p:cNvPicPr>
          <p:nvPr/>
        </p:nvPicPr>
        <p:blipFill>
          <a:blip r:embed="rId2" cstate="email"/>
          <a:srcRect/>
          <a:stretch>
            <a:fillRect/>
          </a:stretch>
        </p:blipFill>
        <p:spPr bwMode="auto">
          <a:xfrm>
            <a:off x="6168808" y="2910562"/>
            <a:ext cx="360947" cy="360947"/>
          </a:xfrm>
          <a:prstGeom prst="rect">
            <a:avLst/>
          </a:prstGeom>
          <a:noFill/>
        </p:spPr>
      </p:pic>
      <p:sp>
        <p:nvSpPr>
          <p:cNvPr id="17" name="Rectangle 3"/>
          <p:cNvSpPr txBox="1">
            <a:spLocks noChangeArrowheads="1"/>
          </p:cNvSpPr>
          <p:nvPr/>
        </p:nvSpPr>
        <p:spPr>
          <a:xfrm>
            <a:off x="3337992" y="3657600"/>
            <a:ext cx="2539638" cy="2211245"/>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Death benefits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die whilst paying into the Scheme a tax free lump sum may be paid and a pension may also be payable.  The lump sum payment is made at the discretion of the Trustee to ensure it is paid tax free.</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             </a:t>
            </a:r>
            <a:r>
              <a:rPr kumimoji="0" lang="en-GB" sz="1200" b="1" i="1" u="sng" strike="noStrike" kern="0" cap="none" spc="0" normalizeH="0" baseline="0" noProof="0" dirty="0" smtClean="0">
                <a:ln>
                  <a:noFill/>
                </a:ln>
                <a:solidFill>
                  <a:schemeClr val="bg1"/>
                </a:solidFill>
                <a:effectLst/>
                <a:uLnTx/>
                <a:uFillTx/>
                <a:latin typeface="Calibri" pitchFamily="34" charset="0"/>
                <a:ea typeface="+mn-ea"/>
                <a:cs typeface="Arial" charset="0"/>
              </a:rPr>
              <a:t>see death benefits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i="0"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sz="1200" i="0" strike="noStrike" kern="0" cap="none" spc="0" normalizeH="0" noProof="0" dirty="0" smtClean="0">
                <a:ln>
                  <a:noFill/>
                </a:ln>
                <a:solidFill>
                  <a:schemeClr val="bg1"/>
                </a:solidFill>
                <a:effectLst/>
                <a:uLnTx/>
                <a:uFillTx/>
                <a:latin typeface="Calibri" pitchFamily="34" charset="0"/>
                <a:ea typeface="+mn-ea"/>
                <a:cs typeface="Arial" charset="0"/>
              </a:rPr>
              <a:t>             </a:t>
            </a:r>
            <a:r>
              <a:rPr kumimoji="0" lang="en-GB" sz="1200" b="1" i="1" u="sng" strike="noStrike" kern="0" cap="none" spc="0" normalizeH="0" baseline="0" noProof="0" dirty="0" smtClean="0">
                <a:ln>
                  <a:noFill/>
                </a:ln>
                <a:solidFill>
                  <a:schemeClr val="bg1"/>
                </a:solidFill>
                <a:effectLst/>
                <a:uLnTx/>
                <a:uFillTx/>
                <a:latin typeface="Calibri" pitchFamily="34" charset="0"/>
                <a:ea typeface="+mn-ea"/>
                <a:cs typeface="Arial" charset="0"/>
              </a:rPr>
              <a:t>factsheet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8" name="Picture 17" descr="C:\Jo Seed\uni of cambridge\comms\info.png"/>
          <p:cNvPicPr>
            <a:picLocks noChangeAspect="1" noChangeArrowheads="1"/>
          </p:cNvPicPr>
          <p:nvPr/>
        </p:nvPicPr>
        <p:blipFill>
          <a:blip r:embed="rId2" cstate="email"/>
          <a:srcRect/>
          <a:stretch>
            <a:fillRect/>
          </a:stretch>
        </p:blipFill>
        <p:spPr bwMode="auto">
          <a:xfrm>
            <a:off x="3601453" y="5310857"/>
            <a:ext cx="360947" cy="360947"/>
          </a:xfrm>
          <a:prstGeom prst="rect">
            <a:avLst/>
          </a:prstGeom>
          <a:noFill/>
        </p:spPr>
      </p:pic>
      <p:pic>
        <p:nvPicPr>
          <p:cNvPr id="6146" name="Picture 2"/>
          <p:cNvPicPr>
            <a:picLocks noChangeAspect="1" noChangeArrowheads="1"/>
          </p:cNvPicPr>
          <p:nvPr/>
        </p:nvPicPr>
        <p:blipFill>
          <a:blip r:embed="rId3" cstate="email"/>
          <a:srcRect/>
          <a:stretch>
            <a:fillRect/>
          </a:stretch>
        </p:blipFill>
        <p:spPr bwMode="auto">
          <a:xfrm>
            <a:off x="736600" y="3657600"/>
            <a:ext cx="2544763" cy="2197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3"/>
            <a:ext cx="5150188" cy="2301365"/>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As described on page 4 of this</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guide, y</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our defined benefit pension builds up while you are contributing to the Scheme. Each</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year you build up a block of pension equal to 1/150th of your salary and a cash sum of 3/150ths of your salary. </a:t>
            </a:r>
            <a:r>
              <a:rPr lang="en-GB" sz="1200" kern="0" dirty="0" smtClean="0">
                <a:solidFill>
                  <a:schemeClr val="bg1"/>
                </a:solidFill>
                <a:latin typeface="Calibri" pitchFamily="34" charset="0"/>
                <a:ea typeface="+mn-ea"/>
                <a:cs typeface="Arial" charset="0"/>
              </a:rPr>
              <a:t>The</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pension and cash you earn is increased at 1 August every year in line with changes in the Consumer Prices Index (CPI), subject to limits.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In addition to your defined benefits described above, you will also build up a defined contribution fund based on annual contributions from your employer of 5% of your salary.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The following simplified example, which is based on a member with exactly 5 years of service under the Hybrid section, shows you how it works. We have assumed that CPI increases by 3% per annum. We have not allowed for any investment returns on the DC fund to keep the example easy to understand.</a:t>
            </a:r>
            <a:endParaRPr kumimoji="0" lang="en-GB" sz="1200" b="1" i="1" u="none" strike="noStrike" kern="0" cap="none" spc="0" normalizeH="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baseline="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Calculating your retirement be</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nefits</a:t>
            </a:r>
            <a:endPar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664581115"/>
              </p:ext>
            </p:extLst>
          </p:nvPr>
        </p:nvGraphicFramePr>
        <p:xfrm>
          <a:off x="3326589" y="3542490"/>
          <a:ext cx="5140568" cy="2445238"/>
        </p:xfrm>
        <a:graphic>
          <a:graphicData uri="http://schemas.openxmlformats.org/drawingml/2006/table">
            <a:tbl>
              <a:tblPr firstRow="1" bandRow="1">
                <a:tableStyleId>{5C22544A-7EE6-4342-B048-85BDC9FD1C3A}</a:tableStyleId>
              </a:tblPr>
              <a:tblGrid>
                <a:gridCol w="388574">
                  <a:extLst>
                    <a:ext uri="{9D8B030D-6E8A-4147-A177-3AD203B41FA5}">
                      <a16:colId xmlns:a16="http://schemas.microsoft.com/office/drawing/2014/main" val="20000"/>
                    </a:ext>
                  </a:extLst>
                </a:gridCol>
                <a:gridCol w="628237">
                  <a:extLst>
                    <a:ext uri="{9D8B030D-6E8A-4147-A177-3AD203B41FA5}">
                      <a16:colId xmlns:a16="http://schemas.microsoft.com/office/drawing/2014/main" val="20001"/>
                    </a:ext>
                  </a:extLst>
                </a:gridCol>
                <a:gridCol w="923192">
                  <a:extLst>
                    <a:ext uri="{9D8B030D-6E8A-4147-A177-3AD203B41FA5}">
                      <a16:colId xmlns:a16="http://schemas.microsoft.com/office/drawing/2014/main" val="20002"/>
                    </a:ext>
                  </a:extLst>
                </a:gridCol>
                <a:gridCol w="782516">
                  <a:extLst>
                    <a:ext uri="{9D8B030D-6E8A-4147-A177-3AD203B41FA5}">
                      <a16:colId xmlns:a16="http://schemas.microsoft.com/office/drawing/2014/main" val="20003"/>
                    </a:ext>
                  </a:extLst>
                </a:gridCol>
                <a:gridCol w="580292">
                  <a:extLst>
                    <a:ext uri="{9D8B030D-6E8A-4147-A177-3AD203B41FA5}">
                      <a16:colId xmlns:a16="http://schemas.microsoft.com/office/drawing/2014/main" val="20004"/>
                    </a:ext>
                  </a:extLst>
                </a:gridCol>
                <a:gridCol w="1019908">
                  <a:extLst>
                    <a:ext uri="{9D8B030D-6E8A-4147-A177-3AD203B41FA5}">
                      <a16:colId xmlns:a16="http://schemas.microsoft.com/office/drawing/2014/main" val="20005"/>
                    </a:ext>
                  </a:extLst>
                </a:gridCol>
                <a:gridCol w="817849">
                  <a:extLst>
                    <a:ext uri="{9D8B030D-6E8A-4147-A177-3AD203B41FA5}">
                      <a16:colId xmlns:a16="http://schemas.microsoft.com/office/drawing/2014/main" val="20006"/>
                    </a:ext>
                  </a:extLst>
                </a:gridCol>
              </a:tblGrid>
              <a:tr h="484097">
                <a:tc>
                  <a:txBody>
                    <a:bodyPr/>
                    <a:lstStyle/>
                    <a:p>
                      <a:pPr algn="ctr"/>
                      <a:r>
                        <a:rPr lang="en-GB" sz="1000" b="1" dirty="0" smtClean="0">
                          <a:latin typeface="Calibri" pitchFamily="34" charset="0"/>
                          <a:cs typeface="Calibri" pitchFamily="34" charset="0"/>
                        </a:rPr>
                        <a:t>Year</a:t>
                      </a:r>
                      <a:endParaRPr lang="en-GB" sz="1000" b="1" dirty="0">
                        <a:latin typeface="Calibri" pitchFamily="34" charset="0"/>
                        <a:cs typeface="Calibri" pitchFamily="34" charset="0"/>
                      </a:endParaRPr>
                    </a:p>
                  </a:txBody>
                  <a:tcPr marL="36000" marR="36000">
                    <a:solidFill>
                      <a:srgbClr val="214653"/>
                    </a:solidFill>
                  </a:tcPr>
                </a:tc>
                <a:tc>
                  <a:txBody>
                    <a:bodyPr/>
                    <a:lstStyle/>
                    <a:p>
                      <a:pPr algn="ctr"/>
                      <a:r>
                        <a:rPr lang="en-GB" sz="1000" b="1" dirty="0" smtClean="0">
                          <a:latin typeface="Calibri" pitchFamily="34" charset="0"/>
                          <a:cs typeface="Calibri" pitchFamily="34" charset="0"/>
                        </a:rPr>
                        <a:t>Salary </a:t>
                      </a:r>
                    </a:p>
                    <a:p>
                      <a:pPr algn="ctr"/>
                      <a:r>
                        <a:rPr lang="en-GB" sz="1000" b="1" dirty="0" smtClean="0">
                          <a:latin typeface="Calibri" pitchFamily="34" charset="0"/>
                          <a:cs typeface="Calibri" pitchFamily="34" charset="0"/>
                        </a:rPr>
                        <a:t>in year</a:t>
                      </a:r>
                      <a:endParaRPr lang="en-GB" sz="1000" b="1" dirty="0">
                        <a:latin typeface="Calibri" pitchFamily="34" charset="0"/>
                        <a:cs typeface="Calibri" pitchFamily="34" charset="0"/>
                      </a:endParaRPr>
                    </a:p>
                  </a:txBody>
                  <a:tcPr marL="36000" marR="36000">
                    <a:solidFill>
                      <a:srgbClr val="214653"/>
                    </a:solidFill>
                  </a:tcPr>
                </a:tc>
                <a:tc>
                  <a:txBody>
                    <a:bodyPr/>
                    <a:lstStyle/>
                    <a:p>
                      <a:pPr algn="ctr"/>
                      <a:r>
                        <a:rPr lang="en-GB" sz="1000" b="1" dirty="0" smtClean="0">
                          <a:latin typeface="Calibri" pitchFamily="34" charset="0"/>
                          <a:cs typeface="Calibri" pitchFamily="34" charset="0"/>
                        </a:rPr>
                        <a:t>Pension earned in year</a:t>
                      </a:r>
                      <a:endParaRPr lang="en-GB" sz="1000" b="1" dirty="0">
                        <a:latin typeface="Calibri" pitchFamily="34" charset="0"/>
                        <a:cs typeface="Calibri" pitchFamily="34" charset="0"/>
                      </a:endParaRPr>
                    </a:p>
                  </a:txBody>
                  <a:tcPr marL="36000" marR="36000">
                    <a:solidFill>
                      <a:srgbClr val="214653"/>
                    </a:solidFill>
                  </a:tcPr>
                </a:tc>
                <a:tc>
                  <a:txBody>
                    <a:bodyPr/>
                    <a:lstStyle/>
                    <a:p>
                      <a:pPr algn="ctr"/>
                      <a:r>
                        <a:rPr lang="en-GB" sz="1000" b="1" dirty="0" smtClean="0">
                          <a:latin typeface="Calibri" pitchFamily="34" charset="0"/>
                          <a:cs typeface="Calibri" pitchFamily="34" charset="0"/>
                        </a:rPr>
                        <a:t>Cash earned in year</a:t>
                      </a:r>
                      <a:endParaRPr lang="en-GB" sz="1000" b="1" dirty="0">
                        <a:latin typeface="Calibri" pitchFamily="34" charset="0"/>
                        <a:cs typeface="Calibri" pitchFamily="34" charset="0"/>
                      </a:endParaRPr>
                    </a:p>
                  </a:txBody>
                  <a:tcPr marL="36000" marR="36000">
                    <a:solidFill>
                      <a:srgbClr val="214653"/>
                    </a:solidFill>
                  </a:tcPr>
                </a:tc>
                <a:tc>
                  <a:txBody>
                    <a:bodyPr/>
                    <a:lstStyle/>
                    <a:p>
                      <a:pPr algn="ctr"/>
                      <a:r>
                        <a:rPr lang="en-GB" sz="1000" b="1" dirty="0" smtClean="0">
                          <a:latin typeface="Calibri" pitchFamily="34" charset="0"/>
                          <a:cs typeface="Calibri" pitchFamily="34" charset="0"/>
                        </a:rPr>
                        <a:t>Cont. to DC fund </a:t>
                      </a:r>
                      <a:endParaRPr lang="en-GB" sz="1000" b="1" dirty="0">
                        <a:latin typeface="Calibri" pitchFamily="34" charset="0"/>
                        <a:cs typeface="Calibri" pitchFamily="34" charset="0"/>
                      </a:endParaRPr>
                    </a:p>
                  </a:txBody>
                  <a:tcPr marL="36000" marR="36000">
                    <a:solidFill>
                      <a:srgbClr val="214653"/>
                    </a:solidFill>
                  </a:tcPr>
                </a:tc>
                <a:tc>
                  <a:txBody>
                    <a:bodyPr/>
                    <a:lstStyle/>
                    <a:p>
                      <a:pPr algn="ctr"/>
                      <a:r>
                        <a:rPr lang="en-GB" sz="1000" b="1" dirty="0" smtClean="0">
                          <a:latin typeface="Calibri" pitchFamily="34" charset="0"/>
                          <a:cs typeface="Calibri" pitchFamily="34" charset="0"/>
                        </a:rPr>
                        <a:t>Pension revalued to end of year 5</a:t>
                      </a:r>
                      <a:endParaRPr lang="en-GB" sz="1000" b="1" dirty="0">
                        <a:latin typeface="Calibri" pitchFamily="34" charset="0"/>
                        <a:cs typeface="Calibri" pitchFamily="34" charset="0"/>
                      </a:endParaRPr>
                    </a:p>
                  </a:txBody>
                  <a:tcPr marL="36000" marR="36000">
                    <a:solidFill>
                      <a:srgbClr val="214653"/>
                    </a:solidFill>
                  </a:tcPr>
                </a:tc>
                <a:tc>
                  <a:txBody>
                    <a:bodyPr/>
                    <a:lstStyle/>
                    <a:p>
                      <a:pPr algn="ctr"/>
                      <a:r>
                        <a:rPr lang="en-GB" sz="1000" b="1" dirty="0" smtClean="0">
                          <a:latin typeface="Calibri" pitchFamily="34" charset="0"/>
                          <a:cs typeface="Calibri" pitchFamily="34" charset="0"/>
                        </a:rPr>
                        <a:t>Cash revalued to end of yr 5</a:t>
                      </a:r>
                      <a:endParaRPr lang="en-GB" sz="1000" b="1" dirty="0">
                        <a:latin typeface="Calibri" pitchFamily="34" charset="0"/>
                        <a:cs typeface="Calibri" pitchFamily="34" charset="0"/>
                      </a:endParaRPr>
                    </a:p>
                  </a:txBody>
                  <a:tcPr marL="36000" marR="36000">
                    <a:solidFill>
                      <a:srgbClr val="214653"/>
                    </a:solidFill>
                  </a:tcPr>
                </a:tc>
                <a:extLst>
                  <a:ext uri="{0D108BD9-81ED-4DB2-BD59-A6C34878D82A}">
                    <a16:rowId xmlns:a16="http://schemas.microsoft.com/office/drawing/2014/main" val="10000"/>
                  </a:ext>
                </a:extLst>
              </a:tr>
              <a:tr h="325772">
                <a:tc>
                  <a:txBody>
                    <a:bodyPr/>
                    <a:lstStyle/>
                    <a:p>
                      <a:pPr algn="ctr"/>
                      <a:r>
                        <a:rPr lang="en-GB" sz="1000" b="1" dirty="0" smtClean="0">
                          <a:solidFill>
                            <a:schemeClr val="bg1"/>
                          </a:solidFill>
                          <a:latin typeface="Calibri" pitchFamily="34" charset="0"/>
                          <a:cs typeface="Calibri" pitchFamily="34" charset="0"/>
                        </a:rPr>
                        <a:t>1</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£25,000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£167</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£500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£1,250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£188</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£564</a:t>
                      </a:r>
                      <a:endParaRPr lang="en-GB" sz="1000" b="1" dirty="0">
                        <a:solidFill>
                          <a:schemeClr val="bg1"/>
                        </a:solidFill>
                        <a:latin typeface="Calibri" pitchFamily="34" charset="0"/>
                        <a:cs typeface="Calibri" pitchFamily="34" charset="0"/>
                      </a:endParaRPr>
                    </a:p>
                  </a:txBody>
                  <a:tcPr marL="36000" marR="36000">
                    <a:solidFill>
                      <a:srgbClr val="77C1BA"/>
                    </a:solidFill>
                  </a:tcPr>
                </a:tc>
                <a:extLst>
                  <a:ext uri="{0D108BD9-81ED-4DB2-BD59-A6C34878D82A}">
                    <a16:rowId xmlns:a16="http://schemas.microsoft.com/office/drawing/2014/main" val="10001"/>
                  </a:ext>
                </a:extLst>
              </a:tr>
              <a:tr h="316523">
                <a:tc>
                  <a:txBody>
                    <a:bodyPr/>
                    <a:lstStyle/>
                    <a:p>
                      <a:pPr algn="ctr"/>
                      <a:r>
                        <a:rPr lang="en-GB" sz="1000" b="1" dirty="0" smtClean="0">
                          <a:solidFill>
                            <a:schemeClr val="bg1"/>
                          </a:solidFill>
                          <a:latin typeface="Calibri" pitchFamily="34" charset="0"/>
                          <a:cs typeface="Calibri" pitchFamily="34" charset="0"/>
                        </a:rPr>
                        <a:t>2</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£25,500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£170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£510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£1,275</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£186</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£558</a:t>
                      </a:r>
                      <a:endParaRPr lang="en-GB" sz="1000" b="1" dirty="0">
                        <a:solidFill>
                          <a:schemeClr val="bg1"/>
                        </a:solidFill>
                        <a:latin typeface="Calibri" pitchFamily="34" charset="0"/>
                        <a:cs typeface="Calibri" pitchFamily="34" charset="0"/>
                      </a:endParaRPr>
                    </a:p>
                  </a:txBody>
                  <a:tcPr marL="36000" marR="36000">
                    <a:solidFill>
                      <a:srgbClr val="77C1BA"/>
                    </a:solidFill>
                  </a:tcPr>
                </a:tc>
                <a:extLst>
                  <a:ext uri="{0D108BD9-81ED-4DB2-BD59-A6C34878D82A}">
                    <a16:rowId xmlns:a16="http://schemas.microsoft.com/office/drawing/2014/main" val="10002"/>
                  </a:ext>
                </a:extLst>
              </a:tr>
              <a:tr h="325315">
                <a:tc>
                  <a:txBody>
                    <a:bodyPr/>
                    <a:lstStyle/>
                    <a:p>
                      <a:pPr algn="ctr"/>
                      <a:r>
                        <a:rPr lang="en-GB" sz="1000" b="1" dirty="0" smtClean="0">
                          <a:solidFill>
                            <a:schemeClr val="bg1"/>
                          </a:solidFill>
                          <a:latin typeface="Calibri" pitchFamily="34" charset="0"/>
                          <a:cs typeface="Calibri" pitchFamily="34" charset="0"/>
                        </a:rPr>
                        <a:t>3</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£26,000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£173</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£520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£1,300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£184</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£552</a:t>
                      </a:r>
                      <a:endParaRPr lang="en-GB" sz="1000" b="1" dirty="0">
                        <a:solidFill>
                          <a:schemeClr val="bg1"/>
                        </a:solidFill>
                        <a:latin typeface="Calibri" pitchFamily="34" charset="0"/>
                        <a:cs typeface="Calibri" pitchFamily="34" charset="0"/>
                      </a:endParaRPr>
                    </a:p>
                  </a:txBody>
                  <a:tcPr marL="36000" marR="36000">
                    <a:solidFill>
                      <a:srgbClr val="77C1BA"/>
                    </a:solidFill>
                  </a:tcPr>
                </a:tc>
                <a:extLst>
                  <a:ext uri="{0D108BD9-81ED-4DB2-BD59-A6C34878D82A}">
                    <a16:rowId xmlns:a16="http://schemas.microsoft.com/office/drawing/2014/main" val="10003"/>
                  </a:ext>
                </a:extLst>
              </a:tr>
              <a:tr h="316523">
                <a:tc>
                  <a:txBody>
                    <a:bodyPr/>
                    <a:lstStyle/>
                    <a:p>
                      <a:pPr algn="ctr"/>
                      <a:r>
                        <a:rPr lang="en-GB" sz="1000" b="1" dirty="0" smtClean="0">
                          <a:solidFill>
                            <a:schemeClr val="bg1"/>
                          </a:solidFill>
                          <a:latin typeface="Calibri" pitchFamily="34" charset="0"/>
                          <a:cs typeface="Calibri" pitchFamily="34" charset="0"/>
                        </a:rPr>
                        <a:t>4</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£27,000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£180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£540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£1,350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£185</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£555</a:t>
                      </a:r>
                      <a:endParaRPr lang="en-GB" sz="1000" b="1" dirty="0">
                        <a:solidFill>
                          <a:schemeClr val="bg1"/>
                        </a:solidFill>
                        <a:latin typeface="Calibri" pitchFamily="34" charset="0"/>
                        <a:cs typeface="Calibri" pitchFamily="34" charset="0"/>
                      </a:endParaRPr>
                    </a:p>
                  </a:txBody>
                  <a:tcPr marL="36000" marR="36000">
                    <a:solidFill>
                      <a:srgbClr val="77C1BA"/>
                    </a:solidFill>
                  </a:tcPr>
                </a:tc>
                <a:extLst>
                  <a:ext uri="{0D108BD9-81ED-4DB2-BD59-A6C34878D82A}">
                    <a16:rowId xmlns:a16="http://schemas.microsoft.com/office/drawing/2014/main" val="10004"/>
                  </a:ext>
                </a:extLst>
              </a:tr>
              <a:tr h="307731">
                <a:tc>
                  <a:txBody>
                    <a:bodyPr/>
                    <a:lstStyle/>
                    <a:p>
                      <a:pPr algn="ctr"/>
                      <a:r>
                        <a:rPr lang="en-GB" sz="1000" b="1" dirty="0" smtClean="0">
                          <a:solidFill>
                            <a:schemeClr val="bg1"/>
                          </a:solidFill>
                          <a:latin typeface="Calibri" pitchFamily="34" charset="0"/>
                          <a:cs typeface="Calibri" pitchFamily="34" charset="0"/>
                        </a:rPr>
                        <a:t>5</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£27,500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£183</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£550</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£1,375</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£183</a:t>
                      </a:r>
                      <a:endParaRPr lang="en-GB" sz="10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000" b="1" dirty="0" smtClean="0">
                          <a:solidFill>
                            <a:schemeClr val="bg1"/>
                          </a:solidFill>
                          <a:latin typeface="Calibri" pitchFamily="34" charset="0"/>
                          <a:cs typeface="Calibri" pitchFamily="34" charset="0"/>
                        </a:rPr>
                        <a:t>£550</a:t>
                      </a:r>
                      <a:endParaRPr lang="en-GB" sz="1000" b="1" dirty="0">
                        <a:solidFill>
                          <a:schemeClr val="bg1"/>
                        </a:solidFill>
                        <a:latin typeface="Calibri" pitchFamily="34" charset="0"/>
                        <a:cs typeface="Calibri" pitchFamily="34" charset="0"/>
                      </a:endParaRPr>
                    </a:p>
                  </a:txBody>
                  <a:tcPr marL="36000" marR="36000">
                    <a:solidFill>
                      <a:srgbClr val="77C1BA"/>
                    </a:solidFill>
                  </a:tcPr>
                </a:tc>
                <a:extLst>
                  <a:ext uri="{0D108BD9-81ED-4DB2-BD59-A6C34878D82A}">
                    <a16:rowId xmlns:a16="http://schemas.microsoft.com/office/drawing/2014/main" val="10005"/>
                  </a:ext>
                </a:extLst>
              </a:tr>
              <a:tr h="369277">
                <a:tc gridSpan="4">
                  <a:txBody>
                    <a:bodyPr/>
                    <a:lstStyle/>
                    <a:p>
                      <a:r>
                        <a:rPr lang="en-GB" sz="1000" b="1" dirty="0" smtClean="0">
                          <a:solidFill>
                            <a:schemeClr val="bg1"/>
                          </a:solidFill>
                          <a:latin typeface="Calibri" pitchFamily="34" charset="0"/>
                          <a:cs typeface="Calibri" pitchFamily="34" charset="0"/>
                        </a:rPr>
                        <a:t>Total DC fund and annual pension at end of yr 5</a:t>
                      </a:r>
                      <a:endParaRPr lang="en-GB" sz="1000" b="1" dirty="0">
                        <a:solidFill>
                          <a:schemeClr val="bg1"/>
                        </a:solidFill>
                        <a:latin typeface="Calibri" pitchFamily="34" charset="0"/>
                        <a:cs typeface="Calibri" pitchFamily="34" charset="0"/>
                      </a:endParaRPr>
                    </a:p>
                  </a:txBody>
                  <a:tcPr>
                    <a:solidFill>
                      <a:srgbClr val="214653"/>
                    </a:solidFill>
                  </a:tcPr>
                </a:tc>
                <a:tc hMerge="1">
                  <a:txBody>
                    <a:bodyPr/>
                    <a:lstStyle/>
                    <a:p>
                      <a:endParaRPr lang="en-GB" sz="1200" b="1" dirty="0">
                        <a:solidFill>
                          <a:schemeClr val="bg1"/>
                        </a:solidFill>
                        <a:latin typeface="Calibri" pitchFamily="34" charset="0"/>
                        <a:cs typeface="Calibri" pitchFamily="34" charset="0"/>
                      </a:endParaRPr>
                    </a:p>
                  </a:txBody>
                  <a:tcPr>
                    <a:solidFill>
                      <a:srgbClr val="77C1BA"/>
                    </a:solidFill>
                  </a:tcPr>
                </a:tc>
                <a:tc hMerge="1">
                  <a:txBody>
                    <a:bodyPr/>
                    <a:lstStyle/>
                    <a:p>
                      <a:endParaRPr lang="en-GB" sz="1200" b="1" dirty="0">
                        <a:solidFill>
                          <a:schemeClr val="bg1"/>
                        </a:solidFill>
                        <a:latin typeface="Calibri" pitchFamily="34" charset="0"/>
                        <a:cs typeface="Calibri" pitchFamily="34" charset="0"/>
                      </a:endParaRPr>
                    </a:p>
                  </a:txBody>
                  <a:tcPr>
                    <a:solidFill>
                      <a:srgbClr val="77C1BA"/>
                    </a:solidFill>
                  </a:tcPr>
                </a:tc>
                <a:tc hMerge="1">
                  <a:txBody>
                    <a:bodyPr/>
                    <a:lstStyle/>
                    <a:p>
                      <a:pPr algn="ctr"/>
                      <a:endParaRPr lang="en-GB" sz="1200" b="1" dirty="0">
                        <a:solidFill>
                          <a:schemeClr val="bg1"/>
                        </a:solidFill>
                        <a:latin typeface="Calibri" pitchFamily="34" charset="0"/>
                        <a:cs typeface="Calibri" pitchFamily="34" charset="0"/>
                      </a:endParaRPr>
                    </a:p>
                  </a:txBody>
                  <a:tcPr>
                    <a:solidFill>
                      <a:srgbClr val="214653"/>
                    </a:solidFill>
                  </a:tcPr>
                </a:tc>
                <a:tc>
                  <a:txBody>
                    <a:bodyPr/>
                    <a:lstStyle/>
                    <a:p>
                      <a:pPr algn="ctr"/>
                      <a:r>
                        <a:rPr lang="en-GB" sz="1000" b="1" dirty="0" smtClean="0">
                          <a:solidFill>
                            <a:schemeClr val="bg1"/>
                          </a:solidFill>
                          <a:latin typeface="Calibri" pitchFamily="34" charset="0"/>
                          <a:cs typeface="Calibri" pitchFamily="34" charset="0"/>
                        </a:rPr>
                        <a:t>£6,550</a:t>
                      </a:r>
                      <a:endParaRPr lang="en-GB" sz="1000" b="1" dirty="0">
                        <a:solidFill>
                          <a:schemeClr val="bg1"/>
                        </a:solidFill>
                        <a:latin typeface="Calibri" pitchFamily="34" charset="0"/>
                        <a:cs typeface="Calibri" pitchFamily="34" charset="0"/>
                      </a:endParaRPr>
                    </a:p>
                  </a:txBody>
                  <a:tcPr>
                    <a:solidFill>
                      <a:srgbClr val="214653"/>
                    </a:solidFill>
                  </a:tcPr>
                </a:tc>
                <a:tc>
                  <a:txBody>
                    <a:bodyPr/>
                    <a:lstStyle/>
                    <a:p>
                      <a:pPr algn="ctr"/>
                      <a:r>
                        <a:rPr lang="en-GB" sz="1000" b="1" dirty="0" smtClean="0">
                          <a:solidFill>
                            <a:schemeClr val="bg1"/>
                          </a:solidFill>
                          <a:latin typeface="Calibri" pitchFamily="34" charset="0"/>
                          <a:cs typeface="Calibri" pitchFamily="34" charset="0"/>
                        </a:rPr>
                        <a:t>£926</a:t>
                      </a:r>
                      <a:endParaRPr lang="en-GB" sz="1000" b="1" dirty="0">
                        <a:solidFill>
                          <a:schemeClr val="bg1"/>
                        </a:solidFill>
                        <a:latin typeface="Calibri" pitchFamily="34" charset="0"/>
                        <a:cs typeface="Calibri" pitchFamily="34" charset="0"/>
                      </a:endParaRPr>
                    </a:p>
                  </a:txBody>
                  <a:tcPr>
                    <a:solidFill>
                      <a:srgbClr val="214653"/>
                    </a:solidFill>
                  </a:tcPr>
                </a:tc>
                <a:tc>
                  <a:txBody>
                    <a:bodyPr/>
                    <a:lstStyle/>
                    <a:p>
                      <a:pPr algn="ctr"/>
                      <a:r>
                        <a:rPr lang="en-GB" sz="1000" b="1" dirty="0" smtClean="0">
                          <a:solidFill>
                            <a:schemeClr val="bg1"/>
                          </a:solidFill>
                          <a:latin typeface="Calibri" pitchFamily="34" charset="0"/>
                          <a:cs typeface="Calibri" pitchFamily="34" charset="0"/>
                        </a:rPr>
                        <a:t>£2,779</a:t>
                      </a:r>
                      <a:endParaRPr lang="en-GB" sz="1000" b="1" dirty="0">
                        <a:solidFill>
                          <a:schemeClr val="bg1"/>
                        </a:solidFill>
                        <a:latin typeface="Calibri" pitchFamily="34" charset="0"/>
                        <a:cs typeface="Calibri" pitchFamily="34" charset="0"/>
                      </a:endParaRPr>
                    </a:p>
                  </a:txBody>
                  <a:tcPr>
                    <a:solidFill>
                      <a:srgbClr val="214653"/>
                    </a:solidFill>
                  </a:tcPr>
                </a:tc>
                <a:extLst>
                  <a:ext uri="{0D108BD9-81ED-4DB2-BD59-A6C34878D82A}">
                    <a16:rowId xmlns:a16="http://schemas.microsoft.com/office/drawing/2014/main" val="10006"/>
                  </a:ext>
                </a:extLst>
              </a:tr>
            </a:tbl>
          </a:graphicData>
        </a:graphic>
      </p:graphicFrame>
      <p:sp>
        <p:nvSpPr>
          <p:cNvPr id="13" name="Rectangle 3"/>
          <p:cNvSpPr txBox="1">
            <a:spLocks noChangeArrowheads="1"/>
          </p:cNvSpPr>
          <p:nvPr/>
        </p:nvSpPr>
        <p:spPr>
          <a:xfrm>
            <a:off x="735468" y="3561721"/>
            <a:ext cx="2539638" cy="2417048"/>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In this example, the member has built up five ‘blocks’ of pension which total £926. The member has also built up five blocks of cash totalling £2,779.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In addition, the member has built up  DC fund of £6,550 before allowance for any investment returns. The DC fund will be used to provide an additional pension and lump sum at retirement.</a:t>
            </a:r>
          </a:p>
          <a:p>
            <a:pPr marL="265113" lvl="0" indent="-265113" eaLnBrk="0" hangingPunct="0">
              <a:lnSpc>
                <a:spcPct val="90000"/>
              </a:lnSpc>
              <a:spcBef>
                <a:spcPct val="20000"/>
              </a:spcBef>
              <a:buClr>
                <a:srgbClr val="58A7E0"/>
              </a:buClr>
              <a:buSzPct val="120000"/>
              <a:defRPr/>
            </a:pPr>
            <a:endParaRPr lang="en-GB" sz="600" kern="0" dirty="0" smtClean="0">
              <a:solidFill>
                <a:schemeClr val="bg1"/>
              </a:solidFill>
              <a:latin typeface="Calibri" pitchFamily="34" charset="0"/>
              <a:ea typeface="+mn-ea"/>
              <a:cs typeface="Arial" charset="0"/>
            </a:endParaRPr>
          </a:p>
          <a:p>
            <a:pPr marL="265113" indent="-265113" eaLnBrk="0" hangingPunct="0">
              <a:lnSpc>
                <a:spcPct val="90000"/>
              </a:lnSpc>
              <a:spcBef>
                <a:spcPts val="0"/>
              </a:spcBef>
              <a:buClr>
                <a:srgbClr val="58A7E0"/>
              </a:buClr>
              <a:buSzPct val="120000"/>
              <a:defRPr/>
            </a:pPr>
            <a:r>
              <a:rPr lang="en-GB" sz="1400" kern="0" dirty="0" smtClean="0">
                <a:solidFill>
                  <a:schemeClr val="bg1"/>
                </a:solidFill>
                <a:latin typeface="Calibri" pitchFamily="34" charset="0"/>
                <a:cs typeface="Arial" charset="0"/>
              </a:rPr>
              <a:t>	</a:t>
            </a:r>
            <a:r>
              <a:rPr lang="en-GB" sz="1200" b="1" i="1" kern="0" dirty="0" smtClean="0">
                <a:solidFill>
                  <a:schemeClr val="bg1"/>
                </a:solidFill>
                <a:latin typeface="Calibri" pitchFamily="34" charset="0"/>
                <a:cs typeface="Arial" charset="0"/>
              </a:rPr>
              <a:t>     </a:t>
            </a:r>
            <a:r>
              <a:rPr lang="en-GB" sz="1150" b="1" i="1" u="sng" kern="0" dirty="0" smtClean="0">
                <a:solidFill>
                  <a:schemeClr val="bg1"/>
                </a:solidFill>
                <a:latin typeface="Calibri" pitchFamily="34" charset="0"/>
                <a:cs typeface="Arial" charset="0"/>
              </a:rPr>
              <a:t>see retirement benefits factsheet</a:t>
            </a:r>
            <a:endParaRPr lang="en-GB" sz="115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4" name="Picture 17" descr="C:\Jo Seed\uni of cambridge\comms\info.png"/>
          <p:cNvPicPr>
            <a:picLocks noChangeAspect="1" noChangeArrowheads="1"/>
          </p:cNvPicPr>
          <p:nvPr/>
        </p:nvPicPr>
        <p:blipFill>
          <a:blip r:embed="rId2" cstate="email"/>
          <a:srcRect/>
          <a:stretch>
            <a:fillRect/>
          </a:stretch>
        </p:blipFill>
        <p:spPr bwMode="auto">
          <a:xfrm>
            <a:off x="786092" y="5557374"/>
            <a:ext cx="343090" cy="34309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chemeClr val="accent6">
              <a:lumMod val="60000"/>
              <a:lumOff val="40000"/>
            </a:schemeClr>
          </a:solidFill>
        </p:spPr>
        <p:txBody>
          <a:bodyPr lIns="0"/>
          <a:lstStyle/>
          <a:p>
            <a:pPr marL="265113" indent="-265113" eaLnBrk="0" hangingPunct="0">
              <a:lnSpc>
                <a:spcPct val="90000"/>
              </a:lnSpc>
              <a:spcBef>
                <a:spcPts val="1200"/>
              </a:spcBef>
              <a:buClr>
                <a:srgbClr val="58A7E0"/>
              </a:buClr>
              <a:buSzPct val="120000"/>
              <a:defRPr/>
            </a:pPr>
            <a:r>
              <a:rPr lang="en-GB" sz="1800" b="1" kern="0" cap="all" dirty="0" smtClean="0">
                <a:solidFill>
                  <a:srgbClr val="717173"/>
                </a:solidFill>
                <a:latin typeface="Calibri" pitchFamily="34" charset="0"/>
                <a:cs typeface="Arial" charset="0"/>
              </a:rPr>
              <a:t>	</a:t>
            </a:r>
            <a:r>
              <a:rPr lang="en-GB" sz="1200" b="1" kern="0" cap="all" dirty="0" smtClean="0">
                <a:solidFill>
                  <a:schemeClr val="bg1"/>
                </a:solidFill>
                <a:latin typeface="Calibri" pitchFamily="34" charset="0"/>
                <a:cs typeface="Arial" charset="0"/>
              </a:rPr>
              <a:t>your own pension account</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sz="1200" i="0" u="none" strike="noStrike" kern="0" cap="none" spc="0" normalizeH="0" baseline="0" noProof="0" dirty="0" smtClean="0">
                <a:ln>
                  <a:noFill/>
                </a:ln>
                <a:solidFill>
                  <a:schemeClr val="bg1"/>
                </a:solidFill>
                <a:effectLst/>
                <a:uLnTx/>
                <a:uFillTx/>
                <a:latin typeface="Calibri" pitchFamily="34" charset="0"/>
                <a:ea typeface="+mn-ea"/>
                <a:cs typeface="Arial" charset="0"/>
              </a:rPr>
              <a:t>Each month, your employer pays 5% of your salary into a pension account in your name.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kumimoji="0" lang="en-GB" sz="1200" i="0" u="none" strike="noStrike" kern="0" cap="none" spc="0" normalizeH="0" baseline="0" noProof="0" dirty="0" smtClean="0">
                <a:ln>
                  <a:noFill/>
                </a:ln>
                <a:solidFill>
                  <a:schemeClr val="bg1"/>
                </a:solidFill>
                <a:effectLst/>
                <a:uLnTx/>
                <a:uFillTx/>
                <a:latin typeface="Calibri" pitchFamily="34" charset="0"/>
                <a:ea typeface="+mn-ea"/>
                <a:cs typeface="Arial" charset="0"/>
              </a:rPr>
              <a:t>You don’t have to pay anything into your DC account but you can pay additional contributions if you wish to.</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Your pension account will be managed by SEI, a specialist investment firm.</a:t>
            </a:r>
          </a:p>
          <a:p>
            <a:pPr marL="265113" lvl="0" indent="-265113" eaLnBrk="0" hangingPunct="0">
              <a:lnSpc>
                <a:spcPct val="90000"/>
              </a:lnSpc>
              <a:spcBef>
                <a:spcPts val="0"/>
              </a:spcBef>
              <a:buClr>
                <a:srgbClr val="58A7E0"/>
              </a:buClr>
              <a:buSzPct val="120000"/>
              <a:defRPr/>
            </a:pPr>
            <a:endParaRPr lang="en-GB" sz="400" b="1" i="1" kern="0" dirty="0" smtClean="0">
              <a:solidFill>
                <a:schemeClr val="bg1"/>
              </a:solidFill>
              <a:latin typeface="Calibri" pitchFamily="34" charset="0"/>
              <a:cs typeface="Arial" charset="0"/>
            </a:endParaRPr>
          </a:p>
          <a:p>
            <a:pPr marL="265113"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DC provider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How does my DC pension work?</a:t>
            </a:r>
          </a:p>
        </p:txBody>
      </p:sp>
      <p:sp>
        <p:nvSpPr>
          <p:cNvPr id="12" name="Rectangle 3"/>
          <p:cNvSpPr txBox="1">
            <a:spLocks noChangeArrowheads="1"/>
          </p:cNvSpPr>
          <p:nvPr/>
        </p:nvSpPr>
        <p:spPr>
          <a:xfrm>
            <a:off x="5934379" y="1189458"/>
            <a:ext cx="2539638" cy="2307117"/>
          </a:xfrm>
          <a:prstGeom prst="rect">
            <a:avLst/>
          </a:prstGeom>
          <a:solidFill>
            <a:schemeClr val="accent6">
              <a:lumMod val="60000"/>
              <a:lumOff val="40000"/>
            </a:schemeClr>
          </a:solidFill>
        </p:spPr>
        <p:txBody>
          <a:bodyPr lIns="0"/>
          <a:lstStyle/>
          <a:p>
            <a:pPr marL="177800" marR="0" lvl="0" indent="-177800"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what happens to my pension account?</a:t>
            </a:r>
          </a:p>
          <a:p>
            <a:pPr marL="177800" marR="0" lvl="0" indent="-177800"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Your account will grow as contributions are paid in and with investment returns.  When you retire you can use some of your account to provide a cash sum and use the rest to provide you with a taxable income, either via an annuity or by withdrawing money directly from your account.  The diagram below shows you how a DC pension works.</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5" name="Picture 17" descr="C:\Jo Seed\uni of cambridge\comms\info.png"/>
          <p:cNvPicPr>
            <a:picLocks noChangeAspect="1" noChangeArrowheads="1"/>
          </p:cNvPicPr>
          <p:nvPr/>
        </p:nvPicPr>
        <p:blipFill>
          <a:blip r:embed="rId2" cstate="email"/>
          <a:srcRect/>
          <a:stretch>
            <a:fillRect/>
          </a:stretch>
        </p:blipFill>
        <p:spPr bwMode="auto">
          <a:xfrm>
            <a:off x="3432138" y="3126347"/>
            <a:ext cx="308187" cy="308187"/>
          </a:xfrm>
          <a:prstGeom prst="rect">
            <a:avLst/>
          </a:prstGeom>
          <a:noFill/>
        </p:spPr>
      </p:pic>
      <p:grpSp>
        <p:nvGrpSpPr>
          <p:cNvPr id="7" name="Group 6"/>
          <p:cNvGrpSpPr/>
          <p:nvPr/>
        </p:nvGrpSpPr>
        <p:grpSpPr>
          <a:xfrm>
            <a:off x="921879" y="3584987"/>
            <a:ext cx="7401843" cy="2313725"/>
            <a:chOff x="884933" y="472333"/>
            <a:chExt cx="7401843" cy="2313725"/>
          </a:xfrm>
        </p:grpSpPr>
        <p:sp>
          <p:nvSpPr>
            <p:cNvPr id="8" name="Rounded Rectangle 7"/>
            <p:cNvSpPr/>
            <p:nvPr/>
          </p:nvSpPr>
          <p:spPr>
            <a:xfrm>
              <a:off x="1857356" y="500042"/>
              <a:ext cx="2928958" cy="2286016"/>
            </a:xfrm>
            <a:prstGeom prst="roundRect">
              <a:avLst>
                <a:gd name="adj" fmla="val 5914"/>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6072198" y="500042"/>
              <a:ext cx="2214578" cy="2286016"/>
            </a:xfrm>
            <a:prstGeom prst="roundRect">
              <a:avLst>
                <a:gd name="adj" fmla="val 5914"/>
              </a:avLst>
            </a:prstGeom>
            <a:solidFill>
              <a:srgbClr val="214653"/>
            </a:solidFill>
            <a:ln>
              <a:solidFill>
                <a:srgbClr val="214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latin typeface="Arial" pitchFamily="34" charset="0"/>
                  <a:cs typeface="Arial" pitchFamily="34" charset="0"/>
                </a:rPr>
                <a:t>TAX-FREE CASH SUM</a:t>
              </a:r>
            </a:p>
            <a:p>
              <a:pPr algn="ctr"/>
              <a:r>
                <a:rPr lang="en-GB" sz="1200" b="1" dirty="0" smtClean="0">
                  <a:latin typeface="Arial" pitchFamily="34" charset="0"/>
                  <a:cs typeface="Arial" pitchFamily="34" charset="0"/>
                </a:rPr>
                <a:t>+</a:t>
              </a:r>
            </a:p>
            <a:p>
              <a:pPr algn="ctr"/>
              <a:r>
                <a:rPr lang="en-GB" sz="1200" b="1" dirty="0" smtClean="0">
                  <a:latin typeface="Arial" pitchFamily="34" charset="0"/>
                  <a:cs typeface="Arial" pitchFamily="34" charset="0"/>
                </a:rPr>
                <a:t>RETIREMENT INCOME</a:t>
              </a:r>
              <a:endParaRPr lang="en-GB" sz="1200" b="1" dirty="0">
                <a:latin typeface="Arial" pitchFamily="34" charset="0"/>
                <a:cs typeface="Arial" pitchFamily="34" charset="0"/>
              </a:endParaRPr>
            </a:p>
          </p:txBody>
        </p:sp>
        <p:sp>
          <p:nvSpPr>
            <p:cNvPr id="10" name="Freeform 9"/>
            <p:cNvSpPr/>
            <p:nvPr/>
          </p:nvSpPr>
          <p:spPr>
            <a:xfrm>
              <a:off x="884933" y="472333"/>
              <a:ext cx="714380" cy="2286016"/>
            </a:xfrm>
            <a:custGeom>
              <a:avLst/>
              <a:gdLst>
                <a:gd name="connsiteX0" fmla="*/ 0 w 857256"/>
                <a:gd name="connsiteY0" fmla="*/ 142879 h 2286016"/>
                <a:gd name="connsiteX1" fmla="*/ 41848 w 857256"/>
                <a:gd name="connsiteY1" fmla="*/ 41848 h 2286016"/>
                <a:gd name="connsiteX2" fmla="*/ 142879 w 857256"/>
                <a:gd name="connsiteY2" fmla="*/ 0 h 2286016"/>
                <a:gd name="connsiteX3" fmla="*/ 714377 w 857256"/>
                <a:gd name="connsiteY3" fmla="*/ 0 h 2286016"/>
                <a:gd name="connsiteX4" fmla="*/ 815408 w 857256"/>
                <a:gd name="connsiteY4" fmla="*/ 41848 h 2286016"/>
                <a:gd name="connsiteX5" fmla="*/ 857256 w 857256"/>
                <a:gd name="connsiteY5" fmla="*/ 142879 h 2286016"/>
                <a:gd name="connsiteX6" fmla="*/ 857256 w 857256"/>
                <a:gd name="connsiteY6" fmla="*/ 2143137 h 2286016"/>
                <a:gd name="connsiteX7" fmla="*/ 815408 w 857256"/>
                <a:gd name="connsiteY7" fmla="*/ 2244168 h 2286016"/>
                <a:gd name="connsiteX8" fmla="*/ 714377 w 857256"/>
                <a:gd name="connsiteY8" fmla="*/ 2286016 h 2286016"/>
                <a:gd name="connsiteX9" fmla="*/ 142879 w 857256"/>
                <a:gd name="connsiteY9" fmla="*/ 2286016 h 2286016"/>
                <a:gd name="connsiteX10" fmla="*/ 41848 w 857256"/>
                <a:gd name="connsiteY10" fmla="*/ 2244168 h 2286016"/>
                <a:gd name="connsiteX11" fmla="*/ 0 w 857256"/>
                <a:gd name="connsiteY11" fmla="*/ 2143137 h 2286016"/>
                <a:gd name="connsiteX12" fmla="*/ 0 w 857256"/>
                <a:gd name="connsiteY12" fmla="*/ 142879 h 2286016"/>
                <a:gd name="connsiteX0" fmla="*/ 0 w 898758"/>
                <a:gd name="connsiteY0" fmla="*/ 142879 h 2286016"/>
                <a:gd name="connsiteX1" fmla="*/ 41848 w 898758"/>
                <a:gd name="connsiteY1" fmla="*/ 41848 h 2286016"/>
                <a:gd name="connsiteX2" fmla="*/ 142879 w 898758"/>
                <a:gd name="connsiteY2" fmla="*/ 0 h 2286016"/>
                <a:gd name="connsiteX3" fmla="*/ 714377 w 898758"/>
                <a:gd name="connsiteY3" fmla="*/ 0 h 2286016"/>
                <a:gd name="connsiteX4" fmla="*/ 815408 w 898758"/>
                <a:gd name="connsiteY4" fmla="*/ 41848 h 2286016"/>
                <a:gd name="connsiteX5" fmla="*/ 857256 w 898758"/>
                <a:gd name="connsiteY5" fmla="*/ 142879 h 2286016"/>
                <a:gd name="connsiteX6" fmla="*/ 857256 w 898758"/>
                <a:gd name="connsiteY6" fmla="*/ 2143137 h 2286016"/>
                <a:gd name="connsiteX7" fmla="*/ 815408 w 898758"/>
                <a:gd name="connsiteY7" fmla="*/ 2244168 h 2286016"/>
                <a:gd name="connsiteX8" fmla="*/ 357155 w 898758"/>
                <a:gd name="connsiteY8" fmla="*/ 2286016 h 2286016"/>
                <a:gd name="connsiteX9" fmla="*/ 142879 w 898758"/>
                <a:gd name="connsiteY9" fmla="*/ 2286016 h 2286016"/>
                <a:gd name="connsiteX10" fmla="*/ 41848 w 898758"/>
                <a:gd name="connsiteY10" fmla="*/ 2244168 h 2286016"/>
                <a:gd name="connsiteX11" fmla="*/ 0 w 898758"/>
                <a:gd name="connsiteY11" fmla="*/ 2143137 h 2286016"/>
                <a:gd name="connsiteX12" fmla="*/ 0 w 898758"/>
                <a:gd name="connsiteY12" fmla="*/ 142879 h 2286016"/>
                <a:gd name="connsiteX0" fmla="*/ 0 w 928662"/>
                <a:gd name="connsiteY0" fmla="*/ 142879 h 2434674"/>
                <a:gd name="connsiteX1" fmla="*/ 41848 w 928662"/>
                <a:gd name="connsiteY1" fmla="*/ 41848 h 2434674"/>
                <a:gd name="connsiteX2" fmla="*/ 142879 w 928662"/>
                <a:gd name="connsiteY2" fmla="*/ 0 h 2434674"/>
                <a:gd name="connsiteX3" fmla="*/ 714377 w 928662"/>
                <a:gd name="connsiteY3" fmla="*/ 0 h 2434674"/>
                <a:gd name="connsiteX4" fmla="*/ 815408 w 928662"/>
                <a:gd name="connsiteY4" fmla="*/ 41848 h 2434674"/>
                <a:gd name="connsiteX5" fmla="*/ 857256 w 928662"/>
                <a:gd name="connsiteY5" fmla="*/ 142879 h 2434674"/>
                <a:gd name="connsiteX6" fmla="*/ 928662 w 928662"/>
                <a:gd name="connsiteY6" fmla="*/ 1142981 h 2434674"/>
                <a:gd name="connsiteX7" fmla="*/ 815408 w 928662"/>
                <a:gd name="connsiteY7" fmla="*/ 2244168 h 2434674"/>
                <a:gd name="connsiteX8" fmla="*/ 357155 w 928662"/>
                <a:gd name="connsiteY8" fmla="*/ 2286016 h 2434674"/>
                <a:gd name="connsiteX9" fmla="*/ 142879 w 928662"/>
                <a:gd name="connsiteY9" fmla="*/ 2286016 h 2434674"/>
                <a:gd name="connsiteX10" fmla="*/ 41848 w 928662"/>
                <a:gd name="connsiteY10" fmla="*/ 2244168 h 2434674"/>
                <a:gd name="connsiteX11" fmla="*/ 0 w 928662"/>
                <a:gd name="connsiteY11" fmla="*/ 2143137 h 2434674"/>
                <a:gd name="connsiteX12" fmla="*/ 0 w 928662"/>
                <a:gd name="connsiteY12" fmla="*/ 142879 h 2434674"/>
                <a:gd name="connsiteX0" fmla="*/ 0 w 928662"/>
                <a:gd name="connsiteY0" fmla="*/ 142879 h 2286016"/>
                <a:gd name="connsiteX1" fmla="*/ 41848 w 928662"/>
                <a:gd name="connsiteY1" fmla="*/ 41848 h 2286016"/>
                <a:gd name="connsiteX2" fmla="*/ 142879 w 928662"/>
                <a:gd name="connsiteY2" fmla="*/ 0 h 2286016"/>
                <a:gd name="connsiteX3" fmla="*/ 714377 w 928662"/>
                <a:gd name="connsiteY3" fmla="*/ 0 h 2286016"/>
                <a:gd name="connsiteX4" fmla="*/ 815408 w 928662"/>
                <a:gd name="connsiteY4" fmla="*/ 41848 h 2286016"/>
                <a:gd name="connsiteX5" fmla="*/ 857256 w 928662"/>
                <a:gd name="connsiteY5" fmla="*/ 142879 h 2286016"/>
                <a:gd name="connsiteX6" fmla="*/ 928662 w 928662"/>
                <a:gd name="connsiteY6" fmla="*/ 1142981 h 2286016"/>
                <a:gd name="connsiteX7" fmla="*/ 601062 w 928662"/>
                <a:gd name="connsiteY7" fmla="*/ 1958392 h 2286016"/>
                <a:gd name="connsiteX8" fmla="*/ 357155 w 928662"/>
                <a:gd name="connsiteY8" fmla="*/ 2286016 h 2286016"/>
                <a:gd name="connsiteX9" fmla="*/ 142879 w 928662"/>
                <a:gd name="connsiteY9" fmla="*/ 2286016 h 2286016"/>
                <a:gd name="connsiteX10" fmla="*/ 41848 w 928662"/>
                <a:gd name="connsiteY10" fmla="*/ 2244168 h 2286016"/>
                <a:gd name="connsiteX11" fmla="*/ 0 w 928662"/>
                <a:gd name="connsiteY11" fmla="*/ 2143137 h 2286016"/>
                <a:gd name="connsiteX12" fmla="*/ 0 w 928662"/>
                <a:gd name="connsiteY12" fmla="*/ 142879 h 2286016"/>
                <a:gd name="connsiteX0" fmla="*/ 0 w 928662"/>
                <a:gd name="connsiteY0" fmla="*/ 142879 h 2286016"/>
                <a:gd name="connsiteX1" fmla="*/ 41848 w 928662"/>
                <a:gd name="connsiteY1" fmla="*/ 41848 h 2286016"/>
                <a:gd name="connsiteX2" fmla="*/ 142879 w 928662"/>
                <a:gd name="connsiteY2" fmla="*/ 0 h 2286016"/>
                <a:gd name="connsiteX3" fmla="*/ 357155 w 928662"/>
                <a:gd name="connsiteY3" fmla="*/ 0 h 2286016"/>
                <a:gd name="connsiteX4" fmla="*/ 815408 w 928662"/>
                <a:gd name="connsiteY4" fmla="*/ 41848 h 2286016"/>
                <a:gd name="connsiteX5" fmla="*/ 857256 w 928662"/>
                <a:gd name="connsiteY5" fmla="*/ 142879 h 2286016"/>
                <a:gd name="connsiteX6" fmla="*/ 928662 w 928662"/>
                <a:gd name="connsiteY6" fmla="*/ 1142981 h 2286016"/>
                <a:gd name="connsiteX7" fmla="*/ 601062 w 928662"/>
                <a:gd name="connsiteY7" fmla="*/ 1958392 h 2286016"/>
                <a:gd name="connsiteX8" fmla="*/ 357155 w 928662"/>
                <a:gd name="connsiteY8" fmla="*/ 2286016 h 2286016"/>
                <a:gd name="connsiteX9" fmla="*/ 142879 w 928662"/>
                <a:gd name="connsiteY9" fmla="*/ 2286016 h 2286016"/>
                <a:gd name="connsiteX10" fmla="*/ 41848 w 928662"/>
                <a:gd name="connsiteY10" fmla="*/ 2244168 h 2286016"/>
                <a:gd name="connsiteX11" fmla="*/ 0 w 928662"/>
                <a:gd name="connsiteY11" fmla="*/ 2143137 h 2286016"/>
                <a:gd name="connsiteX12" fmla="*/ 0 w 928662"/>
                <a:gd name="connsiteY12" fmla="*/ 142879 h 2286016"/>
                <a:gd name="connsiteX0" fmla="*/ 0 w 928662"/>
                <a:gd name="connsiteY0" fmla="*/ 291529 h 2434666"/>
                <a:gd name="connsiteX1" fmla="*/ 41848 w 928662"/>
                <a:gd name="connsiteY1" fmla="*/ 190498 h 2434666"/>
                <a:gd name="connsiteX2" fmla="*/ 142879 w 928662"/>
                <a:gd name="connsiteY2" fmla="*/ 148650 h 2434666"/>
                <a:gd name="connsiteX3" fmla="*/ 357155 w 928662"/>
                <a:gd name="connsiteY3" fmla="*/ 148650 h 2434666"/>
                <a:gd name="connsiteX4" fmla="*/ 815408 w 928662"/>
                <a:gd name="connsiteY4" fmla="*/ 190498 h 2434666"/>
                <a:gd name="connsiteX5" fmla="*/ 928662 w 928662"/>
                <a:gd name="connsiteY5" fmla="*/ 1291637 h 2434666"/>
                <a:gd name="connsiteX6" fmla="*/ 928662 w 928662"/>
                <a:gd name="connsiteY6" fmla="*/ 1291631 h 2434666"/>
                <a:gd name="connsiteX7" fmla="*/ 601062 w 928662"/>
                <a:gd name="connsiteY7" fmla="*/ 2107042 h 2434666"/>
                <a:gd name="connsiteX8" fmla="*/ 357155 w 928662"/>
                <a:gd name="connsiteY8" fmla="*/ 2434666 h 2434666"/>
                <a:gd name="connsiteX9" fmla="*/ 142879 w 928662"/>
                <a:gd name="connsiteY9" fmla="*/ 2434666 h 2434666"/>
                <a:gd name="connsiteX10" fmla="*/ 41848 w 928662"/>
                <a:gd name="connsiteY10" fmla="*/ 2392818 h 2434666"/>
                <a:gd name="connsiteX11" fmla="*/ 0 w 928662"/>
                <a:gd name="connsiteY11" fmla="*/ 2291787 h 2434666"/>
                <a:gd name="connsiteX12" fmla="*/ 0 w 928662"/>
                <a:gd name="connsiteY12" fmla="*/ 291529 h 2434666"/>
                <a:gd name="connsiteX0" fmla="*/ 0 w 928662"/>
                <a:gd name="connsiteY0" fmla="*/ 142879 h 2286016"/>
                <a:gd name="connsiteX1" fmla="*/ 41848 w 928662"/>
                <a:gd name="connsiteY1" fmla="*/ 41848 h 2286016"/>
                <a:gd name="connsiteX2" fmla="*/ 142879 w 928662"/>
                <a:gd name="connsiteY2" fmla="*/ 0 h 2286016"/>
                <a:gd name="connsiteX3" fmla="*/ 357155 w 928662"/>
                <a:gd name="connsiteY3" fmla="*/ 0 h 2286016"/>
                <a:gd name="connsiteX4" fmla="*/ 601062 w 928662"/>
                <a:gd name="connsiteY4" fmla="*/ 399014 h 2286016"/>
                <a:gd name="connsiteX5" fmla="*/ 928662 w 928662"/>
                <a:gd name="connsiteY5" fmla="*/ 1142987 h 2286016"/>
                <a:gd name="connsiteX6" fmla="*/ 928662 w 928662"/>
                <a:gd name="connsiteY6" fmla="*/ 1142981 h 2286016"/>
                <a:gd name="connsiteX7" fmla="*/ 601062 w 928662"/>
                <a:gd name="connsiteY7" fmla="*/ 1958392 h 2286016"/>
                <a:gd name="connsiteX8" fmla="*/ 357155 w 928662"/>
                <a:gd name="connsiteY8" fmla="*/ 2286016 h 2286016"/>
                <a:gd name="connsiteX9" fmla="*/ 142879 w 928662"/>
                <a:gd name="connsiteY9" fmla="*/ 2286016 h 2286016"/>
                <a:gd name="connsiteX10" fmla="*/ 41848 w 928662"/>
                <a:gd name="connsiteY10" fmla="*/ 2244168 h 2286016"/>
                <a:gd name="connsiteX11" fmla="*/ 0 w 928662"/>
                <a:gd name="connsiteY11" fmla="*/ 2143137 h 2286016"/>
                <a:gd name="connsiteX12" fmla="*/ 0 w 928662"/>
                <a:gd name="connsiteY12" fmla="*/ 142879 h 22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8662" h="2286016">
                  <a:moveTo>
                    <a:pt x="0" y="142879"/>
                  </a:moveTo>
                  <a:cubicBezTo>
                    <a:pt x="0" y="104985"/>
                    <a:pt x="15053" y="68643"/>
                    <a:pt x="41848" y="41848"/>
                  </a:cubicBezTo>
                  <a:cubicBezTo>
                    <a:pt x="68643" y="15053"/>
                    <a:pt x="104985" y="0"/>
                    <a:pt x="142879" y="0"/>
                  </a:cubicBezTo>
                  <a:lnTo>
                    <a:pt x="357155" y="0"/>
                  </a:lnTo>
                  <a:cubicBezTo>
                    <a:pt x="395049" y="0"/>
                    <a:pt x="505811" y="208516"/>
                    <a:pt x="601062" y="399014"/>
                  </a:cubicBezTo>
                  <a:cubicBezTo>
                    <a:pt x="696313" y="589512"/>
                    <a:pt x="928662" y="1105093"/>
                    <a:pt x="928662" y="1142987"/>
                  </a:cubicBezTo>
                  <a:lnTo>
                    <a:pt x="928662" y="1142981"/>
                  </a:lnTo>
                  <a:cubicBezTo>
                    <a:pt x="928662" y="1180875"/>
                    <a:pt x="696313" y="1767886"/>
                    <a:pt x="601062" y="1958392"/>
                  </a:cubicBezTo>
                  <a:cubicBezTo>
                    <a:pt x="505811" y="2148898"/>
                    <a:pt x="395049" y="2286016"/>
                    <a:pt x="357155" y="2286016"/>
                  </a:cubicBezTo>
                  <a:lnTo>
                    <a:pt x="142879" y="2286016"/>
                  </a:lnTo>
                  <a:cubicBezTo>
                    <a:pt x="104985" y="2286016"/>
                    <a:pt x="68643" y="2270963"/>
                    <a:pt x="41848" y="2244168"/>
                  </a:cubicBezTo>
                  <a:cubicBezTo>
                    <a:pt x="15053" y="2217373"/>
                    <a:pt x="0" y="2181031"/>
                    <a:pt x="0" y="2143137"/>
                  </a:cubicBezTo>
                  <a:lnTo>
                    <a:pt x="0" y="142879"/>
                  </a:ln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latin typeface="Arial" pitchFamily="34" charset="0"/>
                  <a:cs typeface="Arial" pitchFamily="34" charset="0"/>
                </a:rPr>
                <a:t>IN</a:t>
              </a:r>
              <a:endParaRPr lang="en-GB" sz="1800" b="1" dirty="0">
                <a:latin typeface="Arial" pitchFamily="34" charset="0"/>
                <a:cs typeface="Arial" pitchFamily="34" charset="0"/>
              </a:endParaRPr>
            </a:p>
          </p:txBody>
        </p:sp>
        <p:sp>
          <p:nvSpPr>
            <p:cNvPr id="13" name="Freeform 12"/>
            <p:cNvSpPr/>
            <p:nvPr/>
          </p:nvSpPr>
          <p:spPr>
            <a:xfrm>
              <a:off x="5143504" y="500042"/>
              <a:ext cx="714380" cy="2286016"/>
            </a:xfrm>
            <a:custGeom>
              <a:avLst/>
              <a:gdLst>
                <a:gd name="connsiteX0" fmla="*/ 0 w 857256"/>
                <a:gd name="connsiteY0" fmla="*/ 142879 h 2286016"/>
                <a:gd name="connsiteX1" fmla="*/ 41848 w 857256"/>
                <a:gd name="connsiteY1" fmla="*/ 41848 h 2286016"/>
                <a:gd name="connsiteX2" fmla="*/ 142879 w 857256"/>
                <a:gd name="connsiteY2" fmla="*/ 0 h 2286016"/>
                <a:gd name="connsiteX3" fmla="*/ 714377 w 857256"/>
                <a:gd name="connsiteY3" fmla="*/ 0 h 2286016"/>
                <a:gd name="connsiteX4" fmla="*/ 815408 w 857256"/>
                <a:gd name="connsiteY4" fmla="*/ 41848 h 2286016"/>
                <a:gd name="connsiteX5" fmla="*/ 857256 w 857256"/>
                <a:gd name="connsiteY5" fmla="*/ 142879 h 2286016"/>
                <a:gd name="connsiteX6" fmla="*/ 857256 w 857256"/>
                <a:gd name="connsiteY6" fmla="*/ 2143137 h 2286016"/>
                <a:gd name="connsiteX7" fmla="*/ 815408 w 857256"/>
                <a:gd name="connsiteY7" fmla="*/ 2244168 h 2286016"/>
                <a:gd name="connsiteX8" fmla="*/ 714377 w 857256"/>
                <a:gd name="connsiteY8" fmla="*/ 2286016 h 2286016"/>
                <a:gd name="connsiteX9" fmla="*/ 142879 w 857256"/>
                <a:gd name="connsiteY9" fmla="*/ 2286016 h 2286016"/>
                <a:gd name="connsiteX10" fmla="*/ 41848 w 857256"/>
                <a:gd name="connsiteY10" fmla="*/ 2244168 h 2286016"/>
                <a:gd name="connsiteX11" fmla="*/ 0 w 857256"/>
                <a:gd name="connsiteY11" fmla="*/ 2143137 h 2286016"/>
                <a:gd name="connsiteX12" fmla="*/ 0 w 857256"/>
                <a:gd name="connsiteY12" fmla="*/ 142879 h 2286016"/>
                <a:gd name="connsiteX0" fmla="*/ 0 w 898758"/>
                <a:gd name="connsiteY0" fmla="*/ 142879 h 2286016"/>
                <a:gd name="connsiteX1" fmla="*/ 41848 w 898758"/>
                <a:gd name="connsiteY1" fmla="*/ 41848 h 2286016"/>
                <a:gd name="connsiteX2" fmla="*/ 142879 w 898758"/>
                <a:gd name="connsiteY2" fmla="*/ 0 h 2286016"/>
                <a:gd name="connsiteX3" fmla="*/ 714377 w 898758"/>
                <a:gd name="connsiteY3" fmla="*/ 0 h 2286016"/>
                <a:gd name="connsiteX4" fmla="*/ 815408 w 898758"/>
                <a:gd name="connsiteY4" fmla="*/ 41848 h 2286016"/>
                <a:gd name="connsiteX5" fmla="*/ 857256 w 898758"/>
                <a:gd name="connsiteY5" fmla="*/ 142879 h 2286016"/>
                <a:gd name="connsiteX6" fmla="*/ 857256 w 898758"/>
                <a:gd name="connsiteY6" fmla="*/ 2143137 h 2286016"/>
                <a:gd name="connsiteX7" fmla="*/ 815408 w 898758"/>
                <a:gd name="connsiteY7" fmla="*/ 2244168 h 2286016"/>
                <a:gd name="connsiteX8" fmla="*/ 357155 w 898758"/>
                <a:gd name="connsiteY8" fmla="*/ 2286016 h 2286016"/>
                <a:gd name="connsiteX9" fmla="*/ 142879 w 898758"/>
                <a:gd name="connsiteY9" fmla="*/ 2286016 h 2286016"/>
                <a:gd name="connsiteX10" fmla="*/ 41848 w 898758"/>
                <a:gd name="connsiteY10" fmla="*/ 2244168 h 2286016"/>
                <a:gd name="connsiteX11" fmla="*/ 0 w 898758"/>
                <a:gd name="connsiteY11" fmla="*/ 2143137 h 2286016"/>
                <a:gd name="connsiteX12" fmla="*/ 0 w 898758"/>
                <a:gd name="connsiteY12" fmla="*/ 142879 h 2286016"/>
                <a:gd name="connsiteX0" fmla="*/ 0 w 928662"/>
                <a:gd name="connsiteY0" fmla="*/ 142879 h 2434674"/>
                <a:gd name="connsiteX1" fmla="*/ 41848 w 928662"/>
                <a:gd name="connsiteY1" fmla="*/ 41848 h 2434674"/>
                <a:gd name="connsiteX2" fmla="*/ 142879 w 928662"/>
                <a:gd name="connsiteY2" fmla="*/ 0 h 2434674"/>
                <a:gd name="connsiteX3" fmla="*/ 714377 w 928662"/>
                <a:gd name="connsiteY3" fmla="*/ 0 h 2434674"/>
                <a:gd name="connsiteX4" fmla="*/ 815408 w 928662"/>
                <a:gd name="connsiteY4" fmla="*/ 41848 h 2434674"/>
                <a:gd name="connsiteX5" fmla="*/ 857256 w 928662"/>
                <a:gd name="connsiteY5" fmla="*/ 142879 h 2434674"/>
                <a:gd name="connsiteX6" fmla="*/ 928662 w 928662"/>
                <a:gd name="connsiteY6" fmla="*/ 1142981 h 2434674"/>
                <a:gd name="connsiteX7" fmla="*/ 815408 w 928662"/>
                <a:gd name="connsiteY7" fmla="*/ 2244168 h 2434674"/>
                <a:gd name="connsiteX8" fmla="*/ 357155 w 928662"/>
                <a:gd name="connsiteY8" fmla="*/ 2286016 h 2434674"/>
                <a:gd name="connsiteX9" fmla="*/ 142879 w 928662"/>
                <a:gd name="connsiteY9" fmla="*/ 2286016 h 2434674"/>
                <a:gd name="connsiteX10" fmla="*/ 41848 w 928662"/>
                <a:gd name="connsiteY10" fmla="*/ 2244168 h 2434674"/>
                <a:gd name="connsiteX11" fmla="*/ 0 w 928662"/>
                <a:gd name="connsiteY11" fmla="*/ 2143137 h 2434674"/>
                <a:gd name="connsiteX12" fmla="*/ 0 w 928662"/>
                <a:gd name="connsiteY12" fmla="*/ 142879 h 2434674"/>
                <a:gd name="connsiteX0" fmla="*/ 0 w 928662"/>
                <a:gd name="connsiteY0" fmla="*/ 142879 h 2286016"/>
                <a:gd name="connsiteX1" fmla="*/ 41848 w 928662"/>
                <a:gd name="connsiteY1" fmla="*/ 41848 h 2286016"/>
                <a:gd name="connsiteX2" fmla="*/ 142879 w 928662"/>
                <a:gd name="connsiteY2" fmla="*/ 0 h 2286016"/>
                <a:gd name="connsiteX3" fmla="*/ 714377 w 928662"/>
                <a:gd name="connsiteY3" fmla="*/ 0 h 2286016"/>
                <a:gd name="connsiteX4" fmla="*/ 815408 w 928662"/>
                <a:gd name="connsiteY4" fmla="*/ 41848 h 2286016"/>
                <a:gd name="connsiteX5" fmla="*/ 857256 w 928662"/>
                <a:gd name="connsiteY5" fmla="*/ 142879 h 2286016"/>
                <a:gd name="connsiteX6" fmla="*/ 928662 w 928662"/>
                <a:gd name="connsiteY6" fmla="*/ 1142981 h 2286016"/>
                <a:gd name="connsiteX7" fmla="*/ 601062 w 928662"/>
                <a:gd name="connsiteY7" fmla="*/ 1958392 h 2286016"/>
                <a:gd name="connsiteX8" fmla="*/ 357155 w 928662"/>
                <a:gd name="connsiteY8" fmla="*/ 2286016 h 2286016"/>
                <a:gd name="connsiteX9" fmla="*/ 142879 w 928662"/>
                <a:gd name="connsiteY9" fmla="*/ 2286016 h 2286016"/>
                <a:gd name="connsiteX10" fmla="*/ 41848 w 928662"/>
                <a:gd name="connsiteY10" fmla="*/ 2244168 h 2286016"/>
                <a:gd name="connsiteX11" fmla="*/ 0 w 928662"/>
                <a:gd name="connsiteY11" fmla="*/ 2143137 h 2286016"/>
                <a:gd name="connsiteX12" fmla="*/ 0 w 928662"/>
                <a:gd name="connsiteY12" fmla="*/ 142879 h 2286016"/>
                <a:gd name="connsiteX0" fmla="*/ 0 w 928662"/>
                <a:gd name="connsiteY0" fmla="*/ 142879 h 2286016"/>
                <a:gd name="connsiteX1" fmla="*/ 41848 w 928662"/>
                <a:gd name="connsiteY1" fmla="*/ 41848 h 2286016"/>
                <a:gd name="connsiteX2" fmla="*/ 142879 w 928662"/>
                <a:gd name="connsiteY2" fmla="*/ 0 h 2286016"/>
                <a:gd name="connsiteX3" fmla="*/ 357155 w 928662"/>
                <a:gd name="connsiteY3" fmla="*/ 0 h 2286016"/>
                <a:gd name="connsiteX4" fmla="*/ 815408 w 928662"/>
                <a:gd name="connsiteY4" fmla="*/ 41848 h 2286016"/>
                <a:gd name="connsiteX5" fmla="*/ 857256 w 928662"/>
                <a:gd name="connsiteY5" fmla="*/ 142879 h 2286016"/>
                <a:gd name="connsiteX6" fmla="*/ 928662 w 928662"/>
                <a:gd name="connsiteY6" fmla="*/ 1142981 h 2286016"/>
                <a:gd name="connsiteX7" fmla="*/ 601062 w 928662"/>
                <a:gd name="connsiteY7" fmla="*/ 1958392 h 2286016"/>
                <a:gd name="connsiteX8" fmla="*/ 357155 w 928662"/>
                <a:gd name="connsiteY8" fmla="*/ 2286016 h 2286016"/>
                <a:gd name="connsiteX9" fmla="*/ 142879 w 928662"/>
                <a:gd name="connsiteY9" fmla="*/ 2286016 h 2286016"/>
                <a:gd name="connsiteX10" fmla="*/ 41848 w 928662"/>
                <a:gd name="connsiteY10" fmla="*/ 2244168 h 2286016"/>
                <a:gd name="connsiteX11" fmla="*/ 0 w 928662"/>
                <a:gd name="connsiteY11" fmla="*/ 2143137 h 2286016"/>
                <a:gd name="connsiteX12" fmla="*/ 0 w 928662"/>
                <a:gd name="connsiteY12" fmla="*/ 142879 h 2286016"/>
                <a:gd name="connsiteX0" fmla="*/ 0 w 928662"/>
                <a:gd name="connsiteY0" fmla="*/ 291529 h 2434666"/>
                <a:gd name="connsiteX1" fmla="*/ 41848 w 928662"/>
                <a:gd name="connsiteY1" fmla="*/ 190498 h 2434666"/>
                <a:gd name="connsiteX2" fmla="*/ 142879 w 928662"/>
                <a:gd name="connsiteY2" fmla="*/ 148650 h 2434666"/>
                <a:gd name="connsiteX3" fmla="*/ 357155 w 928662"/>
                <a:gd name="connsiteY3" fmla="*/ 148650 h 2434666"/>
                <a:gd name="connsiteX4" fmla="*/ 815408 w 928662"/>
                <a:gd name="connsiteY4" fmla="*/ 190498 h 2434666"/>
                <a:gd name="connsiteX5" fmla="*/ 928662 w 928662"/>
                <a:gd name="connsiteY5" fmla="*/ 1291637 h 2434666"/>
                <a:gd name="connsiteX6" fmla="*/ 928662 w 928662"/>
                <a:gd name="connsiteY6" fmla="*/ 1291631 h 2434666"/>
                <a:gd name="connsiteX7" fmla="*/ 601062 w 928662"/>
                <a:gd name="connsiteY7" fmla="*/ 2107042 h 2434666"/>
                <a:gd name="connsiteX8" fmla="*/ 357155 w 928662"/>
                <a:gd name="connsiteY8" fmla="*/ 2434666 h 2434666"/>
                <a:gd name="connsiteX9" fmla="*/ 142879 w 928662"/>
                <a:gd name="connsiteY9" fmla="*/ 2434666 h 2434666"/>
                <a:gd name="connsiteX10" fmla="*/ 41848 w 928662"/>
                <a:gd name="connsiteY10" fmla="*/ 2392818 h 2434666"/>
                <a:gd name="connsiteX11" fmla="*/ 0 w 928662"/>
                <a:gd name="connsiteY11" fmla="*/ 2291787 h 2434666"/>
                <a:gd name="connsiteX12" fmla="*/ 0 w 928662"/>
                <a:gd name="connsiteY12" fmla="*/ 291529 h 2434666"/>
                <a:gd name="connsiteX0" fmla="*/ 0 w 928662"/>
                <a:gd name="connsiteY0" fmla="*/ 142879 h 2286016"/>
                <a:gd name="connsiteX1" fmla="*/ 41848 w 928662"/>
                <a:gd name="connsiteY1" fmla="*/ 41848 h 2286016"/>
                <a:gd name="connsiteX2" fmla="*/ 142879 w 928662"/>
                <a:gd name="connsiteY2" fmla="*/ 0 h 2286016"/>
                <a:gd name="connsiteX3" fmla="*/ 357155 w 928662"/>
                <a:gd name="connsiteY3" fmla="*/ 0 h 2286016"/>
                <a:gd name="connsiteX4" fmla="*/ 601062 w 928662"/>
                <a:gd name="connsiteY4" fmla="*/ 399014 h 2286016"/>
                <a:gd name="connsiteX5" fmla="*/ 928662 w 928662"/>
                <a:gd name="connsiteY5" fmla="*/ 1142987 h 2286016"/>
                <a:gd name="connsiteX6" fmla="*/ 928662 w 928662"/>
                <a:gd name="connsiteY6" fmla="*/ 1142981 h 2286016"/>
                <a:gd name="connsiteX7" fmla="*/ 601062 w 928662"/>
                <a:gd name="connsiteY7" fmla="*/ 1958392 h 2286016"/>
                <a:gd name="connsiteX8" fmla="*/ 357155 w 928662"/>
                <a:gd name="connsiteY8" fmla="*/ 2286016 h 2286016"/>
                <a:gd name="connsiteX9" fmla="*/ 142879 w 928662"/>
                <a:gd name="connsiteY9" fmla="*/ 2286016 h 2286016"/>
                <a:gd name="connsiteX10" fmla="*/ 41848 w 928662"/>
                <a:gd name="connsiteY10" fmla="*/ 2244168 h 2286016"/>
                <a:gd name="connsiteX11" fmla="*/ 0 w 928662"/>
                <a:gd name="connsiteY11" fmla="*/ 2143137 h 2286016"/>
                <a:gd name="connsiteX12" fmla="*/ 0 w 928662"/>
                <a:gd name="connsiteY12" fmla="*/ 142879 h 22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8662" h="2286016">
                  <a:moveTo>
                    <a:pt x="0" y="142879"/>
                  </a:moveTo>
                  <a:cubicBezTo>
                    <a:pt x="0" y="104985"/>
                    <a:pt x="15053" y="68643"/>
                    <a:pt x="41848" y="41848"/>
                  </a:cubicBezTo>
                  <a:cubicBezTo>
                    <a:pt x="68643" y="15053"/>
                    <a:pt x="104985" y="0"/>
                    <a:pt x="142879" y="0"/>
                  </a:cubicBezTo>
                  <a:lnTo>
                    <a:pt x="357155" y="0"/>
                  </a:lnTo>
                  <a:cubicBezTo>
                    <a:pt x="395049" y="0"/>
                    <a:pt x="505811" y="208516"/>
                    <a:pt x="601062" y="399014"/>
                  </a:cubicBezTo>
                  <a:cubicBezTo>
                    <a:pt x="696313" y="589512"/>
                    <a:pt x="928662" y="1105093"/>
                    <a:pt x="928662" y="1142987"/>
                  </a:cubicBezTo>
                  <a:lnTo>
                    <a:pt x="928662" y="1142981"/>
                  </a:lnTo>
                  <a:cubicBezTo>
                    <a:pt x="928662" y="1180875"/>
                    <a:pt x="696313" y="1767886"/>
                    <a:pt x="601062" y="1958392"/>
                  </a:cubicBezTo>
                  <a:cubicBezTo>
                    <a:pt x="505811" y="2148898"/>
                    <a:pt x="395049" y="2286016"/>
                    <a:pt x="357155" y="2286016"/>
                  </a:cubicBezTo>
                  <a:lnTo>
                    <a:pt x="142879" y="2286016"/>
                  </a:lnTo>
                  <a:cubicBezTo>
                    <a:pt x="104985" y="2286016"/>
                    <a:pt x="68643" y="2270963"/>
                    <a:pt x="41848" y="2244168"/>
                  </a:cubicBezTo>
                  <a:cubicBezTo>
                    <a:pt x="15053" y="2217373"/>
                    <a:pt x="0" y="2181031"/>
                    <a:pt x="0" y="2143137"/>
                  </a:cubicBezTo>
                  <a:lnTo>
                    <a:pt x="0" y="142879"/>
                  </a:lnTo>
                  <a:close/>
                </a:path>
              </a:pathLst>
            </a:custGeom>
            <a:solidFill>
              <a:srgbClr val="214653"/>
            </a:solidFill>
            <a:ln>
              <a:solidFill>
                <a:srgbClr val="214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latin typeface="Arial" pitchFamily="34" charset="0"/>
                  <a:cs typeface="Arial" pitchFamily="34" charset="0"/>
                </a:rPr>
                <a:t>OUT</a:t>
              </a:r>
              <a:endParaRPr lang="en-GB" sz="1800" b="1" dirty="0">
                <a:latin typeface="Arial" pitchFamily="34" charset="0"/>
                <a:cs typeface="Arial" pitchFamily="34" charset="0"/>
              </a:endParaRPr>
            </a:p>
          </p:txBody>
        </p:sp>
        <p:sp>
          <p:nvSpPr>
            <p:cNvPr id="14" name="Rounded Rectangle 13"/>
            <p:cNvSpPr/>
            <p:nvPr/>
          </p:nvSpPr>
          <p:spPr>
            <a:xfrm>
              <a:off x="1928794" y="857232"/>
              <a:ext cx="1428760" cy="1785950"/>
            </a:xfrm>
            <a:prstGeom prst="roundRect">
              <a:avLst>
                <a:gd name="adj" fmla="val 11037"/>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b="1" dirty="0" smtClean="0">
                  <a:latin typeface="Arial" pitchFamily="34" charset="0"/>
                  <a:cs typeface="Arial" pitchFamily="34" charset="0"/>
                </a:rPr>
                <a:t>CONTRIBUTIONS</a:t>
              </a:r>
              <a:endParaRPr lang="en-GB" sz="1000" b="1" dirty="0">
                <a:latin typeface="Arial" pitchFamily="34" charset="0"/>
                <a:cs typeface="Arial" pitchFamily="34" charset="0"/>
              </a:endParaRPr>
            </a:p>
          </p:txBody>
        </p:sp>
        <p:sp>
          <p:nvSpPr>
            <p:cNvPr id="16" name="Rounded Rectangle 15"/>
            <p:cNvSpPr/>
            <p:nvPr/>
          </p:nvSpPr>
          <p:spPr>
            <a:xfrm>
              <a:off x="3571868" y="857232"/>
              <a:ext cx="1143008" cy="1785950"/>
            </a:xfrm>
            <a:prstGeom prst="roundRect">
              <a:avLst>
                <a:gd name="adj" fmla="val 11037"/>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latin typeface="Arial" pitchFamily="34" charset="0"/>
                  <a:cs typeface="Arial" pitchFamily="34" charset="0"/>
                </a:rPr>
                <a:t>INVESTMENT GROWTH</a:t>
              </a:r>
              <a:endParaRPr lang="en-GB" sz="1050" b="1" dirty="0">
                <a:latin typeface="Arial" pitchFamily="34" charset="0"/>
                <a:cs typeface="Arial" pitchFamily="34" charset="0"/>
              </a:endParaRPr>
            </a:p>
          </p:txBody>
        </p:sp>
        <p:sp>
          <p:nvSpPr>
            <p:cNvPr id="17" name="TextBox 16"/>
            <p:cNvSpPr txBox="1"/>
            <p:nvPr/>
          </p:nvSpPr>
          <p:spPr>
            <a:xfrm>
              <a:off x="1928794" y="500042"/>
              <a:ext cx="2863284" cy="261610"/>
            </a:xfrm>
            <a:prstGeom prst="rect">
              <a:avLst/>
            </a:prstGeom>
            <a:noFill/>
          </p:spPr>
          <p:txBody>
            <a:bodyPr wrap="none" rtlCol="0">
              <a:spAutoFit/>
            </a:bodyPr>
            <a:lstStyle/>
            <a:p>
              <a:r>
                <a:rPr lang="en-GB" sz="1100" b="1" dirty="0" smtClean="0">
                  <a:solidFill>
                    <a:schemeClr val="bg1"/>
                  </a:solidFill>
                  <a:latin typeface="Arial" pitchFamily="34" charset="0"/>
                  <a:cs typeface="Arial" pitchFamily="34" charset="0"/>
                </a:rPr>
                <a:t>YOUR INDIVIDUAL PENSION ACCOUNT</a:t>
              </a:r>
              <a:endParaRPr lang="en-GB" sz="1100" b="1" dirty="0">
                <a:solidFill>
                  <a:schemeClr val="bg1"/>
                </a:solidFill>
                <a:latin typeface="Arial" pitchFamily="34" charset="0"/>
                <a:cs typeface="Arial" pitchFamily="34" charset="0"/>
              </a:endParaRPr>
            </a:p>
          </p:txBody>
        </p:sp>
        <p:sp>
          <p:nvSpPr>
            <p:cNvPr id="18" name="TextBox 17"/>
            <p:cNvSpPr txBox="1"/>
            <p:nvPr/>
          </p:nvSpPr>
          <p:spPr>
            <a:xfrm>
              <a:off x="3286116" y="1500174"/>
              <a:ext cx="319318" cy="369332"/>
            </a:xfrm>
            <a:prstGeom prst="rect">
              <a:avLst/>
            </a:prstGeom>
            <a:noFill/>
          </p:spPr>
          <p:txBody>
            <a:bodyPr wrap="none" rtlCol="0">
              <a:spAutoFit/>
            </a:bodyPr>
            <a:lstStyle/>
            <a:p>
              <a:r>
                <a:rPr lang="en-GB" b="1" dirty="0" smtClean="0">
                  <a:solidFill>
                    <a:schemeClr val="bg1"/>
                  </a:solidFill>
                  <a:latin typeface="Arial" pitchFamily="34" charset="0"/>
                  <a:cs typeface="Arial" pitchFamily="34" charset="0"/>
                </a:rPr>
                <a:t>+</a:t>
              </a:r>
              <a:endParaRPr lang="en-GB" b="1" dirty="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3334954" y="3554083"/>
            <a:ext cx="2539638" cy="2311879"/>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what is lifestyling?</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invest in the default strategy or the alternative lifestyle strategy, your individual pension account is automatically switched from higher risk, higher return funds into lower risk, lower return funds as you approach retirement.  This is known as lifestyling and the aim is to provide growth  at younger ages and protection as you approach retirement.</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6" name="Rectangle 3"/>
          <p:cNvSpPr txBox="1">
            <a:spLocks noChangeArrowheads="1"/>
          </p:cNvSpPr>
          <p:nvPr/>
        </p:nvSpPr>
        <p:spPr>
          <a:xfrm>
            <a:off x="3332075" y="1192332"/>
            <a:ext cx="2539638" cy="2307117"/>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kumimoji="0" lang="en-GB" sz="2000" b="1"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cs typeface="Arial" charset="0"/>
              </a:rPr>
              <a:t>WHAT ARE MY CHOICES?</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For members who want to choose a particular fund there is a choice of funds available to suit different  attitudes to risk. </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If you don’t make a choice your contributions will be invested in the default lifestyle strategy.</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Full details of the funds, including charges are provided in the fund factsheets.</a:t>
            </a:r>
          </a:p>
          <a:p>
            <a:pPr marL="265113" indent="-265113" eaLnBrk="0" hangingPunct="0">
              <a:lnSpc>
                <a:spcPct val="90000"/>
              </a:lnSpc>
              <a:spcBef>
                <a:spcPts val="6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fund factsheets</a:t>
            </a:r>
            <a:endParaRPr lang="en-GB" sz="1200" u="sng"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a:t>
            </a: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Where are my DC contributions invested?</a:t>
            </a:r>
          </a:p>
        </p:txBody>
      </p:sp>
      <p:sp>
        <p:nvSpPr>
          <p:cNvPr id="12" name="Rectangle 3"/>
          <p:cNvSpPr txBox="1">
            <a:spLocks noChangeArrowheads="1"/>
          </p:cNvSpPr>
          <p:nvPr/>
        </p:nvSpPr>
        <p:spPr>
          <a:xfrm>
            <a:off x="5934379" y="1189458"/>
            <a:ext cx="2539638" cy="4685131"/>
          </a:xfrm>
          <a:prstGeom prst="rect">
            <a:avLst/>
          </a:prstGeom>
          <a:solidFill>
            <a:schemeClr val="accent6">
              <a:lumMod val="60000"/>
              <a:lumOff val="40000"/>
            </a:schemeClr>
          </a:solidFill>
        </p:spPr>
        <p:txBody>
          <a:bodyPr lIns="0"/>
          <a:lstStyle/>
          <a:p>
            <a:pPr marL="265113" lvl="0" indent="-265113" eaLnBrk="0" hangingPunct="0">
              <a:lnSpc>
                <a:spcPct val="90000"/>
              </a:lnSpc>
              <a:spcBef>
                <a:spcPct val="20000"/>
              </a:spcBef>
              <a:buClr>
                <a:srgbClr val="58A7E0"/>
              </a:buClr>
              <a:buSzPct val="120000"/>
              <a:defRPr/>
            </a:pPr>
            <a:r>
              <a:rPr lang="en-GB" sz="400" b="1" kern="0" cap="all" dirty="0" smtClean="0">
                <a:solidFill>
                  <a:schemeClr val="bg1"/>
                </a:solidFill>
                <a:latin typeface="Calibri" pitchFamily="34" charset="0"/>
                <a:cs typeface="Arial" charset="0"/>
              </a:rPr>
              <a:t>	</a:t>
            </a:r>
          </a:p>
          <a:p>
            <a:pPr marL="265113" lvl="0" indent="-265113" eaLnBrk="0" hangingPunct="0">
              <a:lnSpc>
                <a:spcPct val="90000"/>
              </a:lnSpc>
              <a:spcBef>
                <a:spcPct val="20000"/>
              </a:spcBef>
              <a:buClr>
                <a:srgbClr val="58A7E0"/>
              </a:buClr>
              <a:buSzPct val="120000"/>
              <a:defRPr/>
            </a:pPr>
            <a:r>
              <a:rPr lang="en-GB" sz="1200" b="1" kern="0" cap="all" dirty="0" smtClean="0">
                <a:solidFill>
                  <a:schemeClr val="bg1"/>
                </a:solidFill>
                <a:latin typeface="Calibri" pitchFamily="34" charset="0"/>
                <a:cs typeface="Arial" charset="0"/>
              </a:rPr>
              <a:t>	do I Need to manage my pension account?</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You should monitor your pension account to ensure that your savings remain on target. We will provide you with annual statements which show the value of your account and your expected DC pension at retirement.</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If you invest in the default strategy or the alternative lifestyle strategy, your investments will be switched automatically from higher risk assets into low risk assets as you approach retirement</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If you invest in any of the other funds you should review your investments at least once a year.</a:t>
            </a:r>
          </a:p>
          <a:p>
            <a:pPr marL="265113" lvl="0" indent="-265113" eaLnBrk="0" hangingPunct="0">
              <a:lnSpc>
                <a:spcPct val="90000"/>
              </a:lnSpc>
              <a:spcBef>
                <a:spcPts val="0"/>
              </a:spcBef>
              <a:buClr>
                <a:srgbClr val="58A7E0"/>
              </a:buClr>
              <a:buSzPct val="120000"/>
              <a:defRPr/>
            </a:pPr>
            <a:r>
              <a:rPr lang="en-GB" sz="600" kern="0" dirty="0" smtClean="0">
                <a:solidFill>
                  <a:schemeClr val="bg1"/>
                </a:solidFill>
                <a:latin typeface="Calibri" pitchFamily="34" charset="0"/>
                <a:cs typeface="Arial" charset="0"/>
              </a:rPr>
              <a:t>	</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a:t>
            </a:r>
            <a:r>
              <a:rPr lang="en-GB" sz="1200" b="1" i="1" kern="0" dirty="0" smtClean="0">
                <a:solidFill>
                  <a:schemeClr val="bg1"/>
                </a:solidFill>
                <a:latin typeface="Calibri" pitchFamily="34" charset="0"/>
                <a:cs typeface="Arial" charset="0"/>
              </a:rPr>
              <a:t>If you wish to make a change to your investments please contact the Pensions Section (see page 2)</a:t>
            </a:r>
          </a:p>
          <a:p>
            <a:pPr marL="265113" lvl="0" indent="-265113" eaLnBrk="0" hangingPunct="0">
              <a:lnSpc>
                <a:spcPct val="90000"/>
              </a:lnSpc>
              <a:spcBef>
                <a:spcPts val="600"/>
              </a:spcBef>
              <a:buClr>
                <a:srgbClr val="58A7E0"/>
              </a:buClr>
              <a:buSzPct val="120000"/>
              <a:defRPr/>
            </a:pPr>
            <a:r>
              <a:rPr lang="en-GB" sz="1200" i="1" kern="0" dirty="0" smtClean="0">
                <a:solidFill>
                  <a:schemeClr val="bg1"/>
                </a:solidFill>
                <a:latin typeface="Calibri" pitchFamily="34" charset="0"/>
                <a:cs typeface="Arial" charset="0"/>
              </a:rPr>
              <a:t>	</a:t>
            </a:r>
            <a:r>
              <a:rPr lang="en-GB" sz="1200" kern="0" dirty="0" smtClean="0">
                <a:solidFill>
                  <a:schemeClr val="bg1"/>
                </a:solidFill>
                <a:latin typeface="Calibri" pitchFamily="34" charset="0"/>
                <a:cs typeface="Arial" charset="0"/>
              </a:rPr>
              <a:t>For more information on investments, please refer to the investment guide.</a:t>
            </a:r>
            <a:endParaRPr lang="en-GB" sz="1100" kern="0" dirty="0" smtClean="0">
              <a:solidFill>
                <a:schemeClr val="bg1"/>
              </a:solidFill>
              <a:latin typeface="Calibri" pitchFamily="34" charset="0"/>
              <a:cs typeface="Arial" charset="0"/>
            </a:endParaRPr>
          </a:p>
          <a:p>
            <a:pPr marL="265113" indent="-265113" eaLnBrk="0" hangingPunct="0">
              <a:lnSpc>
                <a:spcPct val="90000"/>
              </a:lnSpc>
              <a:spcBef>
                <a:spcPts val="4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investment guide</a:t>
            </a:r>
            <a:endParaRPr lang="en-GB" sz="1200" u="sng"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a:t>
            </a: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3397632" y="3152219"/>
            <a:ext cx="308187" cy="308187"/>
          </a:xfrm>
          <a:prstGeom prst="rect">
            <a:avLst/>
          </a:prstGeom>
          <a:noFill/>
        </p:spPr>
      </p:pic>
      <p:pic>
        <p:nvPicPr>
          <p:cNvPr id="16" name="Picture 17" descr="C:\Jo Seed\uni of cambridge\comms\info.png"/>
          <p:cNvPicPr>
            <a:picLocks noChangeAspect="1" noChangeArrowheads="1"/>
          </p:cNvPicPr>
          <p:nvPr/>
        </p:nvPicPr>
        <p:blipFill>
          <a:blip r:embed="rId2" cstate="email"/>
          <a:srcRect/>
          <a:stretch>
            <a:fillRect/>
          </a:stretch>
        </p:blipFill>
        <p:spPr bwMode="auto">
          <a:xfrm>
            <a:off x="6035661" y="5426799"/>
            <a:ext cx="308187" cy="308187"/>
          </a:xfrm>
          <a:prstGeom prst="rect">
            <a:avLst/>
          </a:prstGeom>
          <a:noFill/>
        </p:spPr>
      </p:pic>
      <p:pic>
        <p:nvPicPr>
          <p:cNvPr id="10" name="Picture 2"/>
          <p:cNvPicPr>
            <a:picLocks noChangeAspect="1" noChangeArrowheads="1"/>
          </p:cNvPicPr>
          <p:nvPr/>
        </p:nvPicPr>
        <p:blipFill>
          <a:blip r:embed="rId3" cstate="email"/>
          <a:srcRect/>
          <a:stretch>
            <a:fillRect/>
          </a:stretch>
        </p:blipFill>
        <p:spPr bwMode="auto">
          <a:xfrm>
            <a:off x="734435" y="3538538"/>
            <a:ext cx="255169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3"/>
  <p:tag name="ISPRING_ULTRA_SCORM_DURATION" val="3600"/>
  <p:tag name="ISPRING_ULTRA_SCORM_QUIZ_NUMBER" val="0"/>
  <p:tag name="GENSWF_OUTPUT_FILE_NAME" val="EquinitiStrategyCascade"/>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435&quot;/&gt;&lt;/object&gt;&lt;object type=&quot;3&quot; unique_id=&quot;10005&quot;&gt;&lt;property id=&quot;20148&quot; value=&quot;5&quot;/&gt;&lt;property id=&quot;20300&quot; value=&quot;Slide 2&quot;/&gt;&lt;property id=&quot;20307&quot; value=&quot;442&quot;/&gt;&lt;/object&gt;&lt;object type=&quot;3&quot; unique_id=&quot;10006&quot;&gt;&lt;property id=&quot;20148&quot; value=&quot;5&quot;/&gt;&lt;property id=&quot;20300&quot; value=&quot;Slide 3&quot;/&gt;&lt;property id=&quot;20307&quot; value=&quot;443&quot;/&gt;&lt;/object&gt;&lt;object type=&quot;3&quot; unique_id=&quot;10007&quot;&gt;&lt;property id=&quot;20148&quot; value=&quot;5&quot;/&gt;&lt;property id=&quot;20300&quot; value=&quot;Slide 4&quot;/&gt;&lt;property id=&quot;20307&quot; value=&quot;441&quot;/&gt;&lt;/object&gt;&lt;object type=&quot;3&quot; unique_id=&quot;10008&quot;&gt;&lt;property id=&quot;20148&quot; value=&quot;5&quot;/&gt;&lt;property id=&quot;20300&quot; value=&quot;Slide 5 - &amp;quot;Agenda&amp;quot;&quot;/&gt;&lt;property id=&quot;20307&quot; value=&quot;437&quot;/&gt;&lt;/object&gt;&lt;object type=&quot;3&quot; unique_id=&quot;10009&quot;&gt;&lt;property id=&quot;20148&quot; value=&quot;5&quot;/&gt;&lt;property id=&quot;20300&quot; value=&quot;Slide 6 - &amp;quot;Summary&amp;quot;&quot;/&gt;&lt;property id=&quot;20307&quot; value=&quot;44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b875d80-d5ea-4e3c-b306-69ceefe6365c"/>
</p:tagLst>
</file>

<file path=ppt/theme/theme1.xml><?xml version="1.0" encoding="utf-8"?>
<a:theme xmlns:a="http://schemas.openxmlformats.org/drawingml/2006/main" name="presentation_template_4">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EF2A22"/>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EF2A22"/>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107987</TotalTime>
  <Words>4458</Words>
  <Application>Microsoft Office PowerPoint</Application>
  <PresentationFormat>On-screen Show (4:3)</PresentationFormat>
  <Paragraphs>455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Times New Roman</vt:lpstr>
      <vt:lpstr>presentation_template_4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Lloyds TSB Registrars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Xafinity Consulting PowerPoint Template</dc:title>
  <dc:creator>klarnel</dc:creator>
  <cp:lastModifiedBy>Carl Quant</cp:lastModifiedBy>
  <cp:revision>1055</cp:revision>
  <cp:lastPrinted>2017-05-04T09:47:45Z</cp:lastPrinted>
  <dcterms:created xsi:type="dcterms:W3CDTF">2010-12-22T10:35:19Z</dcterms:created>
  <dcterms:modified xsi:type="dcterms:W3CDTF">2024-04-16T15:58:40Z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 Review Date">
    <vt:lpwstr/>
  </property>
  <property fmtid="{D5CDD505-2E9C-101B-9397-08002B2CF9AE}" pid="3" name="Document Reference">
    <vt:lpwstr/>
  </property>
  <property fmtid="{D5CDD505-2E9C-101B-9397-08002B2CF9AE}" pid="4" name="PublishingExpirationDate">
    <vt:lpwstr/>
  </property>
  <property fmtid="{D5CDD505-2E9C-101B-9397-08002B2CF9AE}" pid="5" name="PublishingStartDate">
    <vt:lpwstr/>
  </property>
  <property fmtid="{D5CDD505-2E9C-101B-9397-08002B2CF9AE}" pid="6" name="Xone Sub Areas">
    <vt:lpwstr>;#Xafinity Consulting;#</vt:lpwstr>
  </property>
  <property fmtid="{D5CDD505-2E9C-101B-9397-08002B2CF9AE}" pid="7" name="Xone Category">
    <vt:lpwstr>;#Business Area Consulting Templates;#Xafinity Consulting Templates;#</vt:lpwstr>
  </property>
  <property fmtid="{D5CDD505-2E9C-101B-9397-08002B2CF9AE}" pid="8" name="ContentType">
    <vt:lpwstr>Document</vt:lpwstr>
  </property>
  <property fmtid="{D5CDD505-2E9C-101B-9397-08002B2CF9AE}" pid="9" name="Xone Areas">
    <vt:lpwstr>;#Business Areas;#Marketing &amp; Sales;#</vt:lpwstr>
  </property>
</Properties>
</file>