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404" r:id="rId4"/>
    <p:sldId id="420" r:id="rId5"/>
    <p:sldId id="405" r:id="rId6"/>
    <p:sldId id="401" r:id="rId7"/>
    <p:sldId id="402" r:id="rId8"/>
    <p:sldId id="390" r:id="rId9"/>
    <p:sldId id="391" r:id="rId10"/>
    <p:sldId id="392" r:id="rId11"/>
    <p:sldId id="406" r:id="rId12"/>
    <p:sldId id="409" r:id="rId13"/>
    <p:sldId id="410" r:id="rId14"/>
    <p:sldId id="411" r:id="rId15"/>
    <p:sldId id="412" r:id="rId16"/>
    <p:sldId id="413" r:id="rId17"/>
    <p:sldId id="414" r:id="rId18"/>
    <p:sldId id="415" r:id="rId19"/>
    <p:sldId id="416" r:id="rId20"/>
    <p:sldId id="417" r:id="rId21"/>
    <p:sldId id="418" r:id="rId22"/>
    <p:sldId id="421" r:id="rId23"/>
    <p:sldId id="395" r:id="rId24"/>
    <p:sldId id="396" r:id="rId25"/>
    <p:sldId id="397" r:id="rId26"/>
    <p:sldId id="398" r:id="rId27"/>
    <p:sldId id="399" r:id="rId28"/>
    <p:sldId id="400" r:id="rId29"/>
  </p:sldIdLst>
  <p:sldSz cx="9144000" cy="6858000" type="screen4x3"/>
  <p:notesSz cx="6669088" cy="9928225"/>
  <p:defaultTextStyle>
    <a:defPPr>
      <a:defRPr lang="en-GB"/>
    </a:defPPr>
    <a:lvl1pPr algn="ctr" rtl="0" eaLnBrk="0" fontAlgn="base" hangingPunct="0">
      <a:spcBef>
        <a:spcPct val="0"/>
      </a:spcBef>
      <a:spcAft>
        <a:spcPct val="0"/>
      </a:spcAft>
      <a:defRPr sz="2400" kern="1200">
        <a:solidFill>
          <a:schemeClr val="tx1"/>
        </a:solidFill>
        <a:latin typeface="Arial" charset="0"/>
        <a:ea typeface="+mn-ea"/>
        <a:cs typeface="+mn-cs"/>
      </a:defRPr>
    </a:lvl1pPr>
    <a:lvl2pPr marL="457200" algn="ctr" rtl="0" eaLnBrk="0" fontAlgn="base" hangingPunct="0">
      <a:spcBef>
        <a:spcPct val="0"/>
      </a:spcBef>
      <a:spcAft>
        <a:spcPct val="0"/>
      </a:spcAft>
      <a:defRPr sz="2400" kern="1200">
        <a:solidFill>
          <a:schemeClr val="tx1"/>
        </a:solidFill>
        <a:latin typeface="Arial" charset="0"/>
        <a:ea typeface="+mn-ea"/>
        <a:cs typeface="+mn-cs"/>
      </a:defRPr>
    </a:lvl2pPr>
    <a:lvl3pPr marL="914400" algn="ctr" rtl="0" eaLnBrk="0" fontAlgn="base" hangingPunct="0">
      <a:spcBef>
        <a:spcPct val="0"/>
      </a:spcBef>
      <a:spcAft>
        <a:spcPct val="0"/>
      </a:spcAft>
      <a:defRPr sz="2400" kern="1200">
        <a:solidFill>
          <a:schemeClr val="tx1"/>
        </a:solidFill>
        <a:latin typeface="Arial" charset="0"/>
        <a:ea typeface="+mn-ea"/>
        <a:cs typeface="+mn-cs"/>
      </a:defRPr>
    </a:lvl3pPr>
    <a:lvl4pPr marL="1371600" algn="ctr" rtl="0" eaLnBrk="0" fontAlgn="base" hangingPunct="0">
      <a:spcBef>
        <a:spcPct val="0"/>
      </a:spcBef>
      <a:spcAft>
        <a:spcPct val="0"/>
      </a:spcAft>
      <a:defRPr sz="2400" kern="1200">
        <a:solidFill>
          <a:schemeClr val="tx1"/>
        </a:solidFill>
        <a:latin typeface="Arial" charset="0"/>
        <a:ea typeface="+mn-ea"/>
        <a:cs typeface="+mn-cs"/>
      </a:defRPr>
    </a:lvl4pPr>
    <a:lvl5pPr marL="1828800" algn="ctr"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4" autoAdjust="0"/>
  </p:normalViewPr>
  <p:slideViewPr>
    <p:cSldViewPr>
      <p:cViewPr varScale="1">
        <p:scale>
          <a:sx n="127" d="100"/>
          <a:sy n="127" d="100"/>
        </p:scale>
        <p:origin x="-116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34E43E-C6AA-4BF2-A758-F62226DDEC80}"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GB"/>
        </a:p>
      </dgm:t>
    </dgm:pt>
    <dgm:pt modelId="{2AE882FD-DB3F-47D9-848C-307C4007F449}">
      <dgm:prSet phldrT="[Text]"/>
      <dgm:spPr/>
      <dgm:t>
        <a:bodyPr/>
        <a:lstStyle/>
        <a:p>
          <a:r>
            <a:rPr lang="en-GB" dirty="0" smtClean="0"/>
            <a:t>University</a:t>
          </a:r>
          <a:endParaRPr lang="en-GB" dirty="0"/>
        </a:p>
      </dgm:t>
    </dgm:pt>
    <dgm:pt modelId="{C997BA39-737F-4760-97D4-9738E3799BC2}" type="parTrans" cxnId="{03C02DE9-D8AD-4AC2-9BF9-6606A9526A15}">
      <dgm:prSet/>
      <dgm:spPr/>
      <dgm:t>
        <a:bodyPr/>
        <a:lstStyle/>
        <a:p>
          <a:endParaRPr lang="en-GB"/>
        </a:p>
      </dgm:t>
    </dgm:pt>
    <dgm:pt modelId="{802F3B40-F6DB-4977-BE51-160DF9B23E8E}" type="sibTrans" cxnId="{03C02DE9-D8AD-4AC2-9BF9-6606A9526A15}">
      <dgm:prSet/>
      <dgm:spPr/>
      <dgm:t>
        <a:bodyPr/>
        <a:lstStyle/>
        <a:p>
          <a:endParaRPr lang="en-GB"/>
        </a:p>
      </dgm:t>
    </dgm:pt>
    <dgm:pt modelId="{69DDACCC-6EB1-4279-90AF-4615BD629B45}">
      <dgm:prSet phldrT="[Text]"/>
      <dgm:spPr/>
      <dgm:t>
        <a:bodyPr/>
        <a:lstStyle/>
        <a:p>
          <a:r>
            <a:rPr lang="en-GB" dirty="0" smtClean="0"/>
            <a:t>Assistant Staff</a:t>
          </a:r>
          <a:endParaRPr lang="en-GB" dirty="0"/>
        </a:p>
      </dgm:t>
    </dgm:pt>
    <dgm:pt modelId="{C2770CE7-3CB1-44BF-9B19-A8FE17D23554}" type="parTrans" cxnId="{60752223-6CA5-478C-A230-34B114803DAD}">
      <dgm:prSet/>
      <dgm:spPr/>
      <dgm:t>
        <a:bodyPr/>
        <a:lstStyle/>
        <a:p>
          <a:endParaRPr lang="en-GB"/>
        </a:p>
      </dgm:t>
    </dgm:pt>
    <dgm:pt modelId="{B9E9AF4E-FE50-41FF-9421-F798E708BD22}" type="sibTrans" cxnId="{60752223-6CA5-478C-A230-34B114803DAD}">
      <dgm:prSet/>
      <dgm:spPr/>
      <dgm:t>
        <a:bodyPr/>
        <a:lstStyle/>
        <a:p>
          <a:endParaRPr lang="en-GB"/>
        </a:p>
      </dgm:t>
    </dgm:pt>
    <dgm:pt modelId="{61378CB6-CE37-4317-A96C-02FA23043C98}">
      <dgm:prSet phldrT="[Text]"/>
      <dgm:spPr/>
      <dgm:t>
        <a:bodyPr/>
        <a:lstStyle/>
        <a:p>
          <a:r>
            <a:rPr lang="en-GB" dirty="0" smtClean="0"/>
            <a:t>Cambridge University Assistants’ Contributory Pension Scheme</a:t>
          </a:r>
          <a:endParaRPr lang="en-GB" dirty="0"/>
        </a:p>
      </dgm:t>
    </dgm:pt>
    <dgm:pt modelId="{3EF7E1FA-9417-4CB4-BDB4-E00D9693DB71}" type="parTrans" cxnId="{7687A954-1AA0-476E-BCDE-5B7AB6263B4A}">
      <dgm:prSet/>
      <dgm:spPr/>
      <dgm:t>
        <a:bodyPr/>
        <a:lstStyle/>
        <a:p>
          <a:endParaRPr lang="en-GB"/>
        </a:p>
      </dgm:t>
    </dgm:pt>
    <dgm:pt modelId="{362E6B7D-922F-4503-A659-DAF2629E02B4}" type="sibTrans" cxnId="{7687A954-1AA0-476E-BCDE-5B7AB6263B4A}">
      <dgm:prSet/>
      <dgm:spPr/>
      <dgm:t>
        <a:bodyPr/>
        <a:lstStyle/>
        <a:p>
          <a:endParaRPr lang="en-GB"/>
        </a:p>
      </dgm:t>
    </dgm:pt>
    <dgm:pt modelId="{CBC6CD59-A20C-47DF-B449-18D7224AFE55}">
      <dgm:prSet phldrT="[Text]"/>
      <dgm:spPr/>
      <dgm:t>
        <a:bodyPr/>
        <a:lstStyle/>
        <a:p>
          <a:r>
            <a:rPr lang="en-GB" dirty="0" smtClean="0"/>
            <a:t>Cambridge University Assistants’ Defined Contribution Pension Scheme</a:t>
          </a:r>
          <a:endParaRPr lang="en-GB" dirty="0"/>
        </a:p>
      </dgm:t>
    </dgm:pt>
    <dgm:pt modelId="{42760529-BC1E-4DDF-978F-A413C6119A1C}" type="parTrans" cxnId="{2BDD63CF-CD4B-4168-BD10-3EF6EBAF0BAB}">
      <dgm:prSet/>
      <dgm:spPr/>
      <dgm:t>
        <a:bodyPr/>
        <a:lstStyle/>
        <a:p>
          <a:endParaRPr lang="en-GB"/>
        </a:p>
      </dgm:t>
    </dgm:pt>
    <dgm:pt modelId="{68B52737-9895-4578-8DFB-8A3F878F34CC}" type="sibTrans" cxnId="{2BDD63CF-CD4B-4168-BD10-3EF6EBAF0BAB}">
      <dgm:prSet/>
      <dgm:spPr/>
      <dgm:t>
        <a:bodyPr/>
        <a:lstStyle/>
        <a:p>
          <a:endParaRPr lang="en-GB"/>
        </a:p>
      </dgm:t>
    </dgm:pt>
    <dgm:pt modelId="{AABD3B4C-00FA-4E0F-AB66-53FCBB003F64}">
      <dgm:prSet phldrT="[Text]"/>
      <dgm:spPr/>
      <dgm:t>
        <a:bodyPr/>
        <a:lstStyle/>
        <a:p>
          <a:r>
            <a:rPr lang="en-GB" dirty="0" smtClean="0"/>
            <a:t>Academic and Academic Related Staff</a:t>
          </a:r>
          <a:endParaRPr lang="en-GB" dirty="0"/>
        </a:p>
      </dgm:t>
    </dgm:pt>
    <dgm:pt modelId="{542A9AA6-BBB8-486F-A7A1-16E94B5A9114}" type="parTrans" cxnId="{354A1F4F-583D-4491-80BE-409CCC0AAA97}">
      <dgm:prSet/>
      <dgm:spPr/>
      <dgm:t>
        <a:bodyPr/>
        <a:lstStyle/>
        <a:p>
          <a:endParaRPr lang="en-GB"/>
        </a:p>
      </dgm:t>
    </dgm:pt>
    <dgm:pt modelId="{5E9F63FD-650C-4C2B-BC32-84C14CB7033B}" type="sibTrans" cxnId="{354A1F4F-583D-4491-80BE-409CCC0AAA97}">
      <dgm:prSet/>
      <dgm:spPr/>
      <dgm:t>
        <a:bodyPr/>
        <a:lstStyle/>
        <a:p>
          <a:endParaRPr lang="en-GB"/>
        </a:p>
      </dgm:t>
    </dgm:pt>
    <dgm:pt modelId="{4E3C3956-0EC4-4089-94E8-2BE96DE3558C}">
      <dgm:prSet phldrT="[Text]"/>
      <dgm:spPr/>
      <dgm:t>
        <a:bodyPr/>
        <a:lstStyle/>
        <a:p>
          <a:r>
            <a:rPr lang="en-GB" dirty="0" smtClean="0"/>
            <a:t>Universities Superannuation Scheme </a:t>
          </a:r>
          <a:endParaRPr lang="en-GB" dirty="0"/>
        </a:p>
      </dgm:t>
    </dgm:pt>
    <dgm:pt modelId="{4572991D-CE6C-4544-80F4-91C12630C3ED}" type="parTrans" cxnId="{9C608A00-5AD9-4F48-976F-E2AED5DAAFF5}">
      <dgm:prSet/>
      <dgm:spPr/>
      <dgm:t>
        <a:bodyPr/>
        <a:lstStyle/>
        <a:p>
          <a:endParaRPr lang="en-GB"/>
        </a:p>
      </dgm:t>
    </dgm:pt>
    <dgm:pt modelId="{3D37605D-72E9-4EBD-A042-593F0058C04B}" type="sibTrans" cxnId="{9C608A00-5AD9-4F48-976F-E2AED5DAAFF5}">
      <dgm:prSet/>
      <dgm:spPr/>
      <dgm:t>
        <a:bodyPr/>
        <a:lstStyle/>
        <a:p>
          <a:endParaRPr lang="en-GB"/>
        </a:p>
      </dgm:t>
    </dgm:pt>
    <dgm:pt modelId="{CFBE50F2-2817-46A9-8955-BD58230019AF}">
      <dgm:prSet phldrT="[Text]"/>
      <dgm:spPr/>
      <dgm:t>
        <a:bodyPr/>
        <a:lstStyle/>
        <a:p>
          <a:r>
            <a:rPr lang="en-GB" dirty="0" smtClean="0"/>
            <a:t>NHS</a:t>
          </a:r>
        </a:p>
        <a:p>
          <a:r>
            <a:rPr lang="en-GB" dirty="0" smtClean="0"/>
            <a:t>(clinical staff only)</a:t>
          </a:r>
          <a:endParaRPr lang="en-GB" dirty="0"/>
        </a:p>
      </dgm:t>
    </dgm:pt>
    <dgm:pt modelId="{884600F3-4993-47B7-8197-736A6ED79E2F}" type="parTrans" cxnId="{2FCD45F7-7771-49D4-9FCF-12A5ED26620B}">
      <dgm:prSet/>
      <dgm:spPr/>
      <dgm:t>
        <a:bodyPr/>
        <a:lstStyle/>
        <a:p>
          <a:endParaRPr lang="en-GB"/>
        </a:p>
      </dgm:t>
    </dgm:pt>
    <dgm:pt modelId="{ABC45CD1-2988-49D8-AC85-9ECF2D7D55A0}" type="sibTrans" cxnId="{2FCD45F7-7771-49D4-9FCF-12A5ED26620B}">
      <dgm:prSet/>
      <dgm:spPr/>
      <dgm:t>
        <a:bodyPr/>
        <a:lstStyle/>
        <a:p>
          <a:endParaRPr lang="en-GB"/>
        </a:p>
      </dgm:t>
    </dgm:pt>
    <dgm:pt modelId="{2812DE29-BA09-48D4-AD09-2A7F202181A6}" type="pres">
      <dgm:prSet presAssocID="{0F34E43E-C6AA-4BF2-A758-F62226DDEC80}" presName="mainComposite" presStyleCnt="0">
        <dgm:presLayoutVars>
          <dgm:chPref val="1"/>
          <dgm:dir/>
          <dgm:animOne val="branch"/>
          <dgm:animLvl val="lvl"/>
          <dgm:resizeHandles val="exact"/>
        </dgm:presLayoutVars>
      </dgm:prSet>
      <dgm:spPr/>
      <dgm:t>
        <a:bodyPr/>
        <a:lstStyle/>
        <a:p>
          <a:endParaRPr lang="en-GB"/>
        </a:p>
      </dgm:t>
    </dgm:pt>
    <dgm:pt modelId="{67D59DCD-8073-4766-A096-9AF3596C2BBE}" type="pres">
      <dgm:prSet presAssocID="{0F34E43E-C6AA-4BF2-A758-F62226DDEC80}" presName="hierFlow" presStyleCnt="0"/>
      <dgm:spPr/>
    </dgm:pt>
    <dgm:pt modelId="{2B320402-DF32-49FD-9F12-157780DA51E6}" type="pres">
      <dgm:prSet presAssocID="{0F34E43E-C6AA-4BF2-A758-F62226DDEC80}" presName="hierChild1" presStyleCnt="0">
        <dgm:presLayoutVars>
          <dgm:chPref val="1"/>
          <dgm:animOne val="branch"/>
          <dgm:animLvl val="lvl"/>
        </dgm:presLayoutVars>
      </dgm:prSet>
      <dgm:spPr/>
    </dgm:pt>
    <dgm:pt modelId="{54774FCA-EC55-4853-A5CB-9CC78C45455C}" type="pres">
      <dgm:prSet presAssocID="{2AE882FD-DB3F-47D9-848C-307C4007F449}" presName="Name14" presStyleCnt="0"/>
      <dgm:spPr/>
    </dgm:pt>
    <dgm:pt modelId="{C2B3B7E3-7FA9-49BA-8771-CAB2DC5D0C2C}" type="pres">
      <dgm:prSet presAssocID="{2AE882FD-DB3F-47D9-848C-307C4007F449}" presName="level1Shape" presStyleLbl="node0" presStyleIdx="0" presStyleCnt="1">
        <dgm:presLayoutVars>
          <dgm:chPref val="3"/>
        </dgm:presLayoutVars>
      </dgm:prSet>
      <dgm:spPr/>
      <dgm:t>
        <a:bodyPr/>
        <a:lstStyle/>
        <a:p>
          <a:endParaRPr lang="en-GB"/>
        </a:p>
      </dgm:t>
    </dgm:pt>
    <dgm:pt modelId="{4F788A5A-59DC-4740-8A97-47CAD4E15C47}" type="pres">
      <dgm:prSet presAssocID="{2AE882FD-DB3F-47D9-848C-307C4007F449}" presName="hierChild2" presStyleCnt="0"/>
      <dgm:spPr/>
    </dgm:pt>
    <dgm:pt modelId="{BB26442A-3E10-4BB8-83D7-22C4B12D3FB3}" type="pres">
      <dgm:prSet presAssocID="{C2770CE7-3CB1-44BF-9B19-A8FE17D23554}" presName="Name19" presStyleLbl="parChTrans1D2" presStyleIdx="0" presStyleCnt="2"/>
      <dgm:spPr/>
      <dgm:t>
        <a:bodyPr/>
        <a:lstStyle/>
        <a:p>
          <a:endParaRPr lang="en-GB"/>
        </a:p>
      </dgm:t>
    </dgm:pt>
    <dgm:pt modelId="{DE964B98-17A0-4E50-9B0C-1C483F5798FF}" type="pres">
      <dgm:prSet presAssocID="{69DDACCC-6EB1-4279-90AF-4615BD629B45}" presName="Name21" presStyleCnt="0"/>
      <dgm:spPr/>
    </dgm:pt>
    <dgm:pt modelId="{D0985A57-AD7F-4B1C-91A7-D54A7842C541}" type="pres">
      <dgm:prSet presAssocID="{69DDACCC-6EB1-4279-90AF-4615BD629B45}" presName="level2Shape" presStyleLbl="node2" presStyleIdx="0" presStyleCnt="2" custLinFactNeighborX="-4835" custLinFactNeighborY="297"/>
      <dgm:spPr/>
      <dgm:t>
        <a:bodyPr/>
        <a:lstStyle/>
        <a:p>
          <a:endParaRPr lang="en-GB"/>
        </a:p>
      </dgm:t>
    </dgm:pt>
    <dgm:pt modelId="{2FA49EF7-DA38-4097-A38D-831361E56B70}" type="pres">
      <dgm:prSet presAssocID="{69DDACCC-6EB1-4279-90AF-4615BD629B45}" presName="hierChild3" presStyleCnt="0"/>
      <dgm:spPr/>
    </dgm:pt>
    <dgm:pt modelId="{B08BCAA4-3B33-422B-9A89-FA9486A5E63C}" type="pres">
      <dgm:prSet presAssocID="{3EF7E1FA-9417-4CB4-BDB4-E00D9693DB71}" presName="Name19" presStyleLbl="parChTrans1D3" presStyleIdx="0" presStyleCnt="4"/>
      <dgm:spPr/>
      <dgm:t>
        <a:bodyPr/>
        <a:lstStyle/>
        <a:p>
          <a:endParaRPr lang="en-GB"/>
        </a:p>
      </dgm:t>
    </dgm:pt>
    <dgm:pt modelId="{A5B0F648-81A7-4229-9576-803909426B7B}" type="pres">
      <dgm:prSet presAssocID="{61378CB6-CE37-4317-A96C-02FA23043C98}" presName="Name21" presStyleCnt="0"/>
      <dgm:spPr/>
    </dgm:pt>
    <dgm:pt modelId="{7B2C51CF-71E8-464C-A81F-0513A8894D15}" type="pres">
      <dgm:prSet presAssocID="{61378CB6-CE37-4317-A96C-02FA23043C98}" presName="level2Shape" presStyleLbl="node3" presStyleIdx="0" presStyleCnt="4"/>
      <dgm:spPr/>
      <dgm:t>
        <a:bodyPr/>
        <a:lstStyle/>
        <a:p>
          <a:endParaRPr lang="en-GB"/>
        </a:p>
      </dgm:t>
    </dgm:pt>
    <dgm:pt modelId="{1A7DCD06-1EC5-4F4A-BA85-354E5211259F}" type="pres">
      <dgm:prSet presAssocID="{61378CB6-CE37-4317-A96C-02FA23043C98}" presName="hierChild3" presStyleCnt="0"/>
      <dgm:spPr/>
    </dgm:pt>
    <dgm:pt modelId="{809E1B97-5E60-4234-9298-AF0AB4F603B6}" type="pres">
      <dgm:prSet presAssocID="{42760529-BC1E-4DDF-978F-A413C6119A1C}" presName="Name19" presStyleLbl="parChTrans1D3" presStyleIdx="1" presStyleCnt="4"/>
      <dgm:spPr/>
      <dgm:t>
        <a:bodyPr/>
        <a:lstStyle/>
        <a:p>
          <a:endParaRPr lang="en-GB"/>
        </a:p>
      </dgm:t>
    </dgm:pt>
    <dgm:pt modelId="{0AC45EFA-657C-4A18-865B-559CD5EC8E97}" type="pres">
      <dgm:prSet presAssocID="{CBC6CD59-A20C-47DF-B449-18D7224AFE55}" presName="Name21" presStyleCnt="0"/>
      <dgm:spPr/>
    </dgm:pt>
    <dgm:pt modelId="{3065AE95-75A4-40B7-A771-875A7C29463A}" type="pres">
      <dgm:prSet presAssocID="{CBC6CD59-A20C-47DF-B449-18D7224AFE55}" presName="level2Shape" presStyleLbl="node3" presStyleIdx="1" presStyleCnt="4"/>
      <dgm:spPr/>
      <dgm:t>
        <a:bodyPr/>
        <a:lstStyle/>
        <a:p>
          <a:endParaRPr lang="en-GB"/>
        </a:p>
      </dgm:t>
    </dgm:pt>
    <dgm:pt modelId="{258D361F-EFF1-4032-9439-8436057F728E}" type="pres">
      <dgm:prSet presAssocID="{CBC6CD59-A20C-47DF-B449-18D7224AFE55}" presName="hierChild3" presStyleCnt="0"/>
      <dgm:spPr/>
    </dgm:pt>
    <dgm:pt modelId="{DCF39601-17F7-4FD9-AB5C-16206F01D65E}" type="pres">
      <dgm:prSet presAssocID="{542A9AA6-BBB8-486F-A7A1-16E94B5A9114}" presName="Name19" presStyleLbl="parChTrans1D2" presStyleIdx="1" presStyleCnt="2"/>
      <dgm:spPr/>
      <dgm:t>
        <a:bodyPr/>
        <a:lstStyle/>
        <a:p>
          <a:endParaRPr lang="en-GB"/>
        </a:p>
      </dgm:t>
    </dgm:pt>
    <dgm:pt modelId="{DA6D5272-5A91-4DF1-920D-036311B7C5D8}" type="pres">
      <dgm:prSet presAssocID="{AABD3B4C-00FA-4E0F-AB66-53FCBB003F64}" presName="Name21" presStyleCnt="0"/>
      <dgm:spPr/>
    </dgm:pt>
    <dgm:pt modelId="{B84A0555-E2AC-4C90-80CE-DE315CE5D9FB}" type="pres">
      <dgm:prSet presAssocID="{AABD3B4C-00FA-4E0F-AB66-53FCBB003F64}" presName="level2Shape" presStyleLbl="node2" presStyleIdx="1" presStyleCnt="2"/>
      <dgm:spPr/>
      <dgm:t>
        <a:bodyPr/>
        <a:lstStyle/>
        <a:p>
          <a:endParaRPr lang="en-GB"/>
        </a:p>
      </dgm:t>
    </dgm:pt>
    <dgm:pt modelId="{50DF6C15-D7EA-42B7-A78C-E24FEA173540}" type="pres">
      <dgm:prSet presAssocID="{AABD3B4C-00FA-4E0F-AB66-53FCBB003F64}" presName="hierChild3" presStyleCnt="0"/>
      <dgm:spPr/>
    </dgm:pt>
    <dgm:pt modelId="{A6705C7C-66B2-47F7-8C04-4DFF06E864EA}" type="pres">
      <dgm:prSet presAssocID="{4572991D-CE6C-4544-80F4-91C12630C3ED}" presName="Name19" presStyleLbl="parChTrans1D3" presStyleIdx="2" presStyleCnt="4"/>
      <dgm:spPr/>
      <dgm:t>
        <a:bodyPr/>
        <a:lstStyle/>
        <a:p>
          <a:endParaRPr lang="en-GB"/>
        </a:p>
      </dgm:t>
    </dgm:pt>
    <dgm:pt modelId="{91654ED4-CC12-43F5-91BD-05F856B4D851}" type="pres">
      <dgm:prSet presAssocID="{4E3C3956-0EC4-4089-94E8-2BE96DE3558C}" presName="Name21" presStyleCnt="0"/>
      <dgm:spPr/>
    </dgm:pt>
    <dgm:pt modelId="{28BEDFED-14FA-4315-9E5F-903152C53D3A}" type="pres">
      <dgm:prSet presAssocID="{4E3C3956-0EC4-4089-94E8-2BE96DE3558C}" presName="level2Shape" presStyleLbl="node3" presStyleIdx="2" presStyleCnt="4"/>
      <dgm:spPr/>
      <dgm:t>
        <a:bodyPr/>
        <a:lstStyle/>
        <a:p>
          <a:endParaRPr lang="en-GB"/>
        </a:p>
      </dgm:t>
    </dgm:pt>
    <dgm:pt modelId="{A59DD238-11AF-40CD-AE3D-A34FE177CA0D}" type="pres">
      <dgm:prSet presAssocID="{4E3C3956-0EC4-4089-94E8-2BE96DE3558C}" presName="hierChild3" presStyleCnt="0"/>
      <dgm:spPr/>
    </dgm:pt>
    <dgm:pt modelId="{DBBB33AC-CF05-49AF-9103-10C226E41971}" type="pres">
      <dgm:prSet presAssocID="{884600F3-4993-47B7-8197-736A6ED79E2F}" presName="Name19" presStyleLbl="parChTrans1D3" presStyleIdx="3" presStyleCnt="4"/>
      <dgm:spPr/>
      <dgm:t>
        <a:bodyPr/>
        <a:lstStyle/>
        <a:p>
          <a:endParaRPr lang="en-GB"/>
        </a:p>
      </dgm:t>
    </dgm:pt>
    <dgm:pt modelId="{312B938C-F951-4CD7-8D77-6EB189EC0FB8}" type="pres">
      <dgm:prSet presAssocID="{CFBE50F2-2817-46A9-8955-BD58230019AF}" presName="Name21" presStyleCnt="0"/>
      <dgm:spPr/>
    </dgm:pt>
    <dgm:pt modelId="{FA730476-1B9C-49D6-8A4B-4601D2BE5D4E}" type="pres">
      <dgm:prSet presAssocID="{CFBE50F2-2817-46A9-8955-BD58230019AF}" presName="level2Shape" presStyleLbl="node3" presStyleIdx="3" presStyleCnt="4"/>
      <dgm:spPr/>
      <dgm:t>
        <a:bodyPr/>
        <a:lstStyle/>
        <a:p>
          <a:endParaRPr lang="en-GB"/>
        </a:p>
      </dgm:t>
    </dgm:pt>
    <dgm:pt modelId="{E92581AE-69F1-4A3D-A022-D49EDF3EDBDE}" type="pres">
      <dgm:prSet presAssocID="{CFBE50F2-2817-46A9-8955-BD58230019AF}" presName="hierChild3" presStyleCnt="0"/>
      <dgm:spPr/>
    </dgm:pt>
    <dgm:pt modelId="{DEA4B34B-ED6F-4897-9A2C-B09806E65221}" type="pres">
      <dgm:prSet presAssocID="{0F34E43E-C6AA-4BF2-A758-F62226DDEC80}" presName="bgShapesFlow" presStyleCnt="0"/>
      <dgm:spPr/>
    </dgm:pt>
  </dgm:ptLst>
  <dgm:cxnLst>
    <dgm:cxn modelId="{CADC7085-7F94-436D-814D-09D53B1371AB}" type="presOf" srcId="{C2770CE7-3CB1-44BF-9B19-A8FE17D23554}" destId="{BB26442A-3E10-4BB8-83D7-22C4B12D3FB3}" srcOrd="0" destOrd="0" presId="urn:microsoft.com/office/officeart/2005/8/layout/hierarchy6"/>
    <dgm:cxn modelId="{4225B735-C9A5-4207-8E0B-5BC3AEBAFEDF}" type="presOf" srcId="{42760529-BC1E-4DDF-978F-A413C6119A1C}" destId="{809E1B97-5E60-4234-9298-AF0AB4F603B6}" srcOrd="0" destOrd="0" presId="urn:microsoft.com/office/officeart/2005/8/layout/hierarchy6"/>
    <dgm:cxn modelId="{074F3118-FA40-42E9-89F0-F7F11B51980A}" type="presOf" srcId="{CBC6CD59-A20C-47DF-B449-18D7224AFE55}" destId="{3065AE95-75A4-40B7-A771-875A7C29463A}" srcOrd="0" destOrd="0" presId="urn:microsoft.com/office/officeart/2005/8/layout/hierarchy6"/>
    <dgm:cxn modelId="{9C608A00-5AD9-4F48-976F-E2AED5DAAFF5}" srcId="{AABD3B4C-00FA-4E0F-AB66-53FCBB003F64}" destId="{4E3C3956-0EC4-4089-94E8-2BE96DE3558C}" srcOrd="0" destOrd="0" parTransId="{4572991D-CE6C-4544-80F4-91C12630C3ED}" sibTransId="{3D37605D-72E9-4EBD-A042-593F0058C04B}"/>
    <dgm:cxn modelId="{03C02DE9-D8AD-4AC2-9BF9-6606A9526A15}" srcId="{0F34E43E-C6AA-4BF2-A758-F62226DDEC80}" destId="{2AE882FD-DB3F-47D9-848C-307C4007F449}" srcOrd="0" destOrd="0" parTransId="{C997BA39-737F-4760-97D4-9738E3799BC2}" sibTransId="{802F3B40-F6DB-4977-BE51-160DF9B23E8E}"/>
    <dgm:cxn modelId="{7C4F07A2-2C60-4675-A017-0BF51EA089EF}" type="presOf" srcId="{AABD3B4C-00FA-4E0F-AB66-53FCBB003F64}" destId="{B84A0555-E2AC-4C90-80CE-DE315CE5D9FB}" srcOrd="0" destOrd="0" presId="urn:microsoft.com/office/officeart/2005/8/layout/hierarchy6"/>
    <dgm:cxn modelId="{354A1F4F-583D-4491-80BE-409CCC0AAA97}" srcId="{2AE882FD-DB3F-47D9-848C-307C4007F449}" destId="{AABD3B4C-00FA-4E0F-AB66-53FCBB003F64}" srcOrd="1" destOrd="0" parTransId="{542A9AA6-BBB8-486F-A7A1-16E94B5A9114}" sibTransId="{5E9F63FD-650C-4C2B-BC32-84C14CB7033B}"/>
    <dgm:cxn modelId="{2FCD45F7-7771-49D4-9FCF-12A5ED26620B}" srcId="{AABD3B4C-00FA-4E0F-AB66-53FCBB003F64}" destId="{CFBE50F2-2817-46A9-8955-BD58230019AF}" srcOrd="1" destOrd="0" parTransId="{884600F3-4993-47B7-8197-736A6ED79E2F}" sibTransId="{ABC45CD1-2988-49D8-AC85-9ECF2D7D55A0}"/>
    <dgm:cxn modelId="{2BDD63CF-CD4B-4168-BD10-3EF6EBAF0BAB}" srcId="{69DDACCC-6EB1-4279-90AF-4615BD629B45}" destId="{CBC6CD59-A20C-47DF-B449-18D7224AFE55}" srcOrd="1" destOrd="0" parTransId="{42760529-BC1E-4DDF-978F-A413C6119A1C}" sibTransId="{68B52737-9895-4578-8DFB-8A3F878F34CC}"/>
    <dgm:cxn modelId="{60752223-6CA5-478C-A230-34B114803DAD}" srcId="{2AE882FD-DB3F-47D9-848C-307C4007F449}" destId="{69DDACCC-6EB1-4279-90AF-4615BD629B45}" srcOrd="0" destOrd="0" parTransId="{C2770CE7-3CB1-44BF-9B19-A8FE17D23554}" sibTransId="{B9E9AF4E-FE50-41FF-9421-F798E708BD22}"/>
    <dgm:cxn modelId="{94EF5662-9619-4E1F-8510-8665E651A6FB}" type="presOf" srcId="{CFBE50F2-2817-46A9-8955-BD58230019AF}" destId="{FA730476-1B9C-49D6-8A4B-4601D2BE5D4E}" srcOrd="0" destOrd="0" presId="urn:microsoft.com/office/officeart/2005/8/layout/hierarchy6"/>
    <dgm:cxn modelId="{8268D30E-79C3-4678-B304-50C07D1B1A0C}" type="presOf" srcId="{3EF7E1FA-9417-4CB4-BDB4-E00D9693DB71}" destId="{B08BCAA4-3B33-422B-9A89-FA9486A5E63C}" srcOrd="0" destOrd="0" presId="urn:microsoft.com/office/officeart/2005/8/layout/hierarchy6"/>
    <dgm:cxn modelId="{126D56E5-9BEE-44DC-80AE-D57154DACADF}" type="presOf" srcId="{4572991D-CE6C-4544-80F4-91C12630C3ED}" destId="{A6705C7C-66B2-47F7-8C04-4DFF06E864EA}" srcOrd="0" destOrd="0" presId="urn:microsoft.com/office/officeart/2005/8/layout/hierarchy6"/>
    <dgm:cxn modelId="{7687A954-1AA0-476E-BCDE-5B7AB6263B4A}" srcId="{69DDACCC-6EB1-4279-90AF-4615BD629B45}" destId="{61378CB6-CE37-4317-A96C-02FA23043C98}" srcOrd="0" destOrd="0" parTransId="{3EF7E1FA-9417-4CB4-BDB4-E00D9693DB71}" sibTransId="{362E6B7D-922F-4503-A659-DAF2629E02B4}"/>
    <dgm:cxn modelId="{A167D03A-1246-4FEE-AFDD-0D0EF3162721}" type="presOf" srcId="{884600F3-4993-47B7-8197-736A6ED79E2F}" destId="{DBBB33AC-CF05-49AF-9103-10C226E41971}" srcOrd="0" destOrd="0" presId="urn:microsoft.com/office/officeart/2005/8/layout/hierarchy6"/>
    <dgm:cxn modelId="{2B53DDE5-BCA9-42E1-B57F-06AB7253AE2A}" type="presOf" srcId="{542A9AA6-BBB8-486F-A7A1-16E94B5A9114}" destId="{DCF39601-17F7-4FD9-AB5C-16206F01D65E}" srcOrd="0" destOrd="0" presId="urn:microsoft.com/office/officeart/2005/8/layout/hierarchy6"/>
    <dgm:cxn modelId="{A74FC3CD-B26B-4B14-8F01-E1B8EFE7E61C}" type="presOf" srcId="{69DDACCC-6EB1-4279-90AF-4615BD629B45}" destId="{D0985A57-AD7F-4B1C-91A7-D54A7842C541}" srcOrd="0" destOrd="0" presId="urn:microsoft.com/office/officeart/2005/8/layout/hierarchy6"/>
    <dgm:cxn modelId="{3AFFA4EA-4708-46CF-ACC7-B7FDBA05D0F1}" type="presOf" srcId="{61378CB6-CE37-4317-A96C-02FA23043C98}" destId="{7B2C51CF-71E8-464C-A81F-0513A8894D15}" srcOrd="0" destOrd="0" presId="urn:microsoft.com/office/officeart/2005/8/layout/hierarchy6"/>
    <dgm:cxn modelId="{C29E37EF-959A-45D3-AFE6-D9A38F444A1D}" type="presOf" srcId="{0F34E43E-C6AA-4BF2-A758-F62226DDEC80}" destId="{2812DE29-BA09-48D4-AD09-2A7F202181A6}" srcOrd="0" destOrd="0" presId="urn:microsoft.com/office/officeart/2005/8/layout/hierarchy6"/>
    <dgm:cxn modelId="{02E36D72-85F4-4AA2-B55C-EF520C2BEF6E}" type="presOf" srcId="{4E3C3956-0EC4-4089-94E8-2BE96DE3558C}" destId="{28BEDFED-14FA-4315-9E5F-903152C53D3A}" srcOrd="0" destOrd="0" presId="urn:microsoft.com/office/officeart/2005/8/layout/hierarchy6"/>
    <dgm:cxn modelId="{6765FD5B-DA91-44C7-A5A9-17BD34D747B3}" type="presOf" srcId="{2AE882FD-DB3F-47D9-848C-307C4007F449}" destId="{C2B3B7E3-7FA9-49BA-8771-CAB2DC5D0C2C}" srcOrd="0" destOrd="0" presId="urn:microsoft.com/office/officeart/2005/8/layout/hierarchy6"/>
    <dgm:cxn modelId="{E36DE86B-86B1-445B-B41D-90759F24B69E}" type="presParOf" srcId="{2812DE29-BA09-48D4-AD09-2A7F202181A6}" destId="{67D59DCD-8073-4766-A096-9AF3596C2BBE}" srcOrd="0" destOrd="0" presId="urn:microsoft.com/office/officeart/2005/8/layout/hierarchy6"/>
    <dgm:cxn modelId="{4F378B20-97E5-4405-AFC3-92AFD036BDBB}" type="presParOf" srcId="{67D59DCD-8073-4766-A096-9AF3596C2BBE}" destId="{2B320402-DF32-49FD-9F12-157780DA51E6}" srcOrd="0" destOrd="0" presId="urn:microsoft.com/office/officeart/2005/8/layout/hierarchy6"/>
    <dgm:cxn modelId="{01A2DAAB-A92B-4841-9FFC-D32E0175AC8F}" type="presParOf" srcId="{2B320402-DF32-49FD-9F12-157780DA51E6}" destId="{54774FCA-EC55-4853-A5CB-9CC78C45455C}" srcOrd="0" destOrd="0" presId="urn:microsoft.com/office/officeart/2005/8/layout/hierarchy6"/>
    <dgm:cxn modelId="{DF6F1F8A-D5FA-41B1-A288-F30692ADCCE5}" type="presParOf" srcId="{54774FCA-EC55-4853-A5CB-9CC78C45455C}" destId="{C2B3B7E3-7FA9-49BA-8771-CAB2DC5D0C2C}" srcOrd="0" destOrd="0" presId="urn:microsoft.com/office/officeart/2005/8/layout/hierarchy6"/>
    <dgm:cxn modelId="{58CE23FA-FD54-49FF-910C-7F01446916DA}" type="presParOf" srcId="{54774FCA-EC55-4853-A5CB-9CC78C45455C}" destId="{4F788A5A-59DC-4740-8A97-47CAD4E15C47}" srcOrd="1" destOrd="0" presId="urn:microsoft.com/office/officeart/2005/8/layout/hierarchy6"/>
    <dgm:cxn modelId="{FF292CB0-C13B-4BEE-9BEA-1FB3D3172143}" type="presParOf" srcId="{4F788A5A-59DC-4740-8A97-47CAD4E15C47}" destId="{BB26442A-3E10-4BB8-83D7-22C4B12D3FB3}" srcOrd="0" destOrd="0" presId="urn:microsoft.com/office/officeart/2005/8/layout/hierarchy6"/>
    <dgm:cxn modelId="{C95D4E66-26D3-4D0F-9CA4-520936C7F6F8}" type="presParOf" srcId="{4F788A5A-59DC-4740-8A97-47CAD4E15C47}" destId="{DE964B98-17A0-4E50-9B0C-1C483F5798FF}" srcOrd="1" destOrd="0" presId="urn:microsoft.com/office/officeart/2005/8/layout/hierarchy6"/>
    <dgm:cxn modelId="{9301561B-00CF-43F9-93E1-AB9DD3B8656A}" type="presParOf" srcId="{DE964B98-17A0-4E50-9B0C-1C483F5798FF}" destId="{D0985A57-AD7F-4B1C-91A7-D54A7842C541}" srcOrd="0" destOrd="0" presId="urn:microsoft.com/office/officeart/2005/8/layout/hierarchy6"/>
    <dgm:cxn modelId="{DB5553A9-63F0-40DF-A6F8-5D8CCE040B45}" type="presParOf" srcId="{DE964B98-17A0-4E50-9B0C-1C483F5798FF}" destId="{2FA49EF7-DA38-4097-A38D-831361E56B70}" srcOrd="1" destOrd="0" presId="urn:microsoft.com/office/officeart/2005/8/layout/hierarchy6"/>
    <dgm:cxn modelId="{491E56B7-3764-4801-B037-1FC353BF954A}" type="presParOf" srcId="{2FA49EF7-DA38-4097-A38D-831361E56B70}" destId="{B08BCAA4-3B33-422B-9A89-FA9486A5E63C}" srcOrd="0" destOrd="0" presId="urn:microsoft.com/office/officeart/2005/8/layout/hierarchy6"/>
    <dgm:cxn modelId="{F41C4517-0042-42DB-98A1-E0560DC15E35}" type="presParOf" srcId="{2FA49EF7-DA38-4097-A38D-831361E56B70}" destId="{A5B0F648-81A7-4229-9576-803909426B7B}" srcOrd="1" destOrd="0" presId="urn:microsoft.com/office/officeart/2005/8/layout/hierarchy6"/>
    <dgm:cxn modelId="{B37709A7-8621-42AF-BD26-426BD3F20409}" type="presParOf" srcId="{A5B0F648-81A7-4229-9576-803909426B7B}" destId="{7B2C51CF-71E8-464C-A81F-0513A8894D15}" srcOrd="0" destOrd="0" presId="urn:microsoft.com/office/officeart/2005/8/layout/hierarchy6"/>
    <dgm:cxn modelId="{91D2F9F4-CDA6-4F0A-9509-27BDE57E65BD}" type="presParOf" srcId="{A5B0F648-81A7-4229-9576-803909426B7B}" destId="{1A7DCD06-1EC5-4F4A-BA85-354E5211259F}" srcOrd="1" destOrd="0" presId="urn:microsoft.com/office/officeart/2005/8/layout/hierarchy6"/>
    <dgm:cxn modelId="{8AAC4355-C6C8-4F99-A3A1-7C37E2B22FEE}" type="presParOf" srcId="{2FA49EF7-DA38-4097-A38D-831361E56B70}" destId="{809E1B97-5E60-4234-9298-AF0AB4F603B6}" srcOrd="2" destOrd="0" presId="urn:microsoft.com/office/officeart/2005/8/layout/hierarchy6"/>
    <dgm:cxn modelId="{BA261CFA-2134-4292-96D6-BF1D5132A444}" type="presParOf" srcId="{2FA49EF7-DA38-4097-A38D-831361E56B70}" destId="{0AC45EFA-657C-4A18-865B-559CD5EC8E97}" srcOrd="3" destOrd="0" presId="urn:microsoft.com/office/officeart/2005/8/layout/hierarchy6"/>
    <dgm:cxn modelId="{2A97245D-C6E3-4713-8047-D5610B6392D2}" type="presParOf" srcId="{0AC45EFA-657C-4A18-865B-559CD5EC8E97}" destId="{3065AE95-75A4-40B7-A771-875A7C29463A}" srcOrd="0" destOrd="0" presId="urn:microsoft.com/office/officeart/2005/8/layout/hierarchy6"/>
    <dgm:cxn modelId="{C25B7170-0BE0-4EEF-8042-64086DD7FD80}" type="presParOf" srcId="{0AC45EFA-657C-4A18-865B-559CD5EC8E97}" destId="{258D361F-EFF1-4032-9439-8436057F728E}" srcOrd="1" destOrd="0" presId="urn:microsoft.com/office/officeart/2005/8/layout/hierarchy6"/>
    <dgm:cxn modelId="{3C99CBE0-BDF0-4FA5-963D-026460B33710}" type="presParOf" srcId="{4F788A5A-59DC-4740-8A97-47CAD4E15C47}" destId="{DCF39601-17F7-4FD9-AB5C-16206F01D65E}" srcOrd="2" destOrd="0" presId="urn:microsoft.com/office/officeart/2005/8/layout/hierarchy6"/>
    <dgm:cxn modelId="{545037DD-3C70-47FD-9BE6-33AD63407D2C}" type="presParOf" srcId="{4F788A5A-59DC-4740-8A97-47CAD4E15C47}" destId="{DA6D5272-5A91-4DF1-920D-036311B7C5D8}" srcOrd="3" destOrd="0" presId="urn:microsoft.com/office/officeart/2005/8/layout/hierarchy6"/>
    <dgm:cxn modelId="{ECD12F70-B5D5-4609-95CF-C3D0543F7AE7}" type="presParOf" srcId="{DA6D5272-5A91-4DF1-920D-036311B7C5D8}" destId="{B84A0555-E2AC-4C90-80CE-DE315CE5D9FB}" srcOrd="0" destOrd="0" presId="urn:microsoft.com/office/officeart/2005/8/layout/hierarchy6"/>
    <dgm:cxn modelId="{2D4624BE-7744-4C1F-A330-9BB51F2A3276}" type="presParOf" srcId="{DA6D5272-5A91-4DF1-920D-036311B7C5D8}" destId="{50DF6C15-D7EA-42B7-A78C-E24FEA173540}" srcOrd="1" destOrd="0" presId="urn:microsoft.com/office/officeart/2005/8/layout/hierarchy6"/>
    <dgm:cxn modelId="{BAF0AE46-DBC6-4EF2-AECD-E54FFDE656AC}" type="presParOf" srcId="{50DF6C15-D7EA-42B7-A78C-E24FEA173540}" destId="{A6705C7C-66B2-47F7-8C04-4DFF06E864EA}" srcOrd="0" destOrd="0" presId="urn:microsoft.com/office/officeart/2005/8/layout/hierarchy6"/>
    <dgm:cxn modelId="{091E4D6B-DEBA-477C-851B-DA704A7FA29D}" type="presParOf" srcId="{50DF6C15-D7EA-42B7-A78C-E24FEA173540}" destId="{91654ED4-CC12-43F5-91BD-05F856B4D851}" srcOrd="1" destOrd="0" presId="urn:microsoft.com/office/officeart/2005/8/layout/hierarchy6"/>
    <dgm:cxn modelId="{941D51D7-6E37-4052-85CF-91F2E6BD5BB0}" type="presParOf" srcId="{91654ED4-CC12-43F5-91BD-05F856B4D851}" destId="{28BEDFED-14FA-4315-9E5F-903152C53D3A}" srcOrd="0" destOrd="0" presId="urn:microsoft.com/office/officeart/2005/8/layout/hierarchy6"/>
    <dgm:cxn modelId="{50502748-3617-43C9-97B3-69D17EEB3F9F}" type="presParOf" srcId="{91654ED4-CC12-43F5-91BD-05F856B4D851}" destId="{A59DD238-11AF-40CD-AE3D-A34FE177CA0D}" srcOrd="1" destOrd="0" presId="urn:microsoft.com/office/officeart/2005/8/layout/hierarchy6"/>
    <dgm:cxn modelId="{9AC909F9-8C71-4FFE-942F-D011F2999DD9}" type="presParOf" srcId="{50DF6C15-D7EA-42B7-A78C-E24FEA173540}" destId="{DBBB33AC-CF05-49AF-9103-10C226E41971}" srcOrd="2" destOrd="0" presId="urn:microsoft.com/office/officeart/2005/8/layout/hierarchy6"/>
    <dgm:cxn modelId="{7A9FA11B-A1FB-4325-BE0B-2B5DDEFB86AD}" type="presParOf" srcId="{50DF6C15-D7EA-42B7-A78C-E24FEA173540}" destId="{312B938C-F951-4CD7-8D77-6EB189EC0FB8}" srcOrd="3" destOrd="0" presId="urn:microsoft.com/office/officeart/2005/8/layout/hierarchy6"/>
    <dgm:cxn modelId="{9D7D01F7-4FA6-4677-9E7F-D4DD6D8985FD}" type="presParOf" srcId="{312B938C-F951-4CD7-8D77-6EB189EC0FB8}" destId="{FA730476-1B9C-49D6-8A4B-4601D2BE5D4E}" srcOrd="0" destOrd="0" presId="urn:microsoft.com/office/officeart/2005/8/layout/hierarchy6"/>
    <dgm:cxn modelId="{21E8AF0B-1BB5-4655-802F-976793E50588}" type="presParOf" srcId="{312B938C-F951-4CD7-8D77-6EB189EC0FB8}" destId="{E92581AE-69F1-4A3D-A022-D49EDF3EDBDE}" srcOrd="1" destOrd="0" presId="urn:microsoft.com/office/officeart/2005/8/layout/hierarchy6"/>
    <dgm:cxn modelId="{B8A85833-C3A7-4F2B-B4D9-DD036F1D289F}" type="presParOf" srcId="{2812DE29-BA09-48D4-AD09-2A7F202181A6}" destId="{DEA4B34B-ED6F-4897-9A2C-B09806E65221}"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45EE72-BB66-4799-B500-4BA79C82D8F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1F618333-5C12-4F9F-A8F4-08788CC02414}">
      <dgm:prSet phldrT="[Text]" custT="1"/>
      <dgm:spPr/>
      <dgm:t>
        <a:bodyPr/>
        <a:lstStyle/>
        <a:p>
          <a:r>
            <a:rPr lang="en-GB" sz="2000" dirty="0" smtClean="0">
              <a:latin typeface="Arial" panose="020B0604020202020204" pitchFamily="34" charset="0"/>
              <a:cs typeface="Arial" panose="020B0604020202020204" pitchFamily="34" charset="0"/>
            </a:rPr>
            <a:t>Hybrid pension arrangement</a:t>
          </a:r>
          <a:endParaRPr lang="en-GB" sz="2000" dirty="0">
            <a:latin typeface="Arial" panose="020B0604020202020204" pitchFamily="34" charset="0"/>
            <a:cs typeface="Arial" panose="020B0604020202020204" pitchFamily="34" charset="0"/>
          </a:endParaRPr>
        </a:p>
      </dgm:t>
    </dgm:pt>
    <dgm:pt modelId="{1161D678-9F0B-477A-98FB-AA51D9027178}" type="parTrans" cxnId="{B822622F-5E24-45AF-A575-2C7832ED1210}">
      <dgm:prSet/>
      <dgm:spPr/>
      <dgm:t>
        <a:bodyPr/>
        <a:lstStyle/>
        <a:p>
          <a:endParaRPr lang="en-GB"/>
        </a:p>
      </dgm:t>
    </dgm:pt>
    <dgm:pt modelId="{B109A519-BA9E-4237-8F42-F93A3CC12A83}" type="sibTrans" cxnId="{B822622F-5E24-45AF-A575-2C7832ED1210}">
      <dgm:prSet/>
      <dgm:spPr/>
      <dgm:t>
        <a:bodyPr/>
        <a:lstStyle/>
        <a:p>
          <a:endParaRPr lang="en-GB"/>
        </a:p>
      </dgm:t>
    </dgm:pt>
    <dgm:pt modelId="{04B3D799-303E-4655-A850-14C34A21640B}">
      <dgm:prSet phldrT="[Text]" custT="1"/>
      <dgm:spPr/>
      <dgm:t>
        <a:bodyPr/>
        <a:lstStyle/>
        <a:p>
          <a:r>
            <a:rPr lang="en-GB" sz="2000" dirty="0" smtClean="0">
              <a:latin typeface="Arial" panose="020B0604020202020204" pitchFamily="34" charset="0"/>
              <a:cs typeface="Arial" panose="020B0604020202020204" pitchFamily="34" charset="0"/>
            </a:rPr>
            <a:t>Cambridge University Assistants’ Contributory Pension Scheme (CUACPS)</a:t>
          </a:r>
          <a:endParaRPr lang="en-GB" sz="2000" dirty="0">
            <a:latin typeface="Arial" panose="020B0604020202020204" pitchFamily="34" charset="0"/>
            <a:cs typeface="Arial" panose="020B0604020202020204" pitchFamily="34" charset="0"/>
          </a:endParaRPr>
        </a:p>
      </dgm:t>
    </dgm:pt>
    <dgm:pt modelId="{A7A2E963-9B23-4FA8-A4FD-501708A584FE}" type="parTrans" cxnId="{CEF21F3F-1D71-4403-A0B4-F48DAA22FA9A}">
      <dgm:prSet/>
      <dgm:spPr/>
      <dgm:t>
        <a:bodyPr/>
        <a:lstStyle/>
        <a:p>
          <a:endParaRPr lang="en-GB"/>
        </a:p>
      </dgm:t>
    </dgm:pt>
    <dgm:pt modelId="{68FDD73C-9CD6-457A-92D6-6585D2A151FB}" type="sibTrans" cxnId="{CEF21F3F-1D71-4403-A0B4-F48DAA22FA9A}">
      <dgm:prSet/>
      <dgm:spPr/>
      <dgm:t>
        <a:bodyPr/>
        <a:lstStyle/>
        <a:p>
          <a:endParaRPr lang="en-GB"/>
        </a:p>
      </dgm:t>
    </dgm:pt>
    <dgm:pt modelId="{FD372EC1-2134-43B4-BFA0-033E39D68C2B}">
      <dgm:prSet phldrT="[Text]" custT="1"/>
      <dgm:spPr/>
      <dgm:t>
        <a:bodyPr/>
        <a:lstStyle/>
        <a:p>
          <a:r>
            <a:rPr lang="en-GB" sz="2000" dirty="0" smtClean="0">
              <a:latin typeface="Arial" panose="020B0604020202020204" pitchFamily="34" charset="0"/>
              <a:cs typeface="Arial" panose="020B0604020202020204" pitchFamily="34" charset="0"/>
            </a:rPr>
            <a:t>Cambridge University Assistants’ Defined Contribution Pension Scheme (CUADCPS)</a:t>
          </a:r>
          <a:endParaRPr lang="en-GB" sz="2000" dirty="0">
            <a:latin typeface="Arial" panose="020B0604020202020204" pitchFamily="34" charset="0"/>
            <a:cs typeface="Arial" panose="020B0604020202020204" pitchFamily="34" charset="0"/>
          </a:endParaRPr>
        </a:p>
      </dgm:t>
    </dgm:pt>
    <dgm:pt modelId="{4BCCAED0-3797-42DD-97DE-A5B01BFF05E8}" type="parTrans" cxnId="{CD34871D-5712-4181-A69F-9BA4085548BC}">
      <dgm:prSet/>
      <dgm:spPr/>
      <dgm:t>
        <a:bodyPr/>
        <a:lstStyle/>
        <a:p>
          <a:endParaRPr lang="en-GB"/>
        </a:p>
      </dgm:t>
    </dgm:pt>
    <dgm:pt modelId="{98617089-1D80-4722-95B1-17D7E087DF06}" type="sibTrans" cxnId="{CD34871D-5712-4181-A69F-9BA4085548BC}">
      <dgm:prSet/>
      <dgm:spPr/>
      <dgm:t>
        <a:bodyPr/>
        <a:lstStyle/>
        <a:p>
          <a:endParaRPr lang="en-GB"/>
        </a:p>
      </dgm:t>
    </dgm:pt>
    <dgm:pt modelId="{C9EE03CA-4E4F-457B-9ED9-92C548507C06}" type="pres">
      <dgm:prSet presAssocID="{0C45EE72-BB66-4799-B500-4BA79C82D8F9}" presName="hierChild1" presStyleCnt="0">
        <dgm:presLayoutVars>
          <dgm:orgChart val="1"/>
          <dgm:chPref val="1"/>
          <dgm:dir/>
          <dgm:animOne val="branch"/>
          <dgm:animLvl val="lvl"/>
          <dgm:resizeHandles/>
        </dgm:presLayoutVars>
      </dgm:prSet>
      <dgm:spPr/>
    </dgm:pt>
    <dgm:pt modelId="{6E7D3F36-4470-4560-9060-842E672B2A0B}" type="pres">
      <dgm:prSet presAssocID="{1F618333-5C12-4F9F-A8F4-08788CC02414}" presName="hierRoot1" presStyleCnt="0">
        <dgm:presLayoutVars>
          <dgm:hierBranch val="init"/>
        </dgm:presLayoutVars>
      </dgm:prSet>
      <dgm:spPr/>
    </dgm:pt>
    <dgm:pt modelId="{98C9399A-FDE2-4D57-B7EB-CBDA166AA586}" type="pres">
      <dgm:prSet presAssocID="{1F618333-5C12-4F9F-A8F4-08788CC02414}" presName="rootComposite1" presStyleCnt="0"/>
      <dgm:spPr/>
    </dgm:pt>
    <dgm:pt modelId="{082D0989-DC02-4E77-8B95-39CFD5736DE7}" type="pres">
      <dgm:prSet presAssocID="{1F618333-5C12-4F9F-A8F4-08788CC02414}" presName="rootText1" presStyleLbl="node0" presStyleIdx="0" presStyleCnt="1">
        <dgm:presLayoutVars>
          <dgm:chPref val="3"/>
        </dgm:presLayoutVars>
      </dgm:prSet>
      <dgm:spPr/>
      <dgm:t>
        <a:bodyPr/>
        <a:lstStyle/>
        <a:p>
          <a:endParaRPr lang="en-GB"/>
        </a:p>
      </dgm:t>
    </dgm:pt>
    <dgm:pt modelId="{143FFDD8-714E-4712-B4BC-A41E1C7EA33A}" type="pres">
      <dgm:prSet presAssocID="{1F618333-5C12-4F9F-A8F4-08788CC02414}" presName="rootConnector1" presStyleLbl="node1" presStyleIdx="0" presStyleCnt="0"/>
      <dgm:spPr/>
    </dgm:pt>
    <dgm:pt modelId="{9CFAA369-909F-49CF-93B5-59B157382F6B}" type="pres">
      <dgm:prSet presAssocID="{1F618333-5C12-4F9F-A8F4-08788CC02414}" presName="hierChild2" presStyleCnt="0"/>
      <dgm:spPr/>
    </dgm:pt>
    <dgm:pt modelId="{0ECF3467-559A-4598-BEE5-373EE5259B89}" type="pres">
      <dgm:prSet presAssocID="{A7A2E963-9B23-4FA8-A4FD-501708A584FE}" presName="Name37" presStyleLbl="parChTrans1D2" presStyleIdx="0" presStyleCnt="2"/>
      <dgm:spPr/>
    </dgm:pt>
    <dgm:pt modelId="{4205EC99-237B-4EC4-AF95-AC455C9A1658}" type="pres">
      <dgm:prSet presAssocID="{04B3D799-303E-4655-A850-14C34A21640B}" presName="hierRoot2" presStyleCnt="0">
        <dgm:presLayoutVars>
          <dgm:hierBranch val="init"/>
        </dgm:presLayoutVars>
      </dgm:prSet>
      <dgm:spPr/>
    </dgm:pt>
    <dgm:pt modelId="{87F16D3F-7BC5-4A14-8343-716ABE84246D}" type="pres">
      <dgm:prSet presAssocID="{04B3D799-303E-4655-A850-14C34A21640B}" presName="rootComposite" presStyleCnt="0"/>
      <dgm:spPr/>
    </dgm:pt>
    <dgm:pt modelId="{07D2FA96-5FAF-4B95-837A-ECE249A5DA36}" type="pres">
      <dgm:prSet presAssocID="{04B3D799-303E-4655-A850-14C34A21640B}" presName="rootText" presStyleLbl="node2" presStyleIdx="0" presStyleCnt="2">
        <dgm:presLayoutVars>
          <dgm:chPref val="3"/>
        </dgm:presLayoutVars>
      </dgm:prSet>
      <dgm:spPr/>
      <dgm:t>
        <a:bodyPr/>
        <a:lstStyle/>
        <a:p>
          <a:endParaRPr lang="en-GB"/>
        </a:p>
      </dgm:t>
    </dgm:pt>
    <dgm:pt modelId="{74BEBE3A-1571-4420-980D-BEC3D0586CEE}" type="pres">
      <dgm:prSet presAssocID="{04B3D799-303E-4655-A850-14C34A21640B}" presName="rootConnector" presStyleLbl="node2" presStyleIdx="0" presStyleCnt="2"/>
      <dgm:spPr/>
    </dgm:pt>
    <dgm:pt modelId="{F1DD0840-E488-4308-8F75-01FF2A4D740D}" type="pres">
      <dgm:prSet presAssocID="{04B3D799-303E-4655-A850-14C34A21640B}" presName="hierChild4" presStyleCnt="0"/>
      <dgm:spPr/>
    </dgm:pt>
    <dgm:pt modelId="{CB72B8FB-A83B-4FE2-8487-C67254151DEF}" type="pres">
      <dgm:prSet presAssocID="{04B3D799-303E-4655-A850-14C34A21640B}" presName="hierChild5" presStyleCnt="0"/>
      <dgm:spPr/>
    </dgm:pt>
    <dgm:pt modelId="{15D34446-43E7-470F-9BE1-DAB80D3A4650}" type="pres">
      <dgm:prSet presAssocID="{4BCCAED0-3797-42DD-97DE-A5B01BFF05E8}" presName="Name37" presStyleLbl="parChTrans1D2" presStyleIdx="1" presStyleCnt="2"/>
      <dgm:spPr/>
    </dgm:pt>
    <dgm:pt modelId="{19C49DC9-A08F-473A-9B37-482910563BDC}" type="pres">
      <dgm:prSet presAssocID="{FD372EC1-2134-43B4-BFA0-033E39D68C2B}" presName="hierRoot2" presStyleCnt="0">
        <dgm:presLayoutVars>
          <dgm:hierBranch val="init"/>
        </dgm:presLayoutVars>
      </dgm:prSet>
      <dgm:spPr/>
    </dgm:pt>
    <dgm:pt modelId="{1BB56651-BCE1-42C5-9BCA-EB922B029026}" type="pres">
      <dgm:prSet presAssocID="{FD372EC1-2134-43B4-BFA0-033E39D68C2B}" presName="rootComposite" presStyleCnt="0"/>
      <dgm:spPr/>
    </dgm:pt>
    <dgm:pt modelId="{C7A5FF78-54A6-43B7-AC47-19ABBD0A89D0}" type="pres">
      <dgm:prSet presAssocID="{FD372EC1-2134-43B4-BFA0-033E39D68C2B}" presName="rootText" presStyleLbl="node2" presStyleIdx="1" presStyleCnt="2">
        <dgm:presLayoutVars>
          <dgm:chPref val="3"/>
        </dgm:presLayoutVars>
      </dgm:prSet>
      <dgm:spPr/>
      <dgm:t>
        <a:bodyPr/>
        <a:lstStyle/>
        <a:p>
          <a:endParaRPr lang="en-GB"/>
        </a:p>
      </dgm:t>
    </dgm:pt>
    <dgm:pt modelId="{021F09F7-31F7-4F37-9E3C-839C56F38532}" type="pres">
      <dgm:prSet presAssocID="{FD372EC1-2134-43B4-BFA0-033E39D68C2B}" presName="rootConnector" presStyleLbl="node2" presStyleIdx="1" presStyleCnt="2"/>
      <dgm:spPr/>
    </dgm:pt>
    <dgm:pt modelId="{47985FCC-38C2-42B9-ABBB-22F116C9E7EE}" type="pres">
      <dgm:prSet presAssocID="{FD372EC1-2134-43B4-BFA0-033E39D68C2B}" presName="hierChild4" presStyleCnt="0"/>
      <dgm:spPr/>
    </dgm:pt>
    <dgm:pt modelId="{5DA7FB1F-0E68-49DE-A438-43D6DA3D1C7C}" type="pres">
      <dgm:prSet presAssocID="{FD372EC1-2134-43B4-BFA0-033E39D68C2B}" presName="hierChild5" presStyleCnt="0"/>
      <dgm:spPr/>
    </dgm:pt>
    <dgm:pt modelId="{1928CE93-C278-43E1-A347-5BABB0CFD861}" type="pres">
      <dgm:prSet presAssocID="{1F618333-5C12-4F9F-A8F4-08788CC02414}" presName="hierChild3" presStyleCnt="0"/>
      <dgm:spPr/>
    </dgm:pt>
  </dgm:ptLst>
  <dgm:cxnLst>
    <dgm:cxn modelId="{FB97C018-ADE6-4F05-A932-BB707CF4BA79}" type="presOf" srcId="{A7A2E963-9B23-4FA8-A4FD-501708A584FE}" destId="{0ECF3467-559A-4598-BEE5-373EE5259B89}" srcOrd="0" destOrd="0" presId="urn:microsoft.com/office/officeart/2005/8/layout/orgChart1"/>
    <dgm:cxn modelId="{AFD28E5A-965D-4798-9A13-4C1AD3585936}" type="presOf" srcId="{FD372EC1-2134-43B4-BFA0-033E39D68C2B}" destId="{021F09F7-31F7-4F37-9E3C-839C56F38532}" srcOrd="1" destOrd="0" presId="urn:microsoft.com/office/officeart/2005/8/layout/orgChart1"/>
    <dgm:cxn modelId="{DF07D2F6-F35C-4172-8CDD-2E63DB710511}" type="presOf" srcId="{1F618333-5C12-4F9F-A8F4-08788CC02414}" destId="{143FFDD8-714E-4712-B4BC-A41E1C7EA33A}" srcOrd="1" destOrd="0" presId="urn:microsoft.com/office/officeart/2005/8/layout/orgChart1"/>
    <dgm:cxn modelId="{CEF21F3F-1D71-4403-A0B4-F48DAA22FA9A}" srcId="{1F618333-5C12-4F9F-A8F4-08788CC02414}" destId="{04B3D799-303E-4655-A850-14C34A21640B}" srcOrd="0" destOrd="0" parTransId="{A7A2E963-9B23-4FA8-A4FD-501708A584FE}" sibTransId="{68FDD73C-9CD6-457A-92D6-6585D2A151FB}"/>
    <dgm:cxn modelId="{AB77B66C-62FE-4A6B-B673-8B957EBCCE15}" type="presOf" srcId="{1F618333-5C12-4F9F-A8F4-08788CC02414}" destId="{082D0989-DC02-4E77-8B95-39CFD5736DE7}" srcOrd="0" destOrd="0" presId="urn:microsoft.com/office/officeart/2005/8/layout/orgChart1"/>
    <dgm:cxn modelId="{4670F133-D314-4EB0-A997-B061B62D85E9}" type="presOf" srcId="{04B3D799-303E-4655-A850-14C34A21640B}" destId="{74BEBE3A-1571-4420-980D-BEC3D0586CEE}" srcOrd="1" destOrd="0" presId="urn:microsoft.com/office/officeart/2005/8/layout/orgChart1"/>
    <dgm:cxn modelId="{A55E8C4B-5E61-4160-807F-BB41E35DEF8D}" type="presOf" srcId="{FD372EC1-2134-43B4-BFA0-033E39D68C2B}" destId="{C7A5FF78-54A6-43B7-AC47-19ABBD0A89D0}" srcOrd="0" destOrd="0" presId="urn:microsoft.com/office/officeart/2005/8/layout/orgChart1"/>
    <dgm:cxn modelId="{336A45BE-C5C9-42A9-B722-73C1095B60E6}" type="presOf" srcId="{04B3D799-303E-4655-A850-14C34A21640B}" destId="{07D2FA96-5FAF-4B95-837A-ECE249A5DA36}" srcOrd="0" destOrd="0" presId="urn:microsoft.com/office/officeart/2005/8/layout/orgChart1"/>
    <dgm:cxn modelId="{5C1ADAA9-C0C0-4C59-9C26-AAC32A06A27F}" type="presOf" srcId="{0C45EE72-BB66-4799-B500-4BA79C82D8F9}" destId="{C9EE03CA-4E4F-457B-9ED9-92C548507C06}" srcOrd="0" destOrd="0" presId="urn:microsoft.com/office/officeart/2005/8/layout/orgChart1"/>
    <dgm:cxn modelId="{06FE4F9E-7C63-4505-919B-CB0EFD79ADE5}" type="presOf" srcId="{4BCCAED0-3797-42DD-97DE-A5B01BFF05E8}" destId="{15D34446-43E7-470F-9BE1-DAB80D3A4650}" srcOrd="0" destOrd="0" presId="urn:microsoft.com/office/officeart/2005/8/layout/orgChart1"/>
    <dgm:cxn modelId="{B822622F-5E24-45AF-A575-2C7832ED1210}" srcId="{0C45EE72-BB66-4799-B500-4BA79C82D8F9}" destId="{1F618333-5C12-4F9F-A8F4-08788CC02414}" srcOrd="0" destOrd="0" parTransId="{1161D678-9F0B-477A-98FB-AA51D9027178}" sibTransId="{B109A519-BA9E-4237-8F42-F93A3CC12A83}"/>
    <dgm:cxn modelId="{CD34871D-5712-4181-A69F-9BA4085548BC}" srcId="{1F618333-5C12-4F9F-A8F4-08788CC02414}" destId="{FD372EC1-2134-43B4-BFA0-033E39D68C2B}" srcOrd="1" destOrd="0" parTransId="{4BCCAED0-3797-42DD-97DE-A5B01BFF05E8}" sibTransId="{98617089-1D80-4722-95B1-17D7E087DF06}"/>
    <dgm:cxn modelId="{F9B2EF23-9F2A-454D-8BF4-D3DB3B9D59E3}" type="presParOf" srcId="{C9EE03CA-4E4F-457B-9ED9-92C548507C06}" destId="{6E7D3F36-4470-4560-9060-842E672B2A0B}" srcOrd="0" destOrd="0" presId="urn:microsoft.com/office/officeart/2005/8/layout/orgChart1"/>
    <dgm:cxn modelId="{6359E521-566B-4CBE-A7BE-A18C28EF749F}" type="presParOf" srcId="{6E7D3F36-4470-4560-9060-842E672B2A0B}" destId="{98C9399A-FDE2-4D57-B7EB-CBDA166AA586}" srcOrd="0" destOrd="0" presId="urn:microsoft.com/office/officeart/2005/8/layout/orgChart1"/>
    <dgm:cxn modelId="{6C868815-EDC4-4874-B3AA-6C478B2DD664}" type="presParOf" srcId="{98C9399A-FDE2-4D57-B7EB-CBDA166AA586}" destId="{082D0989-DC02-4E77-8B95-39CFD5736DE7}" srcOrd="0" destOrd="0" presId="urn:microsoft.com/office/officeart/2005/8/layout/orgChart1"/>
    <dgm:cxn modelId="{5C4AFA03-1B67-4892-B98C-58E71F4725FB}" type="presParOf" srcId="{98C9399A-FDE2-4D57-B7EB-CBDA166AA586}" destId="{143FFDD8-714E-4712-B4BC-A41E1C7EA33A}" srcOrd="1" destOrd="0" presId="urn:microsoft.com/office/officeart/2005/8/layout/orgChart1"/>
    <dgm:cxn modelId="{A7D2A2F0-466C-4C06-8DB8-B1207C2E8291}" type="presParOf" srcId="{6E7D3F36-4470-4560-9060-842E672B2A0B}" destId="{9CFAA369-909F-49CF-93B5-59B157382F6B}" srcOrd="1" destOrd="0" presId="urn:microsoft.com/office/officeart/2005/8/layout/orgChart1"/>
    <dgm:cxn modelId="{7DADB2AF-6B33-47F9-94CD-09D1DBBD073B}" type="presParOf" srcId="{9CFAA369-909F-49CF-93B5-59B157382F6B}" destId="{0ECF3467-559A-4598-BEE5-373EE5259B89}" srcOrd="0" destOrd="0" presId="urn:microsoft.com/office/officeart/2005/8/layout/orgChart1"/>
    <dgm:cxn modelId="{D8FFB6AE-1E98-49F9-8B58-0D973967F0F4}" type="presParOf" srcId="{9CFAA369-909F-49CF-93B5-59B157382F6B}" destId="{4205EC99-237B-4EC4-AF95-AC455C9A1658}" srcOrd="1" destOrd="0" presId="urn:microsoft.com/office/officeart/2005/8/layout/orgChart1"/>
    <dgm:cxn modelId="{5F1C7482-918D-461F-87CF-4C059691AF99}" type="presParOf" srcId="{4205EC99-237B-4EC4-AF95-AC455C9A1658}" destId="{87F16D3F-7BC5-4A14-8343-716ABE84246D}" srcOrd="0" destOrd="0" presId="urn:microsoft.com/office/officeart/2005/8/layout/orgChart1"/>
    <dgm:cxn modelId="{73B88934-907C-43A8-90F8-6609AE842A8E}" type="presParOf" srcId="{87F16D3F-7BC5-4A14-8343-716ABE84246D}" destId="{07D2FA96-5FAF-4B95-837A-ECE249A5DA36}" srcOrd="0" destOrd="0" presId="urn:microsoft.com/office/officeart/2005/8/layout/orgChart1"/>
    <dgm:cxn modelId="{0DEACA67-5369-456C-8C9D-E042C3258C81}" type="presParOf" srcId="{87F16D3F-7BC5-4A14-8343-716ABE84246D}" destId="{74BEBE3A-1571-4420-980D-BEC3D0586CEE}" srcOrd="1" destOrd="0" presId="urn:microsoft.com/office/officeart/2005/8/layout/orgChart1"/>
    <dgm:cxn modelId="{19F546EB-B6C9-485C-882B-604223351439}" type="presParOf" srcId="{4205EC99-237B-4EC4-AF95-AC455C9A1658}" destId="{F1DD0840-E488-4308-8F75-01FF2A4D740D}" srcOrd="1" destOrd="0" presId="urn:microsoft.com/office/officeart/2005/8/layout/orgChart1"/>
    <dgm:cxn modelId="{9222F4BD-559C-49D2-9787-4F2506D5B0AE}" type="presParOf" srcId="{4205EC99-237B-4EC4-AF95-AC455C9A1658}" destId="{CB72B8FB-A83B-4FE2-8487-C67254151DEF}" srcOrd="2" destOrd="0" presId="urn:microsoft.com/office/officeart/2005/8/layout/orgChart1"/>
    <dgm:cxn modelId="{B1EC4B58-37B8-47BB-9618-5176A082220E}" type="presParOf" srcId="{9CFAA369-909F-49CF-93B5-59B157382F6B}" destId="{15D34446-43E7-470F-9BE1-DAB80D3A4650}" srcOrd="2" destOrd="0" presId="urn:microsoft.com/office/officeart/2005/8/layout/orgChart1"/>
    <dgm:cxn modelId="{C2C3FC2C-489C-48C3-8EDE-9194589FA698}" type="presParOf" srcId="{9CFAA369-909F-49CF-93B5-59B157382F6B}" destId="{19C49DC9-A08F-473A-9B37-482910563BDC}" srcOrd="3" destOrd="0" presId="urn:microsoft.com/office/officeart/2005/8/layout/orgChart1"/>
    <dgm:cxn modelId="{FC6DEB8F-1022-4AEC-997F-2DBCB7B0409A}" type="presParOf" srcId="{19C49DC9-A08F-473A-9B37-482910563BDC}" destId="{1BB56651-BCE1-42C5-9BCA-EB922B029026}" srcOrd="0" destOrd="0" presId="urn:microsoft.com/office/officeart/2005/8/layout/orgChart1"/>
    <dgm:cxn modelId="{2E9D835F-E3FF-4863-B6B9-E0F9F0A32E13}" type="presParOf" srcId="{1BB56651-BCE1-42C5-9BCA-EB922B029026}" destId="{C7A5FF78-54A6-43B7-AC47-19ABBD0A89D0}" srcOrd="0" destOrd="0" presId="urn:microsoft.com/office/officeart/2005/8/layout/orgChart1"/>
    <dgm:cxn modelId="{968FB0DF-30CB-4C33-AD80-D00030CDAFE7}" type="presParOf" srcId="{1BB56651-BCE1-42C5-9BCA-EB922B029026}" destId="{021F09F7-31F7-4F37-9E3C-839C56F38532}" srcOrd="1" destOrd="0" presId="urn:microsoft.com/office/officeart/2005/8/layout/orgChart1"/>
    <dgm:cxn modelId="{4E748FB8-E7DF-4A86-981F-CB2CF9B9FC11}" type="presParOf" srcId="{19C49DC9-A08F-473A-9B37-482910563BDC}" destId="{47985FCC-38C2-42B9-ABBB-22F116C9E7EE}" srcOrd="1" destOrd="0" presId="urn:microsoft.com/office/officeart/2005/8/layout/orgChart1"/>
    <dgm:cxn modelId="{6A7EF4CC-D022-418E-B221-D83601C757C2}" type="presParOf" srcId="{19C49DC9-A08F-473A-9B37-482910563BDC}" destId="{5DA7FB1F-0E68-49DE-A438-43D6DA3D1C7C}" srcOrd="2" destOrd="0" presId="urn:microsoft.com/office/officeart/2005/8/layout/orgChart1"/>
    <dgm:cxn modelId="{DAF4CA1F-EE25-4401-8C85-AF99463F86F6}" type="presParOf" srcId="{6E7D3F36-4470-4560-9060-842E672B2A0B}" destId="{1928CE93-C278-43E1-A347-5BABB0CFD86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B3B7E3-7FA9-49BA-8771-CAB2DC5D0C2C}">
      <dsp:nvSpPr>
        <dsp:cNvPr id="0" name=""/>
        <dsp:cNvSpPr/>
      </dsp:nvSpPr>
      <dsp:spPr>
        <a:xfrm>
          <a:off x="3093969" y="50415"/>
          <a:ext cx="1584461" cy="10563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University</a:t>
          </a:r>
          <a:endParaRPr lang="en-GB" sz="1300" kern="1200" dirty="0"/>
        </a:p>
      </dsp:txBody>
      <dsp:txXfrm>
        <a:off x="3124907" y="81353"/>
        <a:ext cx="1522585" cy="994431"/>
      </dsp:txXfrm>
    </dsp:sp>
    <dsp:sp modelId="{BB26442A-3E10-4BB8-83D7-22C4B12D3FB3}">
      <dsp:nvSpPr>
        <dsp:cNvPr id="0" name=""/>
        <dsp:cNvSpPr/>
      </dsp:nvSpPr>
      <dsp:spPr>
        <a:xfrm>
          <a:off x="1749791" y="1106723"/>
          <a:ext cx="2136408" cy="425660"/>
        </a:xfrm>
        <a:custGeom>
          <a:avLst/>
          <a:gdLst/>
          <a:ahLst/>
          <a:cxnLst/>
          <a:rect l="0" t="0" r="0" b="0"/>
          <a:pathLst>
            <a:path>
              <a:moveTo>
                <a:pt x="2136408" y="0"/>
              </a:moveTo>
              <a:lnTo>
                <a:pt x="2136408" y="212830"/>
              </a:lnTo>
              <a:lnTo>
                <a:pt x="0" y="212830"/>
              </a:lnTo>
              <a:lnTo>
                <a:pt x="0" y="4256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985A57-AD7F-4B1C-91A7-D54A7842C541}">
      <dsp:nvSpPr>
        <dsp:cNvPr id="0" name=""/>
        <dsp:cNvSpPr/>
      </dsp:nvSpPr>
      <dsp:spPr>
        <a:xfrm>
          <a:off x="957560" y="1532383"/>
          <a:ext cx="1584461" cy="10563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Assistant Staff</a:t>
          </a:r>
          <a:endParaRPr lang="en-GB" sz="1300" kern="1200" dirty="0"/>
        </a:p>
      </dsp:txBody>
      <dsp:txXfrm>
        <a:off x="988498" y="1563321"/>
        <a:ext cx="1522585" cy="994431"/>
      </dsp:txXfrm>
    </dsp:sp>
    <dsp:sp modelId="{B08BCAA4-3B33-422B-9A89-FA9486A5E63C}">
      <dsp:nvSpPr>
        <dsp:cNvPr id="0" name=""/>
        <dsp:cNvSpPr/>
      </dsp:nvSpPr>
      <dsp:spPr>
        <a:xfrm>
          <a:off x="796500" y="2588691"/>
          <a:ext cx="953291" cy="419385"/>
        </a:xfrm>
        <a:custGeom>
          <a:avLst/>
          <a:gdLst/>
          <a:ahLst/>
          <a:cxnLst/>
          <a:rect l="0" t="0" r="0" b="0"/>
          <a:pathLst>
            <a:path>
              <a:moveTo>
                <a:pt x="953291" y="0"/>
              </a:moveTo>
              <a:lnTo>
                <a:pt x="953291" y="209692"/>
              </a:lnTo>
              <a:lnTo>
                <a:pt x="0" y="209692"/>
              </a:lnTo>
              <a:lnTo>
                <a:pt x="0" y="41938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2C51CF-71E8-464C-A81F-0513A8894D15}">
      <dsp:nvSpPr>
        <dsp:cNvPr id="0" name=""/>
        <dsp:cNvSpPr/>
      </dsp:nvSpPr>
      <dsp:spPr>
        <a:xfrm>
          <a:off x="4269" y="3008076"/>
          <a:ext cx="1584461" cy="10563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Cambridge University Assistants’ Contributory Pension Scheme</a:t>
          </a:r>
          <a:endParaRPr lang="en-GB" sz="1300" kern="1200" dirty="0"/>
        </a:p>
      </dsp:txBody>
      <dsp:txXfrm>
        <a:off x="35207" y="3039014"/>
        <a:ext cx="1522585" cy="994431"/>
      </dsp:txXfrm>
    </dsp:sp>
    <dsp:sp modelId="{809E1B97-5E60-4234-9298-AF0AB4F603B6}">
      <dsp:nvSpPr>
        <dsp:cNvPr id="0" name=""/>
        <dsp:cNvSpPr/>
      </dsp:nvSpPr>
      <dsp:spPr>
        <a:xfrm>
          <a:off x="1749791" y="2588691"/>
          <a:ext cx="1106508" cy="419385"/>
        </a:xfrm>
        <a:custGeom>
          <a:avLst/>
          <a:gdLst/>
          <a:ahLst/>
          <a:cxnLst/>
          <a:rect l="0" t="0" r="0" b="0"/>
          <a:pathLst>
            <a:path>
              <a:moveTo>
                <a:pt x="0" y="0"/>
              </a:moveTo>
              <a:lnTo>
                <a:pt x="0" y="209692"/>
              </a:lnTo>
              <a:lnTo>
                <a:pt x="1106508" y="209692"/>
              </a:lnTo>
              <a:lnTo>
                <a:pt x="1106508" y="41938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65AE95-75A4-40B7-A771-875A7C29463A}">
      <dsp:nvSpPr>
        <dsp:cNvPr id="0" name=""/>
        <dsp:cNvSpPr/>
      </dsp:nvSpPr>
      <dsp:spPr>
        <a:xfrm>
          <a:off x="2064069" y="3008076"/>
          <a:ext cx="1584461" cy="10563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Cambridge University Assistants’ Defined Contribution Pension Scheme</a:t>
          </a:r>
          <a:endParaRPr lang="en-GB" sz="1300" kern="1200" dirty="0"/>
        </a:p>
      </dsp:txBody>
      <dsp:txXfrm>
        <a:off x="2095007" y="3039014"/>
        <a:ext cx="1522585" cy="994431"/>
      </dsp:txXfrm>
    </dsp:sp>
    <dsp:sp modelId="{DCF39601-17F7-4FD9-AB5C-16206F01D65E}">
      <dsp:nvSpPr>
        <dsp:cNvPr id="0" name=""/>
        <dsp:cNvSpPr/>
      </dsp:nvSpPr>
      <dsp:spPr>
        <a:xfrm>
          <a:off x="3886199" y="1106723"/>
          <a:ext cx="2059799" cy="422523"/>
        </a:xfrm>
        <a:custGeom>
          <a:avLst/>
          <a:gdLst/>
          <a:ahLst/>
          <a:cxnLst/>
          <a:rect l="0" t="0" r="0" b="0"/>
          <a:pathLst>
            <a:path>
              <a:moveTo>
                <a:pt x="0" y="0"/>
              </a:moveTo>
              <a:lnTo>
                <a:pt x="0" y="211261"/>
              </a:lnTo>
              <a:lnTo>
                <a:pt x="2059799" y="211261"/>
              </a:lnTo>
              <a:lnTo>
                <a:pt x="2059799" y="4225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4A0555-E2AC-4C90-80CE-DE315CE5D9FB}">
      <dsp:nvSpPr>
        <dsp:cNvPr id="0" name=""/>
        <dsp:cNvSpPr/>
      </dsp:nvSpPr>
      <dsp:spPr>
        <a:xfrm>
          <a:off x="5153769" y="1529246"/>
          <a:ext cx="1584461" cy="10563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Academic and Academic Related Staff</a:t>
          </a:r>
          <a:endParaRPr lang="en-GB" sz="1300" kern="1200" dirty="0"/>
        </a:p>
      </dsp:txBody>
      <dsp:txXfrm>
        <a:off x="5184707" y="1560184"/>
        <a:ext cx="1522585" cy="994431"/>
      </dsp:txXfrm>
    </dsp:sp>
    <dsp:sp modelId="{A6705C7C-66B2-47F7-8C04-4DFF06E864EA}">
      <dsp:nvSpPr>
        <dsp:cNvPr id="0" name=""/>
        <dsp:cNvSpPr/>
      </dsp:nvSpPr>
      <dsp:spPr>
        <a:xfrm>
          <a:off x="4916099" y="2585553"/>
          <a:ext cx="1029899" cy="422523"/>
        </a:xfrm>
        <a:custGeom>
          <a:avLst/>
          <a:gdLst/>
          <a:ahLst/>
          <a:cxnLst/>
          <a:rect l="0" t="0" r="0" b="0"/>
          <a:pathLst>
            <a:path>
              <a:moveTo>
                <a:pt x="1029899" y="0"/>
              </a:moveTo>
              <a:lnTo>
                <a:pt x="1029899" y="211261"/>
              </a:lnTo>
              <a:lnTo>
                <a:pt x="0" y="211261"/>
              </a:lnTo>
              <a:lnTo>
                <a:pt x="0" y="4225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BEDFED-14FA-4315-9E5F-903152C53D3A}">
      <dsp:nvSpPr>
        <dsp:cNvPr id="0" name=""/>
        <dsp:cNvSpPr/>
      </dsp:nvSpPr>
      <dsp:spPr>
        <a:xfrm>
          <a:off x="4123869" y="3008076"/>
          <a:ext cx="1584461" cy="10563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Universities Superannuation Scheme </a:t>
          </a:r>
          <a:endParaRPr lang="en-GB" sz="1300" kern="1200" dirty="0"/>
        </a:p>
      </dsp:txBody>
      <dsp:txXfrm>
        <a:off x="4154807" y="3039014"/>
        <a:ext cx="1522585" cy="994431"/>
      </dsp:txXfrm>
    </dsp:sp>
    <dsp:sp modelId="{DBBB33AC-CF05-49AF-9103-10C226E41971}">
      <dsp:nvSpPr>
        <dsp:cNvPr id="0" name=""/>
        <dsp:cNvSpPr/>
      </dsp:nvSpPr>
      <dsp:spPr>
        <a:xfrm>
          <a:off x="5945999" y="2585553"/>
          <a:ext cx="1029899" cy="422523"/>
        </a:xfrm>
        <a:custGeom>
          <a:avLst/>
          <a:gdLst/>
          <a:ahLst/>
          <a:cxnLst/>
          <a:rect l="0" t="0" r="0" b="0"/>
          <a:pathLst>
            <a:path>
              <a:moveTo>
                <a:pt x="0" y="0"/>
              </a:moveTo>
              <a:lnTo>
                <a:pt x="0" y="211261"/>
              </a:lnTo>
              <a:lnTo>
                <a:pt x="1029899" y="211261"/>
              </a:lnTo>
              <a:lnTo>
                <a:pt x="1029899" y="4225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730476-1B9C-49D6-8A4B-4601D2BE5D4E}">
      <dsp:nvSpPr>
        <dsp:cNvPr id="0" name=""/>
        <dsp:cNvSpPr/>
      </dsp:nvSpPr>
      <dsp:spPr>
        <a:xfrm>
          <a:off x="6183669" y="3008076"/>
          <a:ext cx="1584461" cy="10563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NHS</a:t>
          </a:r>
        </a:p>
        <a:p>
          <a:pPr lvl="0" algn="ctr" defTabSz="577850">
            <a:lnSpc>
              <a:spcPct val="90000"/>
            </a:lnSpc>
            <a:spcBef>
              <a:spcPct val="0"/>
            </a:spcBef>
            <a:spcAft>
              <a:spcPct val="35000"/>
            </a:spcAft>
          </a:pPr>
          <a:r>
            <a:rPr lang="en-GB" sz="1300" kern="1200" dirty="0" smtClean="0"/>
            <a:t>(clinical staff only)</a:t>
          </a:r>
          <a:endParaRPr lang="en-GB" sz="1300" kern="1200" dirty="0"/>
        </a:p>
      </dsp:txBody>
      <dsp:txXfrm>
        <a:off x="6214607" y="3039014"/>
        <a:ext cx="1522585" cy="9944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D34446-43E7-470F-9BE1-DAB80D3A4650}">
      <dsp:nvSpPr>
        <dsp:cNvPr id="0" name=""/>
        <dsp:cNvSpPr/>
      </dsp:nvSpPr>
      <dsp:spPr>
        <a:xfrm>
          <a:off x="3886200" y="1700753"/>
          <a:ext cx="2054961" cy="713292"/>
        </a:xfrm>
        <a:custGeom>
          <a:avLst/>
          <a:gdLst/>
          <a:ahLst/>
          <a:cxnLst/>
          <a:rect l="0" t="0" r="0" b="0"/>
          <a:pathLst>
            <a:path>
              <a:moveTo>
                <a:pt x="0" y="0"/>
              </a:moveTo>
              <a:lnTo>
                <a:pt x="0" y="356646"/>
              </a:lnTo>
              <a:lnTo>
                <a:pt x="2054961" y="356646"/>
              </a:lnTo>
              <a:lnTo>
                <a:pt x="2054961" y="7132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CF3467-559A-4598-BEE5-373EE5259B89}">
      <dsp:nvSpPr>
        <dsp:cNvPr id="0" name=""/>
        <dsp:cNvSpPr/>
      </dsp:nvSpPr>
      <dsp:spPr>
        <a:xfrm>
          <a:off x="1831238" y="1700753"/>
          <a:ext cx="2054961" cy="713292"/>
        </a:xfrm>
        <a:custGeom>
          <a:avLst/>
          <a:gdLst/>
          <a:ahLst/>
          <a:cxnLst/>
          <a:rect l="0" t="0" r="0" b="0"/>
          <a:pathLst>
            <a:path>
              <a:moveTo>
                <a:pt x="2054961" y="0"/>
              </a:moveTo>
              <a:lnTo>
                <a:pt x="2054961" y="356646"/>
              </a:lnTo>
              <a:lnTo>
                <a:pt x="0" y="356646"/>
              </a:lnTo>
              <a:lnTo>
                <a:pt x="0" y="7132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2D0989-DC02-4E77-8B95-39CFD5736DE7}">
      <dsp:nvSpPr>
        <dsp:cNvPr id="0" name=""/>
        <dsp:cNvSpPr/>
      </dsp:nvSpPr>
      <dsp:spPr>
        <a:xfrm>
          <a:off x="2187885" y="2438"/>
          <a:ext cx="3396629" cy="16983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smtClean="0">
              <a:latin typeface="Arial" panose="020B0604020202020204" pitchFamily="34" charset="0"/>
              <a:cs typeface="Arial" panose="020B0604020202020204" pitchFamily="34" charset="0"/>
            </a:rPr>
            <a:t>Hybrid pension arrangement</a:t>
          </a:r>
          <a:endParaRPr lang="en-GB" sz="2000" kern="1200" dirty="0">
            <a:latin typeface="Arial" panose="020B0604020202020204" pitchFamily="34" charset="0"/>
            <a:cs typeface="Arial" panose="020B0604020202020204" pitchFamily="34" charset="0"/>
          </a:endParaRPr>
        </a:p>
      </dsp:txBody>
      <dsp:txXfrm>
        <a:off x="2187885" y="2438"/>
        <a:ext cx="3396629" cy="1698314"/>
      </dsp:txXfrm>
    </dsp:sp>
    <dsp:sp modelId="{07D2FA96-5FAF-4B95-837A-ECE249A5DA36}">
      <dsp:nvSpPr>
        <dsp:cNvPr id="0" name=""/>
        <dsp:cNvSpPr/>
      </dsp:nvSpPr>
      <dsp:spPr>
        <a:xfrm>
          <a:off x="132923" y="2414046"/>
          <a:ext cx="3396629" cy="16983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smtClean="0">
              <a:latin typeface="Arial" panose="020B0604020202020204" pitchFamily="34" charset="0"/>
              <a:cs typeface="Arial" panose="020B0604020202020204" pitchFamily="34" charset="0"/>
            </a:rPr>
            <a:t>Cambridge University Assistants’ Contributory Pension Scheme (CUACPS)</a:t>
          </a:r>
          <a:endParaRPr lang="en-GB" sz="2000" kern="1200" dirty="0">
            <a:latin typeface="Arial" panose="020B0604020202020204" pitchFamily="34" charset="0"/>
            <a:cs typeface="Arial" panose="020B0604020202020204" pitchFamily="34" charset="0"/>
          </a:endParaRPr>
        </a:p>
      </dsp:txBody>
      <dsp:txXfrm>
        <a:off x="132923" y="2414046"/>
        <a:ext cx="3396629" cy="1698314"/>
      </dsp:txXfrm>
    </dsp:sp>
    <dsp:sp modelId="{C7A5FF78-54A6-43B7-AC47-19ABBD0A89D0}">
      <dsp:nvSpPr>
        <dsp:cNvPr id="0" name=""/>
        <dsp:cNvSpPr/>
      </dsp:nvSpPr>
      <dsp:spPr>
        <a:xfrm>
          <a:off x="4242846" y="2414046"/>
          <a:ext cx="3396629" cy="16983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smtClean="0">
              <a:latin typeface="Arial" panose="020B0604020202020204" pitchFamily="34" charset="0"/>
              <a:cs typeface="Arial" panose="020B0604020202020204" pitchFamily="34" charset="0"/>
            </a:rPr>
            <a:t>Cambridge University Assistants’ Defined Contribution Pension Scheme (CUADCPS)</a:t>
          </a:r>
          <a:endParaRPr lang="en-GB" sz="2000" kern="1200" dirty="0">
            <a:latin typeface="Arial" panose="020B0604020202020204" pitchFamily="34" charset="0"/>
            <a:cs typeface="Arial" panose="020B0604020202020204" pitchFamily="34" charset="0"/>
          </a:endParaRPr>
        </a:p>
      </dsp:txBody>
      <dsp:txXfrm>
        <a:off x="4242846" y="2414046"/>
        <a:ext cx="3396629" cy="169831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890665" cy="495379"/>
          </a:xfrm>
          <a:prstGeom prst="rect">
            <a:avLst/>
          </a:prstGeom>
          <a:noFill/>
          <a:ln>
            <a:noFill/>
          </a:ln>
          <a:effectLst/>
          <a:extLst/>
        </p:spPr>
        <p:txBody>
          <a:bodyPr vert="horz" wrap="square" lIns="91989" tIns="45994" rIns="91989" bIns="45994" numCol="1" anchor="t" anchorCtr="0" compatLnSpc="1">
            <a:prstTxWarp prst="textNoShape">
              <a:avLst/>
            </a:prstTxWarp>
          </a:bodyPr>
          <a:lstStyle>
            <a:lvl1pPr algn="l">
              <a:defRPr sz="1200">
                <a:latin typeface="Times New Roman" pitchFamily="18" charset="0"/>
              </a:defRPr>
            </a:lvl1pPr>
          </a:lstStyle>
          <a:p>
            <a:pPr>
              <a:defRPr/>
            </a:pPr>
            <a:endParaRPr lang="en-GB" dirty="0"/>
          </a:p>
        </p:txBody>
      </p:sp>
      <p:sp>
        <p:nvSpPr>
          <p:cNvPr id="22531" name="Rectangle 3"/>
          <p:cNvSpPr>
            <a:spLocks noGrp="1" noChangeArrowheads="1"/>
          </p:cNvSpPr>
          <p:nvPr>
            <p:ph type="dt" sz="quarter" idx="1"/>
          </p:nvPr>
        </p:nvSpPr>
        <p:spPr bwMode="auto">
          <a:xfrm>
            <a:off x="3778423" y="0"/>
            <a:ext cx="2890665" cy="495379"/>
          </a:xfrm>
          <a:prstGeom prst="rect">
            <a:avLst/>
          </a:prstGeom>
          <a:noFill/>
          <a:ln>
            <a:noFill/>
          </a:ln>
          <a:effectLst/>
          <a:extLst/>
        </p:spPr>
        <p:txBody>
          <a:bodyPr vert="horz" wrap="square" lIns="91989" tIns="45994" rIns="91989" bIns="45994" numCol="1" anchor="t" anchorCtr="0" compatLnSpc="1">
            <a:prstTxWarp prst="textNoShape">
              <a:avLst/>
            </a:prstTxWarp>
          </a:bodyPr>
          <a:lstStyle>
            <a:lvl1pPr algn="r">
              <a:defRPr sz="1200">
                <a:latin typeface="Times New Roman" pitchFamily="18" charset="0"/>
              </a:defRPr>
            </a:lvl1pPr>
          </a:lstStyle>
          <a:p>
            <a:pPr>
              <a:defRPr/>
            </a:pPr>
            <a:endParaRPr lang="en-GB" dirty="0"/>
          </a:p>
        </p:txBody>
      </p:sp>
      <p:sp>
        <p:nvSpPr>
          <p:cNvPr id="22532" name="Rectangle 4"/>
          <p:cNvSpPr>
            <a:spLocks noGrp="1" noChangeArrowheads="1"/>
          </p:cNvSpPr>
          <p:nvPr>
            <p:ph type="ftr" sz="quarter" idx="2"/>
          </p:nvPr>
        </p:nvSpPr>
        <p:spPr bwMode="auto">
          <a:xfrm>
            <a:off x="0" y="9432846"/>
            <a:ext cx="2890665" cy="495379"/>
          </a:xfrm>
          <a:prstGeom prst="rect">
            <a:avLst/>
          </a:prstGeom>
          <a:noFill/>
          <a:ln>
            <a:noFill/>
          </a:ln>
          <a:effectLst/>
          <a:extLst/>
        </p:spPr>
        <p:txBody>
          <a:bodyPr vert="horz" wrap="square" lIns="91989" tIns="45994" rIns="91989" bIns="45994" numCol="1" anchor="b" anchorCtr="0" compatLnSpc="1">
            <a:prstTxWarp prst="textNoShape">
              <a:avLst/>
            </a:prstTxWarp>
          </a:bodyPr>
          <a:lstStyle>
            <a:lvl1pPr algn="l">
              <a:defRPr sz="1200">
                <a:latin typeface="Times New Roman" pitchFamily="18" charset="0"/>
              </a:defRPr>
            </a:lvl1pPr>
          </a:lstStyle>
          <a:p>
            <a:pPr>
              <a:defRPr/>
            </a:pPr>
            <a:endParaRPr lang="en-GB" dirty="0"/>
          </a:p>
        </p:txBody>
      </p:sp>
      <p:sp>
        <p:nvSpPr>
          <p:cNvPr id="22533" name="Rectangle 5"/>
          <p:cNvSpPr>
            <a:spLocks noGrp="1" noChangeArrowheads="1"/>
          </p:cNvSpPr>
          <p:nvPr>
            <p:ph type="sldNum" sz="quarter" idx="3"/>
          </p:nvPr>
        </p:nvSpPr>
        <p:spPr bwMode="auto">
          <a:xfrm>
            <a:off x="3778423" y="9432846"/>
            <a:ext cx="2890665" cy="495379"/>
          </a:xfrm>
          <a:prstGeom prst="rect">
            <a:avLst/>
          </a:prstGeom>
          <a:noFill/>
          <a:ln>
            <a:noFill/>
          </a:ln>
          <a:effectLst/>
          <a:extLst/>
        </p:spPr>
        <p:txBody>
          <a:bodyPr vert="horz" wrap="square" lIns="91989" tIns="45994" rIns="91989" bIns="45994" numCol="1" anchor="b" anchorCtr="0" compatLnSpc="1">
            <a:prstTxWarp prst="textNoShape">
              <a:avLst/>
            </a:prstTxWarp>
          </a:bodyPr>
          <a:lstStyle>
            <a:lvl1pPr algn="r">
              <a:defRPr sz="1200">
                <a:latin typeface="Times New Roman" pitchFamily="18" charset="0"/>
              </a:defRPr>
            </a:lvl1pPr>
          </a:lstStyle>
          <a:p>
            <a:pPr>
              <a:defRPr/>
            </a:pPr>
            <a:fld id="{E43A3F5D-B44B-4B57-8A18-C57EF191DDE9}" type="slidenum">
              <a:rPr lang="en-GB"/>
              <a:pPr>
                <a:defRPr/>
              </a:pPr>
              <a:t>‹#›</a:t>
            </a:fld>
            <a:endParaRPr lang="en-GB" dirty="0"/>
          </a:p>
        </p:txBody>
      </p:sp>
    </p:spTree>
    <p:extLst>
      <p:ext uri="{BB962C8B-B14F-4D97-AF65-F5344CB8AC3E}">
        <p14:creationId xmlns:p14="http://schemas.microsoft.com/office/powerpoint/2010/main" val="2590492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bwMode="auto">
          <a:xfrm>
            <a:off x="0" y="0"/>
            <a:ext cx="2890665" cy="495379"/>
          </a:xfrm>
          <a:prstGeom prst="rect">
            <a:avLst/>
          </a:prstGeom>
          <a:noFill/>
          <a:ln>
            <a:noFill/>
          </a:ln>
          <a:effectLst/>
          <a:extLst/>
        </p:spPr>
        <p:txBody>
          <a:bodyPr vert="horz" wrap="square" lIns="91989" tIns="45994" rIns="91989" bIns="45994" numCol="1" anchor="t" anchorCtr="0" compatLnSpc="1">
            <a:prstTxWarp prst="textNoShape">
              <a:avLst/>
            </a:prstTxWarp>
          </a:bodyPr>
          <a:lstStyle>
            <a:lvl1pPr algn="l">
              <a:defRPr sz="1200">
                <a:latin typeface="Times New Roman" pitchFamily="18" charset="0"/>
              </a:defRPr>
            </a:lvl1pPr>
          </a:lstStyle>
          <a:p>
            <a:pPr>
              <a:defRPr/>
            </a:pPr>
            <a:endParaRPr lang="en-US" dirty="0"/>
          </a:p>
        </p:txBody>
      </p:sp>
      <p:sp>
        <p:nvSpPr>
          <p:cNvPr id="120835" name="Rectangle 3"/>
          <p:cNvSpPr>
            <a:spLocks noGrp="1" noChangeArrowheads="1"/>
          </p:cNvSpPr>
          <p:nvPr>
            <p:ph type="dt" idx="1"/>
          </p:nvPr>
        </p:nvSpPr>
        <p:spPr bwMode="auto">
          <a:xfrm>
            <a:off x="3776866" y="0"/>
            <a:ext cx="2890665" cy="495379"/>
          </a:xfrm>
          <a:prstGeom prst="rect">
            <a:avLst/>
          </a:prstGeom>
          <a:noFill/>
          <a:ln>
            <a:noFill/>
          </a:ln>
          <a:effectLst/>
          <a:extLst/>
        </p:spPr>
        <p:txBody>
          <a:bodyPr vert="horz" wrap="square" lIns="91989" tIns="45994" rIns="91989" bIns="45994" numCol="1" anchor="t" anchorCtr="0" compatLnSpc="1">
            <a:prstTxWarp prst="textNoShape">
              <a:avLst/>
            </a:prstTxWarp>
          </a:bodyPr>
          <a:lstStyle>
            <a:lvl1pPr algn="r">
              <a:defRPr sz="1200">
                <a:latin typeface="Times New Roman" pitchFamily="18" charset="0"/>
              </a:defRPr>
            </a:lvl1pPr>
          </a:lstStyle>
          <a:p>
            <a:pPr>
              <a:defRPr/>
            </a:pPr>
            <a:endParaRPr lang="en-US" dirty="0"/>
          </a:p>
        </p:txBody>
      </p:sp>
      <p:sp>
        <p:nvSpPr>
          <p:cNvPr id="30724"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p:spPr>
      </p:sp>
      <p:sp>
        <p:nvSpPr>
          <p:cNvPr id="120837" name="Rectangle 5"/>
          <p:cNvSpPr>
            <a:spLocks noGrp="1" noChangeArrowheads="1"/>
          </p:cNvSpPr>
          <p:nvPr>
            <p:ph type="body" sz="quarter" idx="3"/>
          </p:nvPr>
        </p:nvSpPr>
        <p:spPr bwMode="auto">
          <a:xfrm>
            <a:off x="666598" y="4715629"/>
            <a:ext cx="5335893" cy="4467939"/>
          </a:xfrm>
          <a:prstGeom prst="rect">
            <a:avLst/>
          </a:prstGeom>
          <a:noFill/>
          <a:ln>
            <a:noFill/>
          </a:ln>
          <a:effectLst/>
          <a:extLst/>
        </p:spPr>
        <p:txBody>
          <a:bodyPr vert="horz" wrap="square" lIns="91989" tIns="45994" rIns="91989" bIns="4599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0838" name="Rectangle 6"/>
          <p:cNvSpPr>
            <a:spLocks noGrp="1" noChangeArrowheads="1"/>
          </p:cNvSpPr>
          <p:nvPr>
            <p:ph type="ftr" sz="quarter" idx="4"/>
          </p:nvPr>
        </p:nvSpPr>
        <p:spPr bwMode="auto">
          <a:xfrm>
            <a:off x="0" y="9431258"/>
            <a:ext cx="2890665" cy="495379"/>
          </a:xfrm>
          <a:prstGeom prst="rect">
            <a:avLst/>
          </a:prstGeom>
          <a:noFill/>
          <a:ln>
            <a:noFill/>
          </a:ln>
          <a:effectLst/>
          <a:extLst/>
        </p:spPr>
        <p:txBody>
          <a:bodyPr vert="horz" wrap="square" lIns="91989" tIns="45994" rIns="91989" bIns="45994" numCol="1" anchor="b" anchorCtr="0" compatLnSpc="1">
            <a:prstTxWarp prst="textNoShape">
              <a:avLst/>
            </a:prstTxWarp>
          </a:bodyPr>
          <a:lstStyle>
            <a:lvl1pPr algn="l">
              <a:defRPr sz="1200">
                <a:latin typeface="Times New Roman" pitchFamily="18" charset="0"/>
              </a:defRPr>
            </a:lvl1pPr>
          </a:lstStyle>
          <a:p>
            <a:pPr>
              <a:defRPr/>
            </a:pPr>
            <a:endParaRPr lang="en-US" dirty="0"/>
          </a:p>
        </p:txBody>
      </p:sp>
      <p:sp>
        <p:nvSpPr>
          <p:cNvPr id="120839" name="Rectangle 7"/>
          <p:cNvSpPr>
            <a:spLocks noGrp="1" noChangeArrowheads="1"/>
          </p:cNvSpPr>
          <p:nvPr>
            <p:ph type="sldNum" sz="quarter" idx="5"/>
          </p:nvPr>
        </p:nvSpPr>
        <p:spPr bwMode="auto">
          <a:xfrm>
            <a:off x="3776866" y="9431258"/>
            <a:ext cx="2890665" cy="495379"/>
          </a:xfrm>
          <a:prstGeom prst="rect">
            <a:avLst/>
          </a:prstGeom>
          <a:noFill/>
          <a:ln>
            <a:noFill/>
          </a:ln>
          <a:effectLst/>
          <a:extLst/>
        </p:spPr>
        <p:txBody>
          <a:bodyPr vert="horz" wrap="square" lIns="91989" tIns="45994" rIns="91989" bIns="45994" numCol="1" anchor="b" anchorCtr="0" compatLnSpc="1">
            <a:prstTxWarp prst="textNoShape">
              <a:avLst/>
            </a:prstTxWarp>
          </a:bodyPr>
          <a:lstStyle>
            <a:lvl1pPr algn="r">
              <a:defRPr sz="1200">
                <a:latin typeface="Times New Roman" pitchFamily="18" charset="0"/>
              </a:defRPr>
            </a:lvl1pPr>
          </a:lstStyle>
          <a:p>
            <a:pPr>
              <a:defRPr/>
            </a:pPr>
            <a:fld id="{BDDC15B8-872E-4800-A582-99FADDE6F8C8}" type="slidenum">
              <a:rPr lang="en-US"/>
              <a:pPr>
                <a:defRPr/>
              </a:pPr>
              <a:t>‹#›</a:t>
            </a:fld>
            <a:endParaRPr lang="en-US" dirty="0"/>
          </a:p>
        </p:txBody>
      </p:sp>
    </p:spTree>
    <p:extLst>
      <p:ext uri="{BB962C8B-B14F-4D97-AF65-F5344CB8AC3E}">
        <p14:creationId xmlns:p14="http://schemas.microsoft.com/office/powerpoint/2010/main" val="9422761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miter lim="800000"/>
            <a:headEnd/>
            <a:tailEnd/>
          </a:ln>
        </p:spPr>
        <p:txBody>
          <a:bodyPr/>
          <a:lstStyle/>
          <a:p>
            <a:fld id="{BE56A9B5-AEBA-42F8-84CC-BAA865D31FCD}" type="slidenum">
              <a:rPr lang="en-US" altLang="en-US" smtClean="0"/>
              <a:pPr/>
              <a:t>1</a:t>
            </a:fld>
            <a:endParaRPr lang="en-US" altLang="en-US" dirty="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lstStyle/>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p:spPr>
        <p:txBody>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p:spPr>
        <p:txBody>
          <a:bodyPr/>
          <a:lstStyle/>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05EEBB21-D912-4C73-A03D-EE3A1D242330}"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1896D464-31ED-48F1-B1BA-06EA72B7F4FB}"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A68642C7-300E-4FD1-9047-E0B99D2F8E25}" type="slidenum">
              <a:rPr lang="en-GB"/>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074367D8-4AA0-475F-954F-7229F10B5281}" type="slidenum">
              <a:rPr lang="en-GB"/>
              <a:pPr>
                <a:defRPr/>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49A9B3FD-5D46-442B-B6A6-AC6C506CF831}"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C48B9122-13F2-42D3-9A6A-824C7A96056C}"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2CF7B09-B91C-4A5C-9938-B2509BD1E368}"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9553D53D-2052-4701-8788-E8659EB288E2}"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9BD48710-2585-4BCD-983B-AA795E412FCB}"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FBE63C11-CC43-4390-98D5-F215F54F3A07}"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7383A257-0C25-4E3A-8F1F-21640FBF067E}"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0D2C5132-2228-46AA-8C6A-08FFCCC97248}"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a:defRPr sz="1400">
                <a:latin typeface="+mn-lt"/>
              </a:defRPr>
            </a:lvl1pPr>
          </a:lstStyle>
          <a:p>
            <a:pPr>
              <a:defRPr/>
            </a:pPr>
            <a:endParaRPr lang="en-GB"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A5921B40-2AAB-4008-8235-418577F26A73}"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5EDC82B7-CC6A-4CB8-BA0A-1B72BD8D5B41}" type="slidenum">
              <a:rPr lang="en-GB"/>
              <a:pPr>
                <a:defRPr/>
              </a:pPr>
              <a:t>1</a:t>
            </a:fld>
            <a:endParaRPr lang="en-GB" dirty="0"/>
          </a:p>
        </p:txBody>
      </p:sp>
      <p:sp>
        <p:nvSpPr>
          <p:cNvPr id="3075" name="Rectangle 2"/>
          <p:cNvSpPr>
            <a:spLocks noGrp="1" noChangeArrowheads="1"/>
          </p:cNvSpPr>
          <p:nvPr>
            <p:ph type="ctrTitle"/>
          </p:nvPr>
        </p:nvSpPr>
        <p:spPr>
          <a:xfrm>
            <a:off x="685800" y="2286000"/>
            <a:ext cx="7772400" cy="1143000"/>
          </a:xfrm>
        </p:spPr>
        <p:txBody>
          <a:bodyPr/>
          <a:lstStyle/>
          <a:p>
            <a:r>
              <a:rPr lang="en-GB" altLang="en-US" dirty="0" smtClean="0">
                <a:latin typeface="Arial" charset="0"/>
              </a:rPr>
              <a:t>Contributory Pension Scheme</a:t>
            </a:r>
          </a:p>
        </p:txBody>
      </p:sp>
      <p:sp>
        <p:nvSpPr>
          <p:cNvPr id="3076" name="Rectangle 3"/>
          <p:cNvSpPr>
            <a:spLocks noGrp="1" noChangeArrowheads="1"/>
          </p:cNvSpPr>
          <p:nvPr>
            <p:ph type="subTitle" idx="1"/>
          </p:nvPr>
        </p:nvSpPr>
        <p:spPr/>
        <p:txBody>
          <a:bodyPr/>
          <a:lstStyle/>
          <a:p>
            <a:r>
              <a:rPr lang="en-GB" altLang="en-US" sz="2800" dirty="0" smtClean="0">
                <a:latin typeface="Arial" charset="0"/>
              </a:rPr>
              <a:t>Members’ Meeting</a:t>
            </a:r>
          </a:p>
          <a:p>
            <a:endParaRPr lang="en-GB" altLang="en-US" sz="2800" dirty="0" smtClean="0">
              <a:latin typeface="Arial" charset="0"/>
            </a:endParaRPr>
          </a:p>
          <a:p>
            <a:r>
              <a:rPr lang="en-GB" altLang="en-US" sz="2800" dirty="0" smtClean="0">
                <a:latin typeface="Arial" charset="0"/>
              </a:rPr>
              <a:t>26 February 2016</a:t>
            </a:r>
          </a:p>
          <a:p>
            <a:pPr algn="r"/>
            <a:endParaRPr lang="en-GB" altLang="en-US" dirty="0" smtClean="0">
              <a:latin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altLang="en-US" dirty="0" smtClean="0"/>
              <a:t/>
            </a:r>
            <a:br>
              <a:rPr lang="en-GB" altLang="en-US" dirty="0" smtClean="0"/>
            </a:br>
            <a:r>
              <a:rPr lang="en-GB" altLang="en-US" dirty="0" smtClean="0"/>
              <a:t>Annual Report and Accounts (3)</a:t>
            </a:r>
            <a:br>
              <a:rPr lang="en-GB" altLang="en-US" dirty="0" smtClean="0"/>
            </a:br>
            <a:endParaRPr lang="en-GB" altLang="en-US" dirty="0" smtClean="0"/>
          </a:p>
        </p:txBody>
      </p:sp>
      <p:sp>
        <p:nvSpPr>
          <p:cNvPr id="3" name="Content Placeholder 2"/>
          <p:cNvSpPr>
            <a:spLocks noGrp="1"/>
          </p:cNvSpPr>
          <p:nvPr>
            <p:ph idx="1"/>
          </p:nvPr>
        </p:nvSpPr>
        <p:spPr/>
        <p:txBody>
          <a:bodyPr/>
          <a:lstStyle/>
          <a:p>
            <a:pPr>
              <a:defRPr/>
            </a:pPr>
            <a:r>
              <a:rPr lang="en-GB" altLang="en-US" sz="2400" dirty="0" smtClean="0">
                <a:latin typeface="Arial" charset="0"/>
              </a:rPr>
              <a:t>Membership numbers</a:t>
            </a:r>
          </a:p>
          <a:p>
            <a:pPr marL="0" indent="0">
              <a:buFontTx/>
              <a:buNone/>
              <a:defRPr/>
            </a:pPr>
            <a:r>
              <a:rPr lang="en-GB" altLang="en-US" sz="2400" dirty="0" smtClean="0">
                <a:latin typeface="Arial" charset="0"/>
              </a:rPr>
              <a:t>			2015 		2014</a:t>
            </a:r>
          </a:p>
          <a:p>
            <a:pPr marL="0" indent="0">
              <a:buFontTx/>
              <a:buNone/>
              <a:defRPr/>
            </a:pPr>
            <a:endParaRPr lang="en-GB" altLang="en-US" sz="2400" dirty="0" smtClean="0">
              <a:latin typeface="Arial" charset="0"/>
            </a:endParaRPr>
          </a:p>
          <a:p>
            <a:pPr lvl="1">
              <a:defRPr/>
            </a:pPr>
            <a:r>
              <a:rPr lang="en-GB" altLang="en-US" sz="2400" dirty="0" smtClean="0">
                <a:latin typeface="Arial" charset="0"/>
              </a:rPr>
              <a:t>Active		4455 		4218</a:t>
            </a:r>
          </a:p>
          <a:p>
            <a:pPr lvl="1">
              <a:defRPr/>
            </a:pPr>
            <a:r>
              <a:rPr lang="en-GB" altLang="en-US" sz="2400" dirty="0" smtClean="0">
                <a:latin typeface="Arial" charset="0"/>
              </a:rPr>
              <a:t>Deferred	3368 		3223</a:t>
            </a:r>
          </a:p>
          <a:p>
            <a:pPr lvl="1">
              <a:defRPr/>
            </a:pPr>
            <a:r>
              <a:rPr lang="en-GB" altLang="en-US" sz="2400" dirty="0" smtClean="0">
                <a:latin typeface="Arial" charset="0"/>
              </a:rPr>
              <a:t>Pensioner	2950 		</a:t>
            </a:r>
            <a:r>
              <a:rPr lang="en-GB" altLang="en-US" sz="2400" dirty="0">
                <a:latin typeface="Arial" charset="0"/>
              </a:rPr>
              <a:t>2855</a:t>
            </a:r>
            <a:endParaRPr lang="en-GB" dirty="0"/>
          </a:p>
        </p:txBody>
      </p:sp>
      <p:sp>
        <p:nvSpPr>
          <p:cNvPr id="4" name="Slide Number Placeholder 3"/>
          <p:cNvSpPr>
            <a:spLocks noGrp="1"/>
          </p:cNvSpPr>
          <p:nvPr>
            <p:ph type="sldNum" sz="quarter" idx="12"/>
          </p:nvPr>
        </p:nvSpPr>
        <p:spPr/>
        <p:txBody>
          <a:bodyPr/>
          <a:lstStyle/>
          <a:p>
            <a:pPr>
              <a:defRPr/>
            </a:pPr>
            <a:fld id="{51BAAD03-7E78-4FCA-9C2E-47E5C22DB111}" type="slidenum">
              <a:rPr lang="en-GB" smtClean="0"/>
              <a:pPr>
                <a:defRPr/>
              </a:pPr>
              <a:t>10</a:t>
            </a:fld>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title"/>
          </p:nvPr>
        </p:nvSpPr>
        <p:spPr>
          <a:xfrm>
            <a:off x="684213" y="0"/>
            <a:ext cx="8208962" cy="908050"/>
          </a:xfrm>
          <a:solidFill>
            <a:schemeClr val="accent2"/>
          </a:solidFill>
        </p:spPr>
        <p:txBody>
          <a:bodyPr/>
          <a:lstStyle/>
          <a:p>
            <a:r>
              <a:rPr lang="en-GB" sz="2400" dirty="0" smtClean="0">
                <a:solidFill>
                  <a:schemeClr val="bg1"/>
                </a:solidFill>
                <a:latin typeface="Arial" charset="0"/>
                <a:cs typeface="Arial" charset="0"/>
              </a:rPr>
              <a:t>Actuarial Valuation as at 31 July 2015</a:t>
            </a:r>
          </a:p>
        </p:txBody>
      </p:sp>
      <p:sp>
        <p:nvSpPr>
          <p:cNvPr id="13315" name="TextBox 6"/>
          <p:cNvSpPr txBox="1">
            <a:spLocks noChangeArrowheads="1"/>
          </p:cNvSpPr>
          <p:nvPr/>
        </p:nvSpPr>
        <p:spPr bwMode="auto">
          <a:xfrm>
            <a:off x="611188" y="1844675"/>
            <a:ext cx="8353425" cy="3108325"/>
          </a:xfrm>
          <a:prstGeom prst="rect">
            <a:avLst/>
          </a:prstGeom>
          <a:noFill/>
          <a:ln w="9525">
            <a:noFill/>
            <a:miter lim="800000"/>
            <a:headEnd/>
            <a:tailEnd/>
          </a:ln>
        </p:spPr>
        <p:txBody>
          <a:bodyPr>
            <a:spAutoFit/>
          </a:bodyPr>
          <a:lstStyle/>
          <a:p>
            <a:pPr algn="l">
              <a:buFont typeface="Arial" charset="0"/>
              <a:buChar char="•"/>
            </a:pPr>
            <a:r>
              <a:rPr lang="en-GB" sz="2800" dirty="0"/>
              <a:t>	Formal actuarial valuation as at 31 July 2015</a:t>
            </a:r>
          </a:p>
          <a:p>
            <a:pPr algn="l">
              <a:buFont typeface="Arial" charset="0"/>
              <a:buChar char="•"/>
            </a:pPr>
            <a:endParaRPr lang="en-GB" sz="2800" dirty="0"/>
          </a:p>
          <a:p>
            <a:pPr algn="l">
              <a:buFont typeface="Arial" charset="0"/>
              <a:buChar char="•"/>
            </a:pPr>
            <a:r>
              <a:rPr lang="en-GB" sz="2800" dirty="0"/>
              <a:t>	Interim actuarial reviews as at 31 July 2016	and 31 July 2017</a:t>
            </a:r>
          </a:p>
          <a:p>
            <a:pPr algn="l">
              <a:buFont typeface="Arial" charset="0"/>
              <a:buChar char="•"/>
            </a:pPr>
            <a:endParaRPr lang="en-GB" sz="2800" dirty="0"/>
          </a:p>
          <a:p>
            <a:pPr algn="l">
              <a:buFont typeface="Arial" charset="0"/>
              <a:buChar char="•"/>
            </a:pPr>
            <a:r>
              <a:rPr lang="en-GB" sz="2800" dirty="0"/>
              <a:t>	Next formal actuarial valuation due as at </a:t>
            </a:r>
          </a:p>
          <a:p>
            <a:pPr algn="l"/>
            <a:r>
              <a:rPr lang="en-GB" sz="2800" dirty="0"/>
              <a:t>	31 July 2018</a:t>
            </a:r>
          </a:p>
        </p:txBody>
      </p:sp>
      <p:pic>
        <p:nvPicPr>
          <p:cNvPr id="13316" name="Picture 27"/>
          <p:cNvPicPr>
            <a:picLocks noChangeAspect="1" noChangeArrowheads="1"/>
          </p:cNvPicPr>
          <p:nvPr/>
        </p:nvPicPr>
        <p:blipFill>
          <a:blip r:embed="rId3" cstate="print"/>
          <a:srcRect/>
          <a:stretch>
            <a:fillRect/>
          </a:stretch>
        </p:blipFill>
        <p:spPr bwMode="auto">
          <a:xfrm>
            <a:off x="7874000" y="5761038"/>
            <a:ext cx="730250" cy="8636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6"/>
          <p:cNvSpPr txBox="1">
            <a:spLocks noChangeArrowheads="1"/>
          </p:cNvSpPr>
          <p:nvPr/>
        </p:nvSpPr>
        <p:spPr bwMode="auto">
          <a:xfrm>
            <a:off x="755650" y="1844675"/>
            <a:ext cx="8208963" cy="3786188"/>
          </a:xfrm>
          <a:prstGeom prst="rect">
            <a:avLst/>
          </a:prstGeom>
          <a:noFill/>
          <a:ln w="9525">
            <a:noFill/>
            <a:miter lim="800000"/>
            <a:headEnd/>
            <a:tailEnd/>
          </a:ln>
        </p:spPr>
        <p:txBody>
          <a:bodyPr>
            <a:spAutoFit/>
          </a:bodyPr>
          <a:lstStyle/>
          <a:p>
            <a:pPr algn="l">
              <a:tabLst>
                <a:tab pos="627063" algn="l"/>
              </a:tabLst>
            </a:pPr>
            <a:r>
              <a:rPr lang="en-GB" b="1" i="1" dirty="0"/>
              <a:t>Ongoing Valuation</a:t>
            </a:r>
          </a:p>
          <a:p>
            <a:pPr algn="l">
              <a:buFont typeface="Arial" charset="0"/>
              <a:buChar char="•"/>
              <a:tabLst>
                <a:tab pos="627063" algn="l"/>
              </a:tabLst>
            </a:pPr>
            <a:r>
              <a:rPr lang="en-GB" b="1" i="1" dirty="0"/>
              <a:t>	</a:t>
            </a:r>
            <a:r>
              <a:rPr lang="en-GB" dirty="0"/>
              <a:t>Compares value of assets held with funding target</a:t>
            </a:r>
          </a:p>
          <a:p>
            <a:pPr algn="l">
              <a:buFont typeface="Arial" charset="0"/>
              <a:buChar char="•"/>
              <a:tabLst>
                <a:tab pos="627063" algn="l"/>
              </a:tabLst>
            </a:pPr>
            <a:endParaRPr lang="en-GB" dirty="0"/>
          </a:p>
          <a:p>
            <a:pPr algn="l">
              <a:buFont typeface="Arial" charset="0"/>
              <a:buChar char="•"/>
              <a:tabLst>
                <a:tab pos="627063" algn="l"/>
              </a:tabLst>
            </a:pPr>
            <a:r>
              <a:rPr lang="en-GB" dirty="0"/>
              <a:t>	Determines contribution rate</a:t>
            </a:r>
          </a:p>
          <a:p>
            <a:pPr lvl="2" algn="l">
              <a:tabLst>
                <a:tab pos="627063" algn="l"/>
              </a:tabLst>
            </a:pPr>
            <a:r>
              <a:rPr lang="en-GB" dirty="0"/>
              <a:t>-  to meet cost of future service benefits</a:t>
            </a:r>
          </a:p>
          <a:p>
            <a:pPr lvl="2" algn="l">
              <a:tabLst>
                <a:tab pos="627063" algn="l"/>
              </a:tabLst>
            </a:pPr>
            <a:r>
              <a:rPr lang="en-GB" dirty="0"/>
              <a:t>-  to eliminate any past service deficit</a:t>
            </a:r>
          </a:p>
          <a:p>
            <a:pPr algn="l">
              <a:tabLst>
                <a:tab pos="627063" algn="l"/>
              </a:tabLst>
            </a:pPr>
            <a:endParaRPr lang="en-GB" dirty="0"/>
          </a:p>
          <a:p>
            <a:pPr algn="l">
              <a:tabLst>
                <a:tab pos="627063" algn="l"/>
              </a:tabLst>
            </a:pPr>
            <a:r>
              <a:rPr lang="en-GB" b="1" i="1" dirty="0"/>
              <a:t>Discontinuance Valuation</a:t>
            </a:r>
            <a:endParaRPr lang="en-GB" dirty="0"/>
          </a:p>
          <a:p>
            <a:pPr algn="l">
              <a:buFont typeface="Arial" charset="0"/>
              <a:buChar char="•"/>
              <a:tabLst>
                <a:tab pos="627063" algn="l"/>
              </a:tabLst>
            </a:pPr>
            <a:r>
              <a:rPr lang="en-GB" dirty="0"/>
              <a:t>	Estimates position </a:t>
            </a:r>
            <a:r>
              <a:rPr lang="en-GB" u="sng" dirty="0"/>
              <a:t>if</a:t>
            </a:r>
            <a:r>
              <a:rPr lang="en-GB" dirty="0"/>
              <a:t> the Scheme was wound up</a:t>
            </a:r>
          </a:p>
          <a:p>
            <a:pPr algn="l">
              <a:tabLst>
                <a:tab pos="627063" algn="l"/>
              </a:tabLst>
            </a:pPr>
            <a:endParaRPr lang="en-GB" dirty="0"/>
          </a:p>
        </p:txBody>
      </p:sp>
      <p:sp>
        <p:nvSpPr>
          <p:cNvPr id="6" name="Title 3"/>
          <p:cNvSpPr txBox="1">
            <a:spLocks/>
          </p:cNvSpPr>
          <p:nvPr/>
        </p:nvSpPr>
        <p:spPr bwMode="auto">
          <a:xfrm>
            <a:off x="684213" y="0"/>
            <a:ext cx="8208962" cy="908050"/>
          </a:xfrm>
          <a:prstGeom prst="rect">
            <a:avLst/>
          </a:prstGeom>
          <a:solidFill>
            <a:schemeClr val="accent2"/>
          </a:solidFill>
          <a:ln w="9525">
            <a:noFill/>
            <a:miter lim="800000"/>
            <a:headEnd/>
            <a:tailEnd/>
          </a:ln>
          <a:effectLst/>
        </p:spPr>
        <p:txBody>
          <a:bodyPr anchor="ctr"/>
          <a:lstStyle/>
          <a:p>
            <a:pPr>
              <a:defRPr/>
            </a:pPr>
            <a:r>
              <a:rPr lang="en-GB" kern="0" dirty="0">
                <a:solidFill>
                  <a:schemeClr val="bg1"/>
                </a:solidFill>
                <a:latin typeface="Arial" pitchFamily="34" charset="0"/>
                <a:ea typeface="+mj-ea"/>
                <a:cs typeface="Arial" pitchFamily="34" charset="0"/>
              </a:rPr>
              <a:t>Actuarial Valuation as at 31 July 2015</a:t>
            </a:r>
          </a:p>
        </p:txBody>
      </p:sp>
      <p:pic>
        <p:nvPicPr>
          <p:cNvPr id="14340" name="Picture 27"/>
          <p:cNvPicPr>
            <a:picLocks noChangeAspect="1" noChangeArrowheads="1"/>
          </p:cNvPicPr>
          <p:nvPr/>
        </p:nvPicPr>
        <p:blipFill>
          <a:blip r:embed="rId3" cstate="print"/>
          <a:srcRect/>
          <a:stretch>
            <a:fillRect/>
          </a:stretch>
        </p:blipFill>
        <p:spPr bwMode="auto">
          <a:xfrm>
            <a:off x="7874000" y="5761038"/>
            <a:ext cx="730250" cy="8636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9750" y="1844675"/>
            <a:ext cx="8424863" cy="3540125"/>
          </a:xfrm>
          <a:prstGeom prst="rect">
            <a:avLst/>
          </a:prstGeom>
          <a:noFill/>
        </p:spPr>
        <p:txBody>
          <a:bodyPr>
            <a:spAutoFit/>
          </a:bodyPr>
          <a:lstStyle/>
          <a:p>
            <a:pPr algn="l">
              <a:spcBef>
                <a:spcPts val="0"/>
              </a:spcBef>
              <a:buFont typeface="Arial" pitchFamily="34" charset="0"/>
              <a:buChar char="•"/>
              <a:tabLst>
                <a:tab pos="627063" algn="l"/>
              </a:tabLst>
              <a:defRPr/>
            </a:pPr>
            <a:r>
              <a:rPr lang="en-GB" b="1" i="1" dirty="0">
                <a:latin typeface="Arial" pitchFamily="34" charset="0"/>
              </a:rPr>
              <a:t>	</a:t>
            </a:r>
            <a:r>
              <a:rPr lang="en-GB" dirty="0">
                <a:latin typeface="Arial" pitchFamily="34" charset="0"/>
              </a:rPr>
              <a:t>Based on estimates of what might happen in future:</a:t>
            </a:r>
          </a:p>
          <a:p>
            <a:pPr marL="723900" lvl="2" algn="l">
              <a:spcBef>
                <a:spcPts val="0"/>
              </a:spcBef>
              <a:buFontTx/>
              <a:buChar char="-"/>
              <a:defRPr/>
            </a:pPr>
            <a:r>
              <a:rPr lang="en-GB" sz="2000" dirty="0">
                <a:latin typeface="Arial" pitchFamily="34" charset="0"/>
              </a:rPr>
              <a:t>   how long members might live</a:t>
            </a:r>
          </a:p>
          <a:p>
            <a:pPr marL="723900" lvl="2" algn="l">
              <a:spcBef>
                <a:spcPts val="0"/>
              </a:spcBef>
              <a:buFontTx/>
              <a:buChar char="-"/>
              <a:defRPr/>
            </a:pPr>
            <a:r>
              <a:rPr lang="en-GB" sz="2000" dirty="0">
                <a:latin typeface="Arial" pitchFamily="34" charset="0"/>
              </a:rPr>
              <a:t>   what future inflation might be</a:t>
            </a:r>
          </a:p>
          <a:p>
            <a:pPr marL="723900" lvl="2" algn="l">
              <a:spcBef>
                <a:spcPts val="0"/>
              </a:spcBef>
              <a:buFontTx/>
              <a:buChar char="-"/>
              <a:defRPr/>
            </a:pPr>
            <a:r>
              <a:rPr lang="en-GB" sz="2000" dirty="0">
                <a:latin typeface="Arial" pitchFamily="34" charset="0"/>
              </a:rPr>
              <a:t>   for active members, what salary rises may apply</a:t>
            </a:r>
          </a:p>
          <a:p>
            <a:pPr marL="723900" lvl="2" algn="l">
              <a:spcBef>
                <a:spcPts val="0"/>
              </a:spcBef>
              <a:buFontTx/>
              <a:buChar char="-"/>
              <a:defRPr/>
            </a:pPr>
            <a:r>
              <a:rPr lang="en-GB" sz="2000" dirty="0">
                <a:latin typeface="Arial" pitchFamily="34" charset="0"/>
              </a:rPr>
              <a:t>   what return will be earned on the Scheme’s investments</a:t>
            </a:r>
          </a:p>
          <a:p>
            <a:pPr marL="627063" lvl="2" algn="l">
              <a:spcBef>
                <a:spcPts val="0"/>
              </a:spcBef>
              <a:defRPr/>
            </a:pPr>
            <a:endParaRPr lang="en-GB" dirty="0">
              <a:latin typeface="Arial" pitchFamily="34" charset="0"/>
            </a:endParaRPr>
          </a:p>
          <a:p>
            <a:pPr algn="l">
              <a:spcBef>
                <a:spcPts val="0"/>
              </a:spcBef>
              <a:buFont typeface="Arial" pitchFamily="34" charset="0"/>
              <a:buChar char="•"/>
              <a:tabLst>
                <a:tab pos="627063" algn="l"/>
              </a:tabLst>
              <a:defRPr/>
            </a:pPr>
            <a:r>
              <a:rPr lang="en-GB" dirty="0">
                <a:latin typeface="Arial" pitchFamily="34" charset="0"/>
              </a:rPr>
              <a:t>	“Snapshot” of position at a point in time</a:t>
            </a:r>
          </a:p>
          <a:p>
            <a:pPr algn="l">
              <a:spcBef>
                <a:spcPts val="0"/>
              </a:spcBef>
              <a:tabLst>
                <a:tab pos="627063" algn="l"/>
              </a:tabLst>
              <a:defRPr/>
            </a:pPr>
            <a:endParaRPr lang="en-GB" dirty="0">
              <a:latin typeface="Arial" pitchFamily="34" charset="0"/>
            </a:endParaRPr>
          </a:p>
          <a:p>
            <a:pPr algn="l">
              <a:spcBef>
                <a:spcPts val="0"/>
              </a:spcBef>
              <a:buFont typeface="Arial" pitchFamily="34" charset="0"/>
              <a:buChar char="•"/>
              <a:tabLst>
                <a:tab pos="627063" algn="l"/>
              </a:tabLst>
              <a:defRPr/>
            </a:pPr>
            <a:r>
              <a:rPr lang="en-GB" dirty="0">
                <a:latin typeface="Arial" pitchFamily="34" charset="0"/>
              </a:rPr>
              <a:t>	Helps Trustee decide on rate of contributions</a:t>
            </a:r>
          </a:p>
          <a:p>
            <a:pPr algn="l">
              <a:spcBef>
                <a:spcPts val="0"/>
              </a:spcBef>
              <a:tabLst>
                <a:tab pos="627063" algn="l"/>
              </a:tabLst>
              <a:defRPr/>
            </a:pPr>
            <a:endParaRPr lang="en-GB" dirty="0">
              <a:latin typeface="Arial" pitchFamily="34" charset="0"/>
            </a:endParaRPr>
          </a:p>
        </p:txBody>
      </p:sp>
      <p:sp>
        <p:nvSpPr>
          <p:cNvPr id="5" name="Title 3"/>
          <p:cNvSpPr txBox="1">
            <a:spLocks/>
          </p:cNvSpPr>
          <p:nvPr/>
        </p:nvSpPr>
        <p:spPr bwMode="auto">
          <a:xfrm>
            <a:off x="684213" y="0"/>
            <a:ext cx="8208962" cy="908050"/>
          </a:xfrm>
          <a:prstGeom prst="rect">
            <a:avLst/>
          </a:prstGeom>
          <a:solidFill>
            <a:schemeClr val="accent2"/>
          </a:solidFill>
          <a:ln w="9525">
            <a:noFill/>
            <a:miter lim="800000"/>
            <a:headEnd/>
            <a:tailEnd/>
          </a:ln>
          <a:effectLst/>
        </p:spPr>
        <p:txBody>
          <a:bodyPr anchor="ctr"/>
          <a:lstStyle/>
          <a:p>
            <a:pPr>
              <a:defRPr/>
            </a:pPr>
            <a:r>
              <a:rPr lang="en-GB" kern="0" dirty="0">
                <a:solidFill>
                  <a:schemeClr val="bg1"/>
                </a:solidFill>
                <a:latin typeface="Arial" pitchFamily="34" charset="0"/>
                <a:ea typeface="+mj-ea"/>
                <a:cs typeface="Arial" pitchFamily="34" charset="0"/>
              </a:rPr>
              <a:t>Actuarial Valuation as at 31 July 2015</a:t>
            </a:r>
          </a:p>
        </p:txBody>
      </p:sp>
      <p:pic>
        <p:nvPicPr>
          <p:cNvPr id="15364" name="Picture 27"/>
          <p:cNvPicPr>
            <a:picLocks noChangeAspect="1" noChangeArrowheads="1"/>
          </p:cNvPicPr>
          <p:nvPr/>
        </p:nvPicPr>
        <p:blipFill>
          <a:blip r:embed="rId3" cstate="print"/>
          <a:srcRect/>
          <a:stretch>
            <a:fillRect/>
          </a:stretch>
        </p:blipFill>
        <p:spPr bwMode="auto">
          <a:xfrm>
            <a:off x="7874000" y="5761038"/>
            <a:ext cx="730250" cy="8636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755650" y="1412875"/>
            <a:ext cx="7993063" cy="5140325"/>
          </a:xfrm>
          <a:prstGeom prst="rect">
            <a:avLst/>
          </a:prstGeom>
          <a:noFill/>
          <a:ln w="9525">
            <a:noFill/>
            <a:miter lim="800000"/>
            <a:headEnd/>
            <a:tailEnd/>
          </a:ln>
        </p:spPr>
        <p:txBody>
          <a:bodyPr>
            <a:spAutoFit/>
          </a:bodyPr>
          <a:lstStyle/>
          <a:p>
            <a:pPr algn="l">
              <a:lnSpc>
                <a:spcPct val="80000"/>
              </a:lnSpc>
              <a:buFont typeface="Arial" charset="0"/>
              <a:buChar char="•"/>
              <a:tabLst>
                <a:tab pos="531813" algn="l"/>
              </a:tabLst>
            </a:pPr>
            <a:r>
              <a:rPr lang="en-GB" sz="2000" dirty="0"/>
              <a:t>	Main financial assumptions for ongoing valuation:</a:t>
            </a:r>
          </a:p>
          <a:p>
            <a:pPr algn="l">
              <a:lnSpc>
                <a:spcPct val="80000"/>
              </a:lnSpc>
              <a:tabLst>
                <a:tab pos="531813" algn="l"/>
              </a:tabLst>
            </a:pPr>
            <a:endParaRPr lang="en-GB" sz="1400" dirty="0"/>
          </a:p>
          <a:p>
            <a:pPr algn="l">
              <a:lnSpc>
                <a:spcPct val="80000"/>
              </a:lnSpc>
              <a:tabLst>
                <a:tab pos="531813" algn="l"/>
              </a:tabLst>
            </a:pPr>
            <a:r>
              <a:rPr lang="en-GB" sz="2000" dirty="0"/>
              <a:t>		</a:t>
            </a:r>
            <a:r>
              <a:rPr lang="en-GB" sz="2000" dirty="0" smtClean="0"/>
              <a:t>			</a:t>
            </a:r>
            <a:r>
              <a:rPr lang="en-GB" sz="2000" b="1" u="sng" dirty="0" smtClean="0"/>
              <a:t>2009</a:t>
            </a:r>
            <a:r>
              <a:rPr lang="en-GB" sz="2000" b="1" dirty="0"/>
              <a:t>	</a:t>
            </a:r>
            <a:r>
              <a:rPr lang="en-GB" sz="2000" b="1" u="sng" dirty="0"/>
              <a:t>2012</a:t>
            </a:r>
            <a:r>
              <a:rPr lang="en-GB" sz="2000" b="1" dirty="0"/>
              <a:t>	</a:t>
            </a:r>
            <a:r>
              <a:rPr lang="en-GB" sz="2000" b="1" u="sng" dirty="0" smtClean="0"/>
              <a:t>2015</a:t>
            </a:r>
            <a:endParaRPr lang="en-GB" sz="2000" b="1" u="sng" dirty="0"/>
          </a:p>
          <a:p>
            <a:pPr algn="l">
              <a:lnSpc>
                <a:spcPct val="80000"/>
              </a:lnSpc>
              <a:tabLst>
                <a:tab pos="531813" algn="l"/>
              </a:tabLst>
            </a:pPr>
            <a:r>
              <a:rPr lang="en-GB" sz="2000" b="1" dirty="0"/>
              <a:t>		</a:t>
            </a:r>
            <a:r>
              <a:rPr lang="en-GB" sz="2000" b="1" dirty="0" smtClean="0"/>
              <a:t>			% </a:t>
            </a:r>
            <a:r>
              <a:rPr lang="en-GB" sz="2000" b="1" dirty="0"/>
              <a:t>p.a.</a:t>
            </a:r>
            <a:r>
              <a:rPr lang="en-GB" sz="2000" dirty="0"/>
              <a:t>	</a:t>
            </a:r>
            <a:r>
              <a:rPr lang="en-GB" sz="2000" b="1" dirty="0"/>
              <a:t>% p.a.	</a:t>
            </a:r>
            <a:r>
              <a:rPr lang="en-GB" sz="2000" b="1" dirty="0" smtClean="0"/>
              <a:t>% </a:t>
            </a:r>
            <a:r>
              <a:rPr lang="en-GB" sz="2000" b="1" dirty="0"/>
              <a:t>p.a.</a:t>
            </a:r>
          </a:p>
          <a:p>
            <a:pPr algn="l">
              <a:lnSpc>
                <a:spcPct val="80000"/>
              </a:lnSpc>
              <a:tabLst>
                <a:tab pos="531813" algn="l"/>
              </a:tabLst>
            </a:pPr>
            <a:endParaRPr lang="en-GB" sz="2000" b="1" u="sng" dirty="0"/>
          </a:p>
          <a:p>
            <a:pPr algn="l">
              <a:lnSpc>
                <a:spcPct val="80000"/>
              </a:lnSpc>
              <a:tabLst>
                <a:tab pos="531813" algn="l"/>
              </a:tabLst>
            </a:pPr>
            <a:r>
              <a:rPr lang="en-GB" sz="2000" dirty="0"/>
              <a:t>	Investment Return	</a:t>
            </a:r>
            <a:r>
              <a:rPr lang="en-GB" sz="2000" dirty="0" smtClean="0"/>
              <a:t>	6.60</a:t>
            </a:r>
            <a:r>
              <a:rPr lang="en-GB" sz="2000" dirty="0"/>
              <a:t>	5.95	</a:t>
            </a:r>
            <a:r>
              <a:rPr lang="en-GB" sz="2000" dirty="0" smtClean="0"/>
              <a:t>6.10</a:t>
            </a:r>
            <a:endParaRPr lang="en-GB" sz="2000" dirty="0"/>
          </a:p>
          <a:p>
            <a:pPr algn="l">
              <a:lnSpc>
                <a:spcPct val="80000"/>
              </a:lnSpc>
              <a:tabLst>
                <a:tab pos="531813" algn="l"/>
              </a:tabLst>
            </a:pPr>
            <a:r>
              <a:rPr lang="en-GB" sz="2000" dirty="0"/>
              <a:t>	Salary Increases	</a:t>
            </a:r>
            <a:r>
              <a:rPr lang="en-GB" sz="2000" dirty="0" smtClean="0"/>
              <a:t>	4.90</a:t>
            </a:r>
            <a:r>
              <a:rPr lang="en-GB" sz="2000" dirty="0"/>
              <a:t>	4.25	</a:t>
            </a:r>
            <a:r>
              <a:rPr lang="en-GB" sz="2000" dirty="0" smtClean="0"/>
              <a:t>4.90</a:t>
            </a:r>
            <a:endParaRPr lang="en-GB" sz="2000" dirty="0"/>
          </a:p>
          <a:p>
            <a:pPr algn="l">
              <a:lnSpc>
                <a:spcPct val="80000"/>
              </a:lnSpc>
              <a:tabLst>
                <a:tab pos="531813" algn="l"/>
              </a:tabLst>
            </a:pPr>
            <a:r>
              <a:rPr lang="en-GB" sz="2000" dirty="0"/>
              <a:t>	Price Inflation (RPI)	</a:t>
            </a:r>
            <a:r>
              <a:rPr lang="en-GB" sz="2000" dirty="0" smtClean="0"/>
              <a:t>	3.40</a:t>
            </a:r>
            <a:r>
              <a:rPr lang="en-GB" sz="2000" dirty="0"/>
              <a:t>	2.75	</a:t>
            </a:r>
            <a:r>
              <a:rPr lang="en-GB" sz="2000" dirty="0" smtClean="0"/>
              <a:t>3.40</a:t>
            </a:r>
            <a:endParaRPr lang="en-GB" sz="2000" dirty="0"/>
          </a:p>
          <a:p>
            <a:pPr algn="l">
              <a:lnSpc>
                <a:spcPct val="80000"/>
              </a:lnSpc>
              <a:tabLst>
                <a:tab pos="531813" algn="l"/>
              </a:tabLst>
            </a:pPr>
            <a:endParaRPr lang="en-GB" sz="2000" dirty="0"/>
          </a:p>
          <a:p>
            <a:pPr algn="l">
              <a:lnSpc>
                <a:spcPct val="80000"/>
              </a:lnSpc>
              <a:tabLst>
                <a:tab pos="531813" algn="l"/>
              </a:tabLst>
            </a:pPr>
            <a:endParaRPr lang="en-GB" sz="2000" dirty="0"/>
          </a:p>
          <a:p>
            <a:pPr algn="l">
              <a:lnSpc>
                <a:spcPct val="80000"/>
              </a:lnSpc>
              <a:buFont typeface="Arial" charset="0"/>
              <a:buChar char="•"/>
              <a:tabLst>
                <a:tab pos="531813" algn="l"/>
              </a:tabLst>
            </a:pPr>
            <a:r>
              <a:rPr lang="en-GB" sz="2000" dirty="0"/>
              <a:t>	Assumed real rate of investment return reduced to reflect a 	more cautious view of the future</a:t>
            </a:r>
          </a:p>
          <a:p>
            <a:pPr algn="l">
              <a:lnSpc>
                <a:spcPct val="80000"/>
              </a:lnSpc>
              <a:tabLst>
                <a:tab pos="531813" algn="l"/>
              </a:tabLst>
            </a:pPr>
            <a:endParaRPr lang="en-GB" sz="2000" dirty="0"/>
          </a:p>
          <a:p>
            <a:pPr algn="l">
              <a:lnSpc>
                <a:spcPct val="80000"/>
              </a:lnSpc>
              <a:buFont typeface="Arial" charset="0"/>
              <a:buChar char="•"/>
              <a:tabLst>
                <a:tab pos="531813" algn="l"/>
              </a:tabLst>
            </a:pPr>
            <a:endParaRPr lang="en-GB" sz="1400" dirty="0"/>
          </a:p>
          <a:p>
            <a:pPr algn="l">
              <a:lnSpc>
                <a:spcPct val="80000"/>
              </a:lnSpc>
              <a:buFont typeface="Arial" charset="0"/>
              <a:buChar char="•"/>
              <a:tabLst>
                <a:tab pos="531813" algn="l"/>
              </a:tabLst>
            </a:pPr>
            <a:r>
              <a:rPr lang="en-GB" sz="2000" dirty="0"/>
              <a:t>	Life expectancy assumptions also updated</a:t>
            </a:r>
          </a:p>
          <a:p>
            <a:pPr algn="l">
              <a:lnSpc>
                <a:spcPct val="80000"/>
              </a:lnSpc>
              <a:tabLst>
                <a:tab pos="531813" algn="l"/>
              </a:tabLst>
            </a:pPr>
            <a:endParaRPr lang="en-GB" sz="2000" dirty="0"/>
          </a:p>
          <a:p>
            <a:pPr algn="l">
              <a:lnSpc>
                <a:spcPct val="80000"/>
              </a:lnSpc>
              <a:buFont typeface="Arial" charset="0"/>
              <a:buChar char="•"/>
              <a:tabLst>
                <a:tab pos="531813" algn="l"/>
              </a:tabLst>
            </a:pPr>
            <a:endParaRPr lang="en-GB" sz="1400" dirty="0"/>
          </a:p>
          <a:p>
            <a:pPr algn="l">
              <a:lnSpc>
                <a:spcPct val="80000"/>
              </a:lnSpc>
              <a:buFont typeface="Arial" charset="0"/>
              <a:buChar char="•"/>
              <a:tabLst>
                <a:tab pos="531813" algn="l"/>
              </a:tabLst>
            </a:pPr>
            <a:r>
              <a:rPr lang="en-GB" sz="2000" dirty="0"/>
              <a:t>	Changes act  to increase value placed on liabilities</a:t>
            </a:r>
          </a:p>
          <a:p>
            <a:pPr algn="l">
              <a:lnSpc>
                <a:spcPct val="80000"/>
              </a:lnSpc>
              <a:tabLst>
                <a:tab pos="531813" algn="l"/>
              </a:tabLst>
            </a:pPr>
            <a:endParaRPr lang="en-GB" sz="2000" dirty="0"/>
          </a:p>
          <a:p>
            <a:pPr algn="l">
              <a:lnSpc>
                <a:spcPct val="80000"/>
              </a:lnSpc>
              <a:tabLst>
                <a:tab pos="531813" algn="l"/>
              </a:tabLst>
            </a:pPr>
            <a:endParaRPr lang="en-GB" dirty="0"/>
          </a:p>
          <a:p>
            <a:pPr algn="l">
              <a:lnSpc>
                <a:spcPct val="80000"/>
              </a:lnSpc>
              <a:tabLst>
                <a:tab pos="531813" algn="l"/>
              </a:tabLst>
            </a:pPr>
            <a:endParaRPr lang="en-GB" dirty="0"/>
          </a:p>
        </p:txBody>
      </p:sp>
      <p:sp>
        <p:nvSpPr>
          <p:cNvPr id="16387" name="Title 3"/>
          <p:cNvSpPr>
            <a:spLocks noGrp="1"/>
          </p:cNvSpPr>
          <p:nvPr>
            <p:ph type="title"/>
          </p:nvPr>
        </p:nvSpPr>
        <p:spPr>
          <a:xfrm>
            <a:off x="684213" y="0"/>
            <a:ext cx="8208962" cy="908050"/>
          </a:xfrm>
          <a:solidFill>
            <a:schemeClr val="accent2"/>
          </a:solidFill>
        </p:spPr>
        <p:txBody>
          <a:bodyPr/>
          <a:lstStyle/>
          <a:p>
            <a:r>
              <a:rPr lang="en-GB" sz="2400" dirty="0" smtClean="0">
                <a:solidFill>
                  <a:schemeClr val="bg1"/>
                </a:solidFill>
                <a:latin typeface="Arial" charset="0"/>
                <a:cs typeface="Arial" charset="0"/>
              </a:rPr>
              <a:t>Actuarial Valuation as at 31 July 2015</a:t>
            </a:r>
          </a:p>
        </p:txBody>
      </p:sp>
      <p:pic>
        <p:nvPicPr>
          <p:cNvPr id="16388" name="Picture 27"/>
          <p:cNvPicPr>
            <a:picLocks noChangeAspect="1" noChangeArrowheads="1"/>
          </p:cNvPicPr>
          <p:nvPr/>
        </p:nvPicPr>
        <p:blipFill>
          <a:blip r:embed="rId3" cstate="print"/>
          <a:srcRect/>
          <a:stretch>
            <a:fillRect/>
          </a:stretch>
        </p:blipFill>
        <p:spPr bwMode="auto">
          <a:xfrm>
            <a:off x="7874000" y="5761038"/>
            <a:ext cx="730250" cy="8636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ChangeArrowheads="1"/>
          </p:cNvSpPr>
          <p:nvPr/>
        </p:nvSpPr>
        <p:spPr bwMode="auto">
          <a:xfrm>
            <a:off x="611188" y="1412875"/>
            <a:ext cx="8353425" cy="5688013"/>
          </a:xfrm>
          <a:prstGeom prst="rect">
            <a:avLst/>
          </a:prstGeom>
          <a:noFill/>
          <a:ln w="9525">
            <a:noFill/>
            <a:miter lim="800000"/>
            <a:headEnd/>
            <a:tailEnd/>
          </a:ln>
        </p:spPr>
        <p:txBody>
          <a:bodyPr>
            <a:spAutoFit/>
          </a:bodyPr>
          <a:lstStyle/>
          <a:p>
            <a:pPr algn="l">
              <a:lnSpc>
                <a:spcPct val="90000"/>
              </a:lnSpc>
              <a:buFont typeface="Arial" charset="0"/>
              <a:buChar char="•"/>
              <a:tabLst>
                <a:tab pos="531813" algn="l"/>
              </a:tabLst>
            </a:pPr>
            <a:r>
              <a:rPr lang="en-GB" sz="2000" dirty="0"/>
              <a:t>	</a:t>
            </a:r>
            <a:r>
              <a:rPr lang="en-GB" dirty="0"/>
              <a:t>Past Service Position:</a:t>
            </a:r>
          </a:p>
          <a:p>
            <a:pPr algn="l">
              <a:lnSpc>
                <a:spcPct val="90000"/>
              </a:lnSpc>
              <a:tabLst>
                <a:tab pos="531813" algn="l"/>
              </a:tabLst>
            </a:pPr>
            <a:r>
              <a:rPr lang="en-GB" dirty="0"/>
              <a:t>					         </a:t>
            </a:r>
            <a:r>
              <a:rPr lang="en-GB" dirty="0" smtClean="0"/>
              <a:t>		</a:t>
            </a:r>
            <a:r>
              <a:rPr lang="en-GB" b="1" u="sng" dirty="0" smtClean="0"/>
              <a:t>2015</a:t>
            </a:r>
            <a:endParaRPr lang="en-GB" b="1" u="sng" dirty="0"/>
          </a:p>
          <a:p>
            <a:pPr algn="l">
              <a:lnSpc>
                <a:spcPct val="90000"/>
              </a:lnSpc>
              <a:tabLst>
                <a:tab pos="531813" algn="l"/>
              </a:tabLst>
            </a:pPr>
            <a:r>
              <a:rPr lang="en-GB" dirty="0"/>
              <a:t>	Value of Scheme </a:t>
            </a:r>
            <a:r>
              <a:rPr lang="en-GB" dirty="0" smtClean="0"/>
              <a:t>Liabilities	£612,578,000</a:t>
            </a:r>
            <a:endParaRPr lang="en-GB" dirty="0"/>
          </a:p>
          <a:p>
            <a:pPr algn="l">
              <a:lnSpc>
                <a:spcPct val="90000"/>
              </a:lnSpc>
              <a:tabLst>
                <a:tab pos="531813" algn="l"/>
              </a:tabLst>
            </a:pPr>
            <a:r>
              <a:rPr lang="en-GB" dirty="0"/>
              <a:t>	Value of Scheme </a:t>
            </a:r>
            <a:r>
              <a:rPr lang="en-GB" dirty="0" smtClean="0"/>
              <a:t>Assets	</a:t>
            </a:r>
            <a:r>
              <a:rPr lang="en-GB" u="sng" dirty="0" smtClean="0"/>
              <a:t>£551,094,000</a:t>
            </a:r>
            <a:endParaRPr lang="en-GB" u="sng" dirty="0"/>
          </a:p>
          <a:p>
            <a:pPr algn="l">
              <a:lnSpc>
                <a:spcPct val="90000"/>
              </a:lnSpc>
              <a:tabLst>
                <a:tab pos="531813" algn="l"/>
              </a:tabLst>
            </a:pPr>
            <a:r>
              <a:rPr lang="en-GB" dirty="0"/>
              <a:t>	Scheme Deficit		  	</a:t>
            </a:r>
            <a:r>
              <a:rPr lang="en-GB" dirty="0" smtClean="0"/>
              <a:t>£  </a:t>
            </a:r>
            <a:r>
              <a:rPr lang="en-GB" dirty="0"/>
              <a:t>61,484,000</a:t>
            </a:r>
          </a:p>
          <a:p>
            <a:pPr algn="l">
              <a:lnSpc>
                <a:spcPct val="90000"/>
              </a:lnSpc>
              <a:tabLst>
                <a:tab pos="531813" algn="l"/>
              </a:tabLst>
            </a:pPr>
            <a:r>
              <a:rPr lang="en-GB" dirty="0"/>
              <a:t>	Funding Level 		         </a:t>
            </a:r>
            <a:r>
              <a:rPr lang="en-GB" dirty="0" smtClean="0"/>
              <a:t>	90</a:t>
            </a:r>
            <a:r>
              <a:rPr lang="en-GB" dirty="0"/>
              <a:t>%</a:t>
            </a:r>
          </a:p>
          <a:p>
            <a:pPr algn="l">
              <a:lnSpc>
                <a:spcPct val="90000"/>
              </a:lnSpc>
              <a:tabLst>
                <a:tab pos="531813" algn="l"/>
              </a:tabLst>
            </a:pPr>
            <a:endParaRPr lang="en-GB" dirty="0"/>
          </a:p>
          <a:p>
            <a:pPr algn="l">
              <a:lnSpc>
                <a:spcPct val="90000"/>
              </a:lnSpc>
              <a:tabLst>
                <a:tab pos="531813" algn="l"/>
              </a:tabLst>
            </a:pPr>
            <a:endParaRPr lang="en-GB" dirty="0"/>
          </a:p>
          <a:p>
            <a:pPr algn="l">
              <a:lnSpc>
                <a:spcPct val="90000"/>
              </a:lnSpc>
              <a:buFont typeface="Arial" charset="0"/>
              <a:buChar char="•"/>
              <a:tabLst>
                <a:tab pos="531813" algn="l"/>
              </a:tabLst>
            </a:pPr>
            <a:r>
              <a:rPr lang="en-GB" dirty="0"/>
              <a:t>	At 2012 deficit was £134,375,000 and funding level </a:t>
            </a:r>
          </a:p>
          <a:p>
            <a:pPr lvl="1" algn="l">
              <a:lnSpc>
                <a:spcPct val="90000"/>
              </a:lnSpc>
              <a:tabLst>
                <a:tab pos="531813" algn="l"/>
              </a:tabLst>
            </a:pPr>
            <a:r>
              <a:rPr lang="en-GB" dirty="0"/>
              <a:t>was 74%</a:t>
            </a:r>
          </a:p>
          <a:p>
            <a:pPr algn="l">
              <a:lnSpc>
                <a:spcPct val="90000"/>
              </a:lnSpc>
              <a:tabLst>
                <a:tab pos="531813" algn="l"/>
              </a:tabLst>
            </a:pPr>
            <a:endParaRPr lang="en-GB" dirty="0"/>
          </a:p>
          <a:p>
            <a:pPr algn="l">
              <a:lnSpc>
                <a:spcPct val="90000"/>
              </a:lnSpc>
              <a:buFont typeface="Arial" charset="0"/>
              <a:buChar char="•"/>
              <a:tabLst>
                <a:tab pos="531813" algn="l"/>
              </a:tabLst>
            </a:pPr>
            <a:r>
              <a:rPr lang="en-GB" dirty="0"/>
              <a:t>	Position has significantly improved since 2012</a:t>
            </a:r>
          </a:p>
          <a:p>
            <a:pPr algn="l">
              <a:lnSpc>
                <a:spcPct val="90000"/>
              </a:lnSpc>
              <a:tabLst>
                <a:tab pos="531813" algn="l"/>
              </a:tabLst>
            </a:pPr>
            <a:endParaRPr lang="en-GB" sz="2000" dirty="0"/>
          </a:p>
          <a:p>
            <a:pPr>
              <a:lnSpc>
                <a:spcPct val="90000"/>
              </a:lnSpc>
              <a:tabLst>
                <a:tab pos="531813" algn="l"/>
              </a:tabLst>
            </a:pPr>
            <a:endParaRPr lang="en-GB" dirty="0"/>
          </a:p>
          <a:p>
            <a:pPr>
              <a:lnSpc>
                <a:spcPct val="90000"/>
              </a:lnSpc>
              <a:tabLst>
                <a:tab pos="531813" algn="l"/>
              </a:tabLst>
            </a:pPr>
            <a:endParaRPr lang="en-GB" dirty="0"/>
          </a:p>
          <a:p>
            <a:pPr>
              <a:lnSpc>
                <a:spcPct val="90000"/>
              </a:lnSpc>
              <a:tabLst>
                <a:tab pos="531813" algn="l"/>
              </a:tabLst>
            </a:pPr>
            <a:endParaRPr lang="en-GB" dirty="0"/>
          </a:p>
          <a:p>
            <a:pPr>
              <a:lnSpc>
                <a:spcPct val="90000"/>
              </a:lnSpc>
              <a:tabLst>
                <a:tab pos="531813" algn="l"/>
              </a:tabLst>
            </a:pPr>
            <a:endParaRPr lang="en-GB" dirty="0"/>
          </a:p>
        </p:txBody>
      </p:sp>
      <p:sp>
        <p:nvSpPr>
          <p:cNvPr id="17411" name="Title 3"/>
          <p:cNvSpPr>
            <a:spLocks noGrp="1"/>
          </p:cNvSpPr>
          <p:nvPr>
            <p:ph type="title"/>
          </p:nvPr>
        </p:nvSpPr>
        <p:spPr>
          <a:xfrm>
            <a:off x="684213" y="0"/>
            <a:ext cx="8208962" cy="908050"/>
          </a:xfrm>
          <a:solidFill>
            <a:schemeClr val="accent2"/>
          </a:solidFill>
        </p:spPr>
        <p:txBody>
          <a:bodyPr/>
          <a:lstStyle/>
          <a:p>
            <a:r>
              <a:rPr lang="en-GB" sz="2400" dirty="0" smtClean="0">
                <a:solidFill>
                  <a:schemeClr val="bg1"/>
                </a:solidFill>
                <a:latin typeface="Arial" charset="0"/>
                <a:cs typeface="Arial" charset="0"/>
              </a:rPr>
              <a:t>Actuarial Valuation as at 31 July 2015</a:t>
            </a:r>
          </a:p>
        </p:txBody>
      </p:sp>
      <p:pic>
        <p:nvPicPr>
          <p:cNvPr id="17412" name="Picture 27"/>
          <p:cNvPicPr>
            <a:picLocks noChangeAspect="1" noChangeArrowheads="1"/>
          </p:cNvPicPr>
          <p:nvPr/>
        </p:nvPicPr>
        <p:blipFill>
          <a:blip r:embed="rId3" cstate="print"/>
          <a:srcRect/>
          <a:stretch>
            <a:fillRect/>
          </a:stretch>
        </p:blipFill>
        <p:spPr bwMode="auto">
          <a:xfrm>
            <a:off x="7874000" y="5761038"/>
            <a:ext cx="730250" cy="8636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6"/>
          <p:cNvSpPr txBox="1">
            <a:spLocks noChangeArrowheads="1"/>
          </p:cNvSpPr>
          <p:nvPr/>
        </p:nvSpPr>
        <p:spPr bwMode="auto">
          <a:xfrm>
            <a:off x="755650" y="1268413"/>
            <a:ext cx="7416800" cy="461962"/>
          </a:xfrm>
          <a:prstGeom prst="rect">
            <a:avLst/>
          </a:prstGeom>
          <a:noFill/>
          <a:ln w="9525">
            <a:noFill/>
            <a:miter lim="800000"/>
            <a:headEnd/>
            <a:tailEnd/>
          </a:ln>
        </p:spPr>
        <p:txBody>
          <a:bodyPr>
            <a:spAutoFit/>
          </a:bodyPr>
          <a:lstStyle/>
          <a:p>
            <a:pPr algn="l">
              <a:buFont typeface="Arial" charset="0"/>
              <a:buChar char="•"/>
              <a:tabLst>
                <a:tab pos="355600" algn="l"/>
              </a:tabLst>
            </a:pPr>
            <a:r>
              <a:rPr lang="en-GB" dirty="0"/>
              <a:t>	</a:t>
            </a:r>
            <a:r>
              <a:rPr lang="en-GB" sz="2000" dirty="0"/>
              <a:t>Past Service Position – why has deficit changed?</a:t>
            </a:r>
          </a:p>
        </p:txBody>
      </p:sp>
      <p:graphicFrame>
        <p:nvGraphicFramePr>
          <p:cNvPr id="5" name="Table 4"/>
          <p:cNvGraphicFramePr>
            <a:graphicFrameLocks noGrp="1"/>
          </p:cNvGraphicFramePr>
          <p:nvPr/>
        </p:nvGraphicFramePr>
        <p:xfrm>
          <a:off x="2124075" y="1844675"/>
          <a:ext cx="5761038" cy="4087813"/>
        </p:xfrm>
        <a:graphic>
          <a:graphicData uri="http://schemas.openxmlformats.org/drawingml/2006/table">
            <a:tbl>
              <a:tblPr/>
              <a:tblGrid>
                <a:gridCol w="4081463">
                  <a:extLst>
                    <a:ext uri="{9D8B030D-6E8A-4147-A177-3AD203B41FA5}">
                      <a16:colId xmlns:a16="http://schemas.microsoft.com/office/drawing/2014/main" xmlns="" val="20000"/>
                    </a:ext>
                  </a:extLst>
                </a:gridCol>
                <a:gridCol w="1679575">
                  <a:extLst>
                    <a:ext uri="{9D8B030D-6E8A-4147-A177-3AD203B41FA5}">
                      <a16:colId xmlns:a16="http://schemas.microsoft.com/office/drawing/2014/main" xmlns="" val="20001"/>
                    </a:ext>
                  </a:extLst>
                </a:gridCol>
              </a:tblGrid>
              <a:tr h="244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2D2DB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bg1"/>
                          </a:solidFill>
                          <a:effectLst/>
                          <a:latin typeface="Arial" charset="0"/>
                          <a:cs typeface="Times New Roman" pitchFamily="18" charset="0"/>
                        </a:rPr>
                        <a:t>£000’s</a:t>
                      </a:r>
                      <a:endParaRPr kumimoji="0" lang="en-GB" sz="16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2D2DB9"/>
                    </a:solidFill>
                  </a:tcPr>
                </a:tc>
                <a:extLst>
                  <a:ext uri="{0D108BD9-81ED-4DB2-BD59-A6C34878D82A}">
                    <a16:rowId xmlns:a16="http://schemas.microsoft.com/office/drawing/2014/main" xmlns="" val="10000"/>
                  </a:ext>
                </a:extLst>
              </a:tr>
              <a:tr h="279400">
                <a:tc>
                  <a:txBody>
                    <a:bodyPr/>
                    <a:lstStyle/>
                    <a:p>
                      <a:pPr marL="0" marR="0" lvl="0" indent="0" algn="l" defTabSz="914400" rtl="0" eaLnBrk="1" fontAlgn="base" latinLnBrk="0" hangingPunct="1">
                        <a:lnSpc>
                          <a:spcPct val="125000"/>
                        </a:lnSpc>
                        <a:spcBef>
                          <a:spcPct val="0"/>
                        </a:spcBef>
                        <a:spcAft>
                          <a:spcPct val="0"/>
                        </a:spcAft>
                        <a:buClrTx/>
                        <a:buSzTx/>
                        <a:buFontTx/>
                        <a:buNone/>
                        <a:tabLst>
                          <a:tab pos="457200" algn="l"/>
                          <a:tab pos="914400" algn="l"/>
                          <a:tab pos="5372100" algn="dec"/>
                        </a:tabLst>
                      </a:pPr>
                      <a:r>
                        <a:rPr kumimoji="0" lang="en-GB" sz="1600" b="1" i="0" u="none" strike="noStrike" cap="none" normalizeH="0" baseline="0" dirty="0" smtClean="0">
                          <a:ln>
                            <a:noFill/>
                          </a:ln>
                          <a:solidFill>
                            <a:schemeClr val="tx1"/>
                          </a:solidFill>
                          <a:effectLst/>
                          <a:latin typeface="Arial" charset="0"/>
                          <a:cs typeface="Times New Roman" pitchFamily="18" charset="0"/>
                        </a:rPr>
                        <a:t>(Deficit)/Surplus as at 31 July 2012</a:t>
                      </a: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cs typeface="Times New Roman" pitchFamily="18" charset="0"/>
                        </a:rPr>
                        <a:t>(134,375)</a:t>
                      </a: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585788">
                <a:tc>
                  <a:txBody>
                    <a:bodyPr/>
                    <a:lstStyle/>
                    <a:p>
                      <a:pPr marL="0" marR="0" lvl="0" indent="0" algn="l" defTabSz="914400" rtl="0" eaLnBrk="1" fontAlgn="base" latinLnBrk="0" hangingPunct="1">
                        <a:lnSpc>
                          <a:spcPct val="125000"/>
                        </a:lnSpc>
                        <a:spcBef>
                          <a:spcPct val="0"/>
                        </a:spcBef>
                        <a:spcAft>
                          <a:spcPct val="0"/>
                        </a:spcAft>
                        <a:buClrTx/>
                        <a:buSzTx/>
                        <a:buFontTx/>
                        <a:buNone/>
                        <a:tabLst>
                          <a:tab pos="457200" algn="l"/>
                          <a:tab pos="914400" algn="l"/>
                          <a:tab pos="5372100" algn="dec"/>
                        </a:tabLst>
                      </a:pPr>
                      <a:endParaRPr kumimoji="0" lang="en-GB" sz="1600" b="0" i="0" u="none" strike="noStrike" cap="none" normalizeH="0" baseline="0" dirty="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25000"/>
                        </a:lnSpc>
                        <a:spcBef>
                          <a:spcPct val="0"/>
                        </a:spcBef>
                        <a:spcAft>
                          <a:spcPct val="0"/>
                        </a:spcAft>
                        <a:buClrTx/>
                        <a:buSzTx/>
                        <a:buFontTx/>
                        <a:buNone/>
                        <a:tabLst>
                          <a:tab pos="457200" algn="l"/>
                          <a:tab pos="914400" algn="l"/>
                          <a:tab pos="5372100" algn="dec"/>
                        </a:tabLst>
                      </a:pPr>
                      <a:r>
                        <a:rPr kumimoji="0" lang="en-GB" sz="1600" b="0" i="0" u="none" strike="noStrike" cap="none" normalizeH="0" baseline="0" dirty="0" smtClean="0">
                          <a:ln>
                            <a:noFill/>
                          </a:ln>
                          <a:solidFill>
                            <a:schemeClr val="tx1"/>
                          </a:solidFill>
                          <a:effectLst/>
                          <a:latin typeface="Arial" charset="0"/>
                          <a:cs typeface="Times New Roman" pitchFamily="18" charset="0"/>
                        </a:rPr>
                        <a:t>Interest on (Deficit)/Surplus</a:t>
                      </a: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cs typeface="Times New Roman" pitchFamily="18" charset="0"/>
                        </a:rPr>
                        <a:t>(25,441)</a:t>
                      </a: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b"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79400">
                <a:tc>
                  <a:txBody>
                    <a:bodyPr/>
                    <a:lstStyle/>
                    <a:p>
                      <a:pPr marL="0" marR="0" lvl="0" indent="0" algn="l" defTabSz="914400" rtl="0" eaLnBrk="1" fontAlgn="base" latinLnBrk="0" hangingPunct="1">
                        <a:lnSpc>
                          <a:spcPct val="125000"/>
                        </a:lnSpc>
                        <a:spcBef>
                          <a:spcPct val="0"/>
                        </a:spcBef>
                        <a:spcAft>
                          <a:spcPct val="0"/>
                        </a:spcAft>
                        <a:buClrTx/>
                        <a:buSzTx/>
                        <a:buFontTx/>
                        <a:buNone/>
                        <a:tabLst>
                          <a:tab pos="457200" algn="l"/>
                          <a:tab pos="914400" algn="l"/>
                          <a:tab pos="5372100" algn="dec"/>
                        </a:tabLst>
                      </a:pPr>
                      <a:r>
                        <a:rPr kumimoji="0" lang="en-GB" sz="1600" b="0" i="0" u="none" strike="noStrike" cap="none" normalizeH="0" baseline="0" dirty="0" smtClean="0">
                          <a:ln>
                            <a:noFill/>
                          </a:ln>
                          <a:solidFill>
                            <a:schemeClr val="tx1"/>
                          </a:solidFill>
                          <a:effectLst/>
                          <a:latin typeface="Arial" charset="0"/>
                          <a:cs typeface="Times New Roman" pitchFamily="18" charset="0"/>
                        </a:rPr>
                        <a:t>Investment returns higher than assumed</a:t>
                      </a: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cs typeface="Times New Roman" pitchFamily="18" charset="0"/>
                        </a:rPr>
                        <a:t>58,690</a:t>
                      </a: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b"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8895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914400" algn="l"/>
                          <a:tab pos="5372100" algn="dec"/>
                        </a:tabLst>
                      </a:pPr>
                      <a:r>
                        <a:rPr kumimoji="0" lang="en-GB" sz="1600" b="0" i="0" u="none" strike="noStrike" cap="none" normalizeH="0" baseline="0" dirty="0" smtClean="0">
                          <a:ln>
                            <a:noFill/>
                          </a:ln>
                          <a:solidFill>
                            <a:schemeClr val="tx1"/>
                          </a:solidFill>
                          <a:effectLst/>
                          <a:latin typeface="Arial" charset="0"/>
                          <a:cs typeface="Times New Roman" pitchFamily="18" charset="0"/>
                        </a:rPr>
                        <a:t>Value of contributions paid since last valuation to reduce deficit</a:t>
                      </a: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cs typeface="Times New Roman" pitchFamily="18" charset="0"/>
                        </a:rPr>
                        <a:t>48,631</a:t>
                      </a: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b"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582613">
                <a:tc>
                  <a:txBody>
                    <a:bodyPr/>
                    <a:lstStyle/>
                    <a:p>
                      <a:pPr marL="0" marR="0" lvl="0" indent="0" algn="l" defTabSz="914400" rtl="0" eaLnBrk="1" fontAlgn="base" latinLnBrk="0" hangingPunct="1">
                        <a:lnSpc>
                          <a:spcPct val="125000"/>
                        </a:lnSpc>
                        <a:spcBef>
                          <a:spcPct val="0"/>
                        </a:spcBef>
                        <a:spcAft>
                          <a:spcPct val="0"/>
                        </a:spcAft>
                        <a:buClrTx/>
                        <a:buSzTx/>
                        <a:buFontTx/>
                        <a:buNone/>
                        <a:tabLst>
                          <a:tab pos="457200" algn="l"/>
                          <a:tab pos="914400" algn="l"/>
                          <a:tab pos="5372100" algn="dec"/>
                        </a:tabLst>
                      </a:pPr>
                      <a:r>
                        <a:rPr kumimoji="0" lang="en-GB" sz="1600" b="0" i="0" u="none" strike="noStrike" cap="none" normalizeH="0" baseline="0" dirty="0" smtClean="0">
                          <a:ln>
                            <a:noFill/>
                          </a:ln>
                          <a:solidFill>
                            <a:schemeClr val="tx1"/>
                          </a:solidFill>
                          <a:effectLst/>
                          <a:latin typeface="Arial" charset="0"/>
                          <a:cs typeface="Times New Roman" pitchFamily="18" charset="0"/>
                        </a:rPr>
                        <a:t>Actual inflation and salary increases lower than assumed</a:t>
                      </a: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cs typeface="Times New Roman" pitchFamily="18" charset="0"/>
                        </a:rPr>
                        <a:t>28,267</a:t>
                      </a: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b"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279400">
                <a:tc>
                  <a:txBody>
                    <a:bodyPr/>
                    <a:lstStyle/>
                    <a:p>
                      <a:pPr marL="0" marR="0" lvl="0" indent="0" algn="l" defTabSz="914400" rtl="0" eaLnBrk="1" fontAlgn="base" latinLnBrk="0" hangingPunct="1">
                        <a:lnSpc>
                          <a:spcPct val="125000"/>
                        </a:lnSpc>
                        <a:spcBef>
                          <a:spcPct val="0"/>
                        </a:spcBef>
                        <a:spcAft>
                          <a:spcPct val="0"/>
                        </a:spcAft>
                        <a:buClrTx/>
                        <a:buSzTx/>
                        <a:buFontTx/>
                        <a:buNone/>
                        <a:tabLst>
                          <a:tab pos="457200" algn="l"/>
                          <a:tab pos="914400" algn="l"/>
                          <a:tab pos="5372100" algn="dec"/>
                        </a:tabLst>
                      </a:pPr>
                      <a:r>
                        <a:rPr kumimoji="0" lang="en-GB" sz="1600" b="0" i="0" u="none" strike="noStrike" cap="none" normalizeH="0" baseline="0" dirty="0" smtClean="0">
                          <a:ln>
                            <a:noFill/>
                          </a:ln>
                          <a:solidFill>
                            <a:schemeClr val="tx1"/>
                          </a:solidFill>
                          <a:effectLst/>
                          <a:latin typeface="Arial" charset="0"/>
                          <a:cs typeface="Times New Roman" pitchFamily="18" charset="0"/>
                        </a:rPr>
                        <a:t>Changes in Mortality assumptions</a:t>
                      </a: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cs typeface="Times New Roman" pitchFamily="18" charset="0"/>
                        </a:rPr>
                        <a:t>12,971</a:t>
                      </a: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b"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279400">
                <a:tc>
                  <a:txBody>
                    <a:bodyPr/>
                    <a:lstStyle/>
                    <a:p>
                      <a:pPr marL="0" marR="0" lvl="0" indent="0" algn="l" defTabSz="914400" rtl="0" eaLnBrk="1" fontAlgn="base" latinLnBrk="0" hangingPunct="1">
                        <a:lnSpc>
                          <a:spcPct val="125000"/>
                        </a:lnSpc>
                        <a:spcBef>
                          <a:spcPct val="0"/>
                        </a:spcBef>
                        <a:spcAft>
                          <a:spcPct val="0"/>
                        </a:spcAft>
                        <a:buClrTx/>
                        <a:buSzTx/>
                        <a:buFontTx/>
                        <a:buNone/>
                        <a:tabLst>
                          <a:tab pos="457200" algn="l"/>
                          <a:tab pos="914400" algn="l"/>
                          <a:tab pos="5372100" algn="dec"/>
                        </a:tabLst>
                      </a:pPr>
                      <a:r>
                        <a:rPr kumimoji="0" lang="en-GB" sz="1600" b="0" i="0" u="none" strike="noStrike" cap="none" normalizeH="0" baseline="0" dirty="0" smtClean="0">
                          <a:ln>
                            <a:noFill/>
                          </a:ln>
                          <a:solidFill>
                            <a:schemeClr val="tx1"/>
                          </a:solidFill>
                          <a:effectLst/>
                          <a:latin typeface="Arial" charset="0"/>
                          <a:cs typeface="Times New Roman" pitchFamily="18" charset="0"/>
                        </a:rPr>
                        <a:t>Changes in Financial assumptions</a:t>
                      </a: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cs typeface="Times New Roman" pitchFamily="18" charset="0"/>
                        </a:rPr>
                        <a:t>(52,332)</a:t>
                      </a: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b"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279400">
                <a:tc>
                  <a:txBody>
                    <a:bodyPr/>
                    <a:lstStyle/>
                    <a:p>
                      <a:pPr marL="0" marR="0" lvl="0" indent="0" algn="l" defTabSz="914400" rtl="0" eaLnBrk="1" fontAlgn="base" latinLnBrk="0" hangingPunct="1">
                        <a:lnSpc>
                          <a:spcPct val="125000"/>
                        </a:lnSpc>
                        <a:spcBef>
                          <a:spcPct val="0"/>
                        </a:spcBef>
                        <a:spcAft>
                          <a:spcPct val="0"/>
                        </a:spcAft>
                        <a:buClrTx/>
                        <a:buSzTx/>
                        <a:buFontTx/>
                        <a:buNone/>
                        <a:tabLst>
                          <a:tab pos="457200" algn="l"/>
                          <a:tab pos="914400" algn="l"/>
                          <a:tab pos="5372100" algn="dec"/>
                        </a:tabLst>
                      </a:pPr>
                      <a:r>
                        <a:rPr kumimoji="0" lang="en-GB" sz="1600" b="0" i="0" u="none" strike="noStrike" cap="none" normalizeH="0" baseline="0" dirty="0" smtClean="0">
                          <a:ln>
                            <a:noFill/>
                          </a:ln>
                          <a:solidFill>
                            <a:schemeClr val="tx1"/>
                          </a:solidFill>
                          <a:effectLst/>
                          <a:latin typeface="Arial" charset="0"/>
                          <a:cs typeface="Times New Roman" pitchFamily="18" charset="0"/>
                        </a:rPr>
                        <a:t>Miscellaneous</a:t>
                      </a: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600" b="0" i="0" u="sng" strike="noStrike" cap="none" normalizeH="0" baseline="0" dirty="0" smtClean="0">
                          <a:ln>
                            <a:noFill/>
                          </a:ln>
                          <a:solidFill>
                            <a:schemeClr val="tx1"/>
                          </a:solidFill>
                          <a:effectLst/>
                          <a:latin typeface="Arial" charset="0"/>
                          <a:cs typeface="Times New Roman" pitchFamily="18" charset="0"/>
                        </a:rPr>
                        <a:t>     2,105</a:t>
                      </a: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b"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306388">
                <a:tc>
                  <a:txBody>
                    <a:bodyPr/>
                    <a:lstStyle/>
                    <a:p>
                      <a:pPr marL="0" marR="0" lvl="0" indent="0" algn="l" defTabSz="914400" rtl="0" eaLnBrk="1" fontAlgn="base" latinLnBrk="0" hangingPunct="1">
                        <a:lnSpc>
                          <a:spcPct val="125000"/>
                        </a:lnSpc>
                        <a:spcBef>
                          <a:spcPct val="0"/>
                        </a:spcBef>
                        <a:spcAft>
                          <a:spcPct val="0"/>
                        </a:spcAft>
                        <a:buClrTx/>
                        <a:buSzTx/>
                        <a:buFontTx/>
                        <a:buNone/>
                        <a:tabLst>
                          <a:tab pos="457200" algn="l"/>
                          <a:tab pos="914400" algn="l"/>
                          <a:tab pos="5372100" algn="dec"/>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b"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279400">
                <a:tc>
                  <a:txBody>
                    <a:bodyPr/>
                    <a:lstStyle/>
                    <a:p>
                      <a:pPr marL="0" marR="0" lvl="0" indent="0" algn="l" defTabSz="914400" rtl="0" eaLnBrk="1" fontAlgn="base" latinLnBrk="0" hangingPunct="1">
                        <a:lnSpc>
                          <a:spcPct val="125000"/>
                        </a:lnSpc>
                        <a:spcBef>
                          <a:spcPct val="0"/>
                        </a:spcBef>
                        <a:spcAft>
                          <a:spcPct val="0"/>
                        </a:spcAft>
                        <a:buClrTx/>
                        <a:buSzTx/>
                        <a:buFontTx/>
                        <a:buNone/>
                        <a:tabLst>
                          <a:tab pos="457200" algn="l"/>
                          <a:tab pos="914400" algn="l"/>
                          <a:tab pos="5372100" algn="dec"/>
                        </a:tabLst>
                      </a:pPr>
                      <a:r>
                        <a:rPr kumimoji="0" lang="en-GB" sz="1600" b="1" i="0" u="none" strike="noStrike" cap="none" normalizeH="0" baseline="0" dirty="0" smtClean="0">
                          <a:ln>
                            <a:noFill/>
                          </a:ln>
                          <a:solidFill>
                            <a:schemeClr val="tx1"/>
                          </a:solidFill>
                          <a:effectLst/>
                          <a:latin typeface="Arial" charset="0"/>
                          <a:cs typeface="Times New Roman" pitchFamily="18" charset="0"/>
                        </a:rPr>
                        <a:t>(Deficit)/Surplus as at 31 July 2015</a:t>
                      </a: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cs typeface="Times New Roman" pitchFamily="18" charset="0"/>
                        </a:rPr>
                        <a:t>(61,484)</a:t>
                      </a: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bl>
          </a:graphicData>
        </a:graphic>
      </p:graphicFrame>
      <p:sp>
        <p:nvSpPr>
          <p:cNvPr id="18473" name="Title 3"/>
          <p:cNvSpPr>
            <a:spLocks noGrp="1"/>
          </p:cNvSpPr>
          <p:nvPr>
            <p:ph type="title"/>
          </p:nvPr>
        </p:nvSpPr>
        <p:spPr>
          <a:xfrm>
            <a:off x="684213" y="0"/>
            <a:ext cx="8208962" cy="908050"/>
          </a:xfrm>
          <a:solidFill>
            <a:schemeClr val="accent2"/>
          </a:solidFill>
        </p:spPr>
        <p:txBody>
          <a:bodyPr/>
          <a:lstStyle/>
          <a:p>
            <a:r>
              <a:rPr lang="en-GB" sz="2400" dirty="0" smtClean="0">
                <a:solidFill>
                  <a:schemeClr val="bg1"/>
                </a:solidFill>
                <a:latin typeface="Arial" charset="0"/>
                <a:cs typeface="Arial" charset="0"/>
              </a:rPr>
              <a:t>Actuarial Valuation as at 31 July 2015</a:t>
            </a:r>
          </a:p>
        </p:txBody>
      </p:sp>
      <p:pic>
        <p:nvPicPr>
          <p:cNvPr id="18474" name="Picture 27"/>
          <p:cNvPicPr>
            <a:picLocks noChangeAspect="1" noChangeArrowheads="1"/>
          </p:cNvPicPr>
          <p:nvPr/>
        </p:nvPicPr>
        <p:blipFill>
          <a:blip r:embed="rId3" cstate="print"/>
          <a:srcRect/>
          <a:stretch>
            <a:fillRect/>
          </a:stretch>
        </p:blipFill>
        <p:spPr bwMode="auto">
          <a:xfrm>
            <a:off x="7874000" y="5761038"/>
            <a:ext cx="730250" cy="8636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684213" y="1268413"/>
            <a:ext cx="7775575" cy="4868862"/>
          </a:xfrm>
          <a:prstGeom prst="rect">
            <a:avLst/>
          </a:prstGeom>
          <a:noFill/>
          <a:ln w="9525">
            <a:noFill/>
            <a:miter lim="800000"/>
            <a:headEnd/>
            <a:tailEnd/>
          </a:ln>
        </p:spPr>
        <p:txBody>
          <a:bodyPr>
            <a:spAutoFit/>
          </a:bodyPr>
          <a:lstStyle/>
          <a:p>
            <a:pPr algn="l">
              <a:lnSpc>
                <a:spcPct val="80000"/>
              </a:lnSpc>
              <a:buFont typeface="Arial" charset="0"/>
              <a:buChar char="•"/>
              <a:tabLst>
                <a:tab pos="531813" algn="l"/>
              </a:tabLst>
            </a:pPr>
            <a:r>
              <a:rPr lang="en-GB" sz="2000" dirty="0"/>
              <a:t>	Future service contribution rates:</a:t>
            </a:r>
          </a:p>
          <a:p>
            <a:pPr>
              <a:lnSpc>
                <a:spcPct val="80000"/>
              </a:lnSpc>
              <a:tabLst>
                <a:tab pos="531813" algn="l"/>
              </a:tabLst>
            </a:pPr>
            <a:endParaRPr lang="en-GB" sz="2000" dirty="0"/>
          </a:p>
          <a:p>
            <a:pPr>
              <a:lnSpc>
                <a:spcPct val="80000"/>
              </a:lnSpc>
              <a:tabLst>
                <a:tab pos="531813" algn="l"/>
              </a:tabLst>
            </a:pPr>
            <a:endParaRPr lang="en-GB" sz="2000" dirty="0"/>
          </a:p>
          <a:p>
            <a:pPr>
              <a:lnSpc>
                <a:spcPct val="80000"/>
              </a:lnSpc>
              <a:tabLst>
                <a:tab pos="531813" algn="l"/>
              </a:tabLst>
            </a:pPr>
            <a:endParaRPr lang="en-GB" sz="2000" dirty="0"/>
          </a:p>
          <a:p>
            <a:pPr>
              <a:lnSpc>
                <a:spcPct val="80000"/>
              </a:lnSpc>
              <a:tabLst>
                <a:tab pos="531813" algn="l"/>
              </a:tabLst>
            </a:pPr>
            <a:r>
              <a:rPr lang="en-GB" sz="2000" dirty="0"/>
              <a:t>	</a:t>
            </a:r>
          </a:p>
          <a:p>
            <a:pPr>
              <a:lnSpc>
                <a:spcPct val="80000"/>
              </a:lnSpc>
              <a:tabLst>
                <a:tab pos="531813" algn="l"/>
              </a:tabLst>
            </a:pPr>
            <a:endParaRPr lang="en-GB" sz="2000" dirty="0"/>
          </a:p>
          <a:p>
            <a:pPr>
              <a:lnSpc>
                <a:spcPct val="80000"/>
              </a:lnSpc>
              <a:tabLst>
                <a:tab pos="531813" algn="l"/>
              </a:tabLst>
            </a:pPr>
            <a:endParaRPr lang="en-GB" sz="2000" dirty="0"/>
          </a:p>
          <a:p>
            <a:pPr>
              <a:lnSpc>
                <a:spcPct val="80000"/>
              </a:lnSpc>
              <a:tabLst>
                <a:tab pos="531813" algn="l"/>
              </a:tabLst>
            </a:pPr>
            <a:endParaRPr lang="en-GB" sz="2000" dirty="0"/>
          </a:p>
          <a:p>
            <a:pPr>
              <a:lnSpc>
                <a:spcPct val="80000"/>
              </a:lnSpc>
              <a:tabLst>
                <a:tab pos="531813" algn="l"/>
              </a:tabLst>
            </a:pPr>
            <a:r>
              <a:rPr lang="en-GB" sz="2000" dirty="0"/>
              <a:t>	</a:t>
            </a:r>
          </a:p>
          <a:p>
            <a:pPr algn="l">
              <a:lnSpc>
                <a:spcPct val="80000"/>
              </a:lnSpc>
              <a:buFont typeface="Arial" charset="0"/>
              <a:buChar char="•"/>
              <a:tabLst>
                <a:tab pos="531813" algn="l"/>
              </a:tabLst>
            </a:pPr>
            <a:r>
              <a:rPr lang="en-GB" sz="2000" dirty="0"/>
              <a:t>	Employer also pays 5.0% into separate </a:t>
            </a:r>
            <a:r>
              <a:rPr lang="en-GB" sz="2000" dirty="0" smtClean="0"/>
              <a:t>CUADCPS </a:t>
            </a:r>
            <a:r>
              <a:rPr lang="en-GB" sz="2000" dirty="0"/>
              <a:t>for </a:t>
            </a:r>
          </a:p>
          <a:p>
            <a:pPr algn="l">
              <a:lnSpc>
                <a:spcPct val="80000"/>
              </a:lnSpc>
              <a:tabLst>
                <a:tab pos="531813" algn="l"/>
              </a:tabLst>
            </a:pPr>
            <a:r>
              <a:rPr lang="en-GB" sz="2000" dirty="0"/>
              <a:t>	Post-2013 members</a:t>
            </a:r>
          </a:p>
          <a:p>
            <a:pPr algn="l">
              <a:lnSpc>
                <a:spcPct val="80000"/>
              </a:lnSpc>
              <a:tabLst>
                <a:tab pos="531813" algn="l"/>
              </a:tabLst>
            </a:pPr>
            <a:endParaRPr lang="en-GB" sz="2000" dirty="0"/>
          </a:p>
          <a:p>
            <a:pPr algn="l">
              <a:lnSpc>
                <a:spcPct val="80000"/>
              </a:lnSpc>
              <a:buFont typeface="Arial" charset="0"/>
              <a:buChar char="•"/>
              <a:tabLst>
                <a:tab pos="531813" algn="l"/>
              </a:tabLst>
            </a:pPr>
            <a:r>
              <a:rPr lang="en-GB" sz="2000" dirty="0"/>
              <a:t>	Some Pre-1 December 2009 members pay additional 	3.5% for  improved early retirement terms</a:t>
            </a:r>
          </a:p>
          <a:p>
            <a:pPr algn="l">
              <a:lnSpc>
                <a:spcPct val="80000"/>
              </a:lnSpc>
              <a:tabLst>
                <a:tab pos="531813" algn="l"/>
              </a:tabLst>
            </a:pPr>
            <a:endParaRPr lang="en-GB" sz="2000" dirty="0"/>
          </a:p>
          <a:p>
            <a:pPr algn="l">
              <a:lnSpc>
                <a:spcPct val="80000"/>
              </a:lnSpc>
              <a:buFont typeface="Arial" charset="0"/>
              <a:buChar char="•"/>
              <a:tabLst>
                <a:tab pos="531813" algn="l"/>
              </a:tabLst>
            </a:pPr>
            <a:r>
              <a:rPr lang="en-GB" sz="2000" dirty="0"/>
              <a:t>	Member contributions are paid by the Employer for those in 	the Salary Sacrifice Arrangement</a:t>
            </a:r>
          </a:p>
          <a:p>
            <a:pPr>
              <a:lnSpc>
                <a:spcPct val="80000"/>
              </a:lnSpc>
              <a:tabLst>
                <a:tab pos="531813" algn="l"/>
              </a:tabLst>
            </a:pPr>
            <a:endParaRPr lang="en-GB" dirty="0"/>
          </a:p>
          <a:p>
            <a:pPr>
              <a:lnSpc>
                <a:spcPct val="80000"/>
              </a:lnSpc>
              <a:tabLst>
                <a:tab pos="531813" algn="l"/>
              </a:tabLst>
            </a:pPr>
            <a:endParaRPr lang="en-GB" dirty="0"/>
          </a:p>
        </p:txBody>
      </p:sp>
      <p:graphicFrame>
        <p:nvGraphicFramePr>
          <p:cNvPr id="7" name="Table 6"/>
          <p:cNvGraphicFramePr>
            <a:graphicFrameLocks noGrp="1"/>
          </p:cNvGraphicFramePr>
          <p:nvPr/>
        </p:nvGraphicFramePr>
        <p:xfrm>
          <a:off x="1331913" y="1700213"/>
          <a:ext cx="7020000" cy="1432560"/>
        </p:xfrm>
        <a:graphic>
          <a:graphicData uri="http://schemas.openxmlformats.org/drawingml/2006/table">
            <a:tbl>
              <a:tblPr firstRow="1" bandRow="1">
                <a:tableStyleId>{5C22544A-7EE6-4342-B048-85BDC9FD1C3A}</a:tableStyleId>
              </a:tblPr>
              <a:tblGrid>
                <a:gridCol w="2340000">
                  <a:extLst>
                    <a:ext uri="{9D8B030D-6E8A-4147-A177-3AD203B41FA5}">
                      <a16:colId xmlns:a16="http://schemas.microsoft.com/office/drawing/2014/main" xmlns="" val="20000"/>
                    </a:ext>
                  </a:extLst>
                </a:gridCol>
                <a:gridCol w="2340000">
                  <a:extLst>
                    <a:ext uri="{9D8B030D-6E8A-4147-A177-3AD203B41FA5}">
                      <a16:colId xmlns:a16="http://schemas.microsoft.com/office/drawing/2014/main" xmlns="" val="20001"/>
                    </a:ext>
                  </a:extLst>
                </a:gridCol>
                <a:gridCol w="2340000">
                  <a:extLst>
                    <a:ext uri="{9D8B030D-6E8A-4147-A177-3AD203B41FA5}">
                      <a16:colId xmlns:a16="http://schemas.microsoft.com/office/drawing/2014/main" xmlns="" val="20002"/>
                    </a:ext>
                  </a:extLst>
                </a:gridCol>
              </a:tblGrid>
              <a:tr h="229812">
                <a:tc>
                  <a:txBody>
                    <a:bodyPr/>
                    <a:lstStyle/>
                    <a:p>
                      <a:pPr algn="ctr"/>
                      <a:endParaRPr lang="en-GB" sz="1400" b="1" dirty="0">
                        <a:latin typeface="Arial" pitchFamily="34" charset="0"/>
                        <a:cs typeface="Arial" pitchFamily="34" charset="0"/>
                      </a:endParaRPr>
                    </a:p>
                  </a:txBody>
                  <a:tcPr>
                    <a:solidFill>
                      <a:schemeClr val="accent2"/>
                    </a:solidFill>
                  </a:tcPr>
                </a:tc>
                <a:tc gridSpan="2">
                  <a:txBody>
                    <a:bodyPr/>
                    <a:lstStyle/>
                    <a:p>
                      <a:pPr algn="ctr"/>
                      <a:r>
                        <a:rPr lang="en-GB" sz="1400" b="1" dirty="0" smtClean="0">
                          <a:latin typeface="Arial" pitchFamily="34" charset="0"/>
                          <a:cs typeface="Arial" pitchFamily="34" charset="0"/>
                        </a:rPr>
                        <a:t>% of Pensionable</a:t>
                      </a:r>
                      <a:r>
                        <a:rPr lang="en-GB" sz="1400" b="1" baseline="0" dirty="0" smtClean="0">
                          <a:latin typeface="Arial" pitchFamily="34" charset="0"/>
                          <a:cs typeface="Arial" pitchFamily="34" charset="0"/>
                        </a:rPr>
                        <a:t> Salaries</a:t>
                      </a:r>
                      <a:endParaRPr lang="en-GB" sz="1400" b="1" dirty="0">
                        <a:latin typeface="Arial" pitchFamily="34" charset="0"/>
                        <a:cs typeface="Arial" pitchFamily="34" charset="0"/>
                      </a:endParaRPr>
                    </a:p>
                  </a:txBody>
                  <a:tcPr>
                    <a:solidFill>
                      <a:schemeClr val="accent2"/>
                    </a:solidFill>
                  </a:tcPr>
                </a:tc>
                <a:tc hMerge="1">
                  <a:txBody>
                    <a:bodyPr/>
                    <a:lstStyle/>
                    <a:p>
                      <a:endParaRPr lang="en-GB" dirty="0"/>
                    </a:p>
                  </a:txBody>
                  <a:tcPr/>
                </a:tc>
                <a:extLst>
                  <a:ext uri="{0D108BD9-81ED-4DB2-BD59-A6C34878D82A}">
                    <a16:rowId xmlns:a16="http://schemas.microsoft.com/office/drawing/2014/main" xmlns="" val="10000"/>
                  </a:ext>
                </a:extLst>
              </a:tr>
              <a:tr h="390682">
                <a:tc>
                  <a:txBody>
                    <a:bodyPr/>
                    <a:lstStyle/>
                    <a:p>
                      <a:pPr algn="ctr"/>
                      <a:endParaRPr lang="en-GB" sz="1400" b="1" dirty="0">
                        <a:latin typeface="Arial" pitchFamily="34" charset="0"/>
                        <a:cs typeface="Arial" pitchFamily="34" charset="0"/>
                      </a:endParaRPr>
                    </a:p>
                  </a:txBody>
                  <a:tcPr>
                    <a:solidFill>
                      <a:schemeClr val="accent2">
                        <a:lumMod val="20000"/>
                        <a:lumOff val="80000"/>
                      </a:schemeClr>
                    </a:solidFill>
                  </a:tcPr>
                </a:tc>
                <a:tc>
                  <a:txBody>
                    <a:bodyPr/>
                    <a:lstStyle/>
                    <a:p>
                      <a:pPr algn="ctr"/>
                      <a:r>
                        <a:rPr lang="en-GB" sz="1400" b="1" dirty="0" smtClean="0">
                          <a:latin typeface="Arial" pitchFamily="34" charset="0"/>
                          <a:cs typeface="Arial" pitchFamily="34" charset="0"/>
                        </a:rPr>
                        <a:t>Members</a:t>
                      </a:r>
                    </a:p>
                    <a:p>
                      <a:pPr algn="ctr"/>
                      <a:r>
                        <a:rPr lang="en-GB" sz="1400" b="1" dirty="0" smtClean="0">
                          <a:latin typeface="Arial" pitchFamily="34" charset="0"/>
                          <a:cs typeface="Arial" pitchFamily="34" charset="0"/>
                        </a:rPr>
                        <a:t>%</a:t>
                      </a:r>
                    </a:p>
                  </a:txBody>
                  <a:tcPr>
                    <a:solidFill>
                      <a:schemeClr val="accent2">
                        <a:lumMod val="20000"/>
                        <a:lumOff val="80000"/>
                      </a:schemeClr>
                    </a:solidFill>
                  </a:tcPr>
                </a:tc>
                <a:tc>
                  <a:txBody>
                    <a:bodyPr/>
                    <a:lstStyle/>
                    <a:p>
                      <a:pPr algn="ctr"/>
                      <a:r>
                        <a:rPr lang="en-GB" sz="1400" b="1" dirty="0" smtClean="0">
                          <a:latin typeface="Arial" pitchFamily="34" charset="0"/>
                          <a:cs typeface="Arial" pitchFamily="34" charset="0"/>
                        </a:rPr>
                        <a:t>Employers</a:t>
                      </a:r>
                    </a:p>
                    <a:p>
                      <a:pPr algn="ctr"/>
                      <a:r>
                        <a:rPr lang="en-GB" sz="1400" b="1" dirty="0" smtClean="0">
                          <a:latin typeface="Arial" pitchFamily="34" charset="0"/>
                          <a:cs typeface="Arial" pitchFamily="34" charset="0"/>
                        </a:rPr>
                        <a:t>%</a:t>
                      </a:r>
                      <a:endParaRPr lang="en-GB" sz="1400" b="1" dirty="0">
                        <a:latin typeface="Arial" pitchFamily="34" charset="0"/>
                        <a:cs typeface="Arial" pitchFamily="34" charset="0"/>
                      </a:endParaRPr>
                    </a:p>
                  </a:txBody>
                  <a:tcPr>
                    <a:solidFill>
                      <a:schemeClr val="accent2">
                        <a:lumMod val="20000"/>
                        <a:lumOff val="80000"/>
                      </a:schemeClr>
                    </a:solidFill>
                  </a:tcPr>
                </a:tc>
                <a:extLst>
                  <a:ext uri="{0D108BD9-81ED-4DB2-BD59-A6C34878D82A}">
                    <a16:rowId xmlns:a16="http://schemas.microsoft.com/office/drawing/2014/main" xmlns="" val="10001"/>
                  </a:ext>
                </a:extLst>
              </a:tr>
              <a:tr h="229812">
                <a:tc>
                  <a:txBody>
                    <a:bodyPr/>
                    <a:lstStyle/>
                    <a:p>
                      <a:r>
                        <a:rPr lang="en-GB" sz="1400" dirty="0" smtClean="0">
                          <a:latin typeface="Arial" pitchFamily="34" charset="0"/>
                          <a:cs typeface="Arial" pitchFamily="34" charset="0"/>
                        </a:rPr>
                        <a:t>Pre-2013 Members</a:t>
                      </a:r>
                      <a:endParaRPr lang="en-GB" sz="1400" dirty="0">
                        <a:latin typeface="Arial" pitchFamily="34" charset="0"/>
                        <a:cs typeface="Arial" pitchFamily="34" charset="0"/>
                      </a:endParaRPr>
                    </a:p>
                  </a:txBody>
                  <a:tcPr>
                    <a:solidFill>
                      <a:schemeClr val="accent6">
                        <a:lumMod val="40000"/>
                        <a:lumOff val="60000"/>
                      </a:schemeClr>
                    </a:solidFill>
                  </a:tcPr>
                </a:tc>
                <a:tc>
                  <a:txBody>
                    <a:bodyPr/>
                    <a:lstStyle/>
                    <a:p>
                      <a:pPr algn="ctr"/>
                      <a:r>
                        <a:rPr lang="en-GB" sz="1400" dirty="0" smtClean="0">
                          <a:latin typeface="Arial" pitchFamily="34" charset="0"/>
                          <a:cs typeface="Arial" pitchFamily="34" charset="0"/>
                        </a:rPr>
                        <a:t>5.0</a:t>
                      </a:r>
                      <a:endParaRPr lang="en-GB" sz="1400" dirty="0">
                        <a:latin typeface="Arial" pitchFamily="34" charset="0"/>
                        <a:cs typeface="Arial" pitchFamily="34" charset="0"/>
                      </a:endParaRPr>
                    </a:p>
                  </a:txBody>
                  <a:tcPr>
                    <a:solidFill>
                      <a:schemeClr val="accent6">
                        <a:lumMod val="40000"/>
                        <a:lumOff val="60000"/>
                      </a:schemeClr>
                    </a:solidFill>
                  </a:tcPr>
                </a:tc>
                <a:tc>
                  <a:txBody>
                    <a:bodyPr/>
                    <a:lstStyle/>
                    <a:p>
                      <a:pPr algn="ctr"/>
                      <a:r>
                        <a:rPr lang="en-GB" sz="1400" dirty="0" smtClean="0">
                          <a:latin typeface="Arial" pitchFamily="34" charset="0"/>
                          <a:cs typeface="Arial" pitchFamily="34" charset="0"/>
                        </a:rPr>
                        <a:t>11.5</a:t>
                      </a:r>
                      <a:endParaRPr lang="en-GB" sz="1400" dirty="0">
                        <a:latin typeface="Arial" pitchFamily="34" charset="0"/>
                        <a:cs typeface="Arial" pitchFamily="34" charset="0"/>
                      </a:endParaRPr>
                    </a:p>
                  </a:txBody>
                  <a:tcPr>
                    <a:solidFill>
                      <a:schemeClr val="accent6">
                        <a:lumMod val="40000"/>
                        <a:lumOff val="60000"/>
                      </a:schemeClr>
                    </a:solidFill>
                  </a:tcPr>
                </a:tc>
                <a:extLst>
                  <a:ext uri="{0D108BD9-81ED-4DB2-BD59-A6C34878D82A}">
                    <a16:rowId xmlns:a16="http://schemas.microsoft.com/office/drawing/2014/main" xmlns="" val="10002"/>
                  </a:ext>
                </a:extLst>
              </a:tr>
              <a:tr h="229812">
                <a:tc>
                  <a:txBody>
                    <a:bodyPr/>
                    <a:lstStyle/>
                    <a:p>
                      <a:r>
                        <a:rPr lang="en-GB" sz="1400" dirty="0" smtClean="0">
                          <a:latin typeface="Arial" pitchFamily="34" charset="0"/>
                          <a:cs typeface="Arial" pitchFamily="34" charset="0"/>
                        </a:rPr>
                        <a:t>Post-2013</a:t>
                      </a:r>
                      <a:r>
                        <a:rPr lang="en-GB" sz="1400" baseline="0" dirty="0" smtClean="0">
                          <a:latin typeface="Arial" pitchFamily="34" charset="0"/>
                          <a:cs typeface="Arial" pitchFamily="34" charset="0"/>
                        </a:rPr>
                        <a:t> Members</a:t>
                      </a:r>
                      <a:endParaRPr lang="en-GB" sz="1400" dirty="0">
                        <a:latin typeface="Arial" pitchFamily="34" charset="0"/>
                        <a:cs typeface="Arial" pitchFamily="34" charset="0"/>
                      </a:endParaRPr>
                    </a:p>
                  </a:txBody>
                  <a:tcPr>
                    <a:solidFill>
                      <a:schemeClr val="accent2">
                        <a:lumMod val="20000"/>
                        <a:lumOff val="80000"/>
                      </a:schemeClr>
                    </a:solidFill>
                  </a:tcPr>
                </a:tc>
                <a:tc>
                  <a:txBody>
                    <a:bodyPr/>
                    <a:lstStyle/>
                    <a:p>
                      <a:pPr algn="ctr"/>
                      <a:r>
                        <a:rPr lang="en-GB" sz="1400" dirty="0" smtClean="0">
                          <a:latin typeface="Arial" pitchFamily="34" charset="0"/>
                          <a:cs typeface="Arial" pitchFamily="34" charset="0"/>
                        </a:rPr>
                        <a:t>3.0</a:t>
                      </a:r>
                      <a:endParaRPr lang="en-GB" sz="1400" dirty="0">
                        <a:latin typeface="Arial" pitchFamily="34" charset="0"/>
                        <a:cs typeface="Arial" pitchFamily="34" charset="0"/>
                      </a:endParaRPr>
                    </a:p>
                  </a:txBody>
                  <a:tcPr>
                    <a:solidFill>
                      <a:schemeClr val="accent2">
                        <a:lumMod val="20000"/>
                        <a:lumOff val="80000"/>
                      </a:schemeClr>
                    </a:solidFill>
                  </a:tcPr>
                </a:tc>
                <a:tc>
                  <a:txBody>
                    <a:bodyPr/>
                    <a:lstStyle/>
                    <a:p>
                      <a:pPr algn="ctr"/>
                      <a:r>
                        <a:rPr lang="en-GB" sz="1400" dirty="0" smtClean="0">
                          <a:latin typeface="Arial" pitchFamily="34" charset="0"/>
                          <a:cs typeface="Arial" pitchFamily="34" charset="0"/>
                        </a:rPr>
                        <a:t>5.8</a:t>
                      </a:r>
                      <a:endParaRPr lang="en-GB" sz="1400" dirty="0">
                        <a:latin typeface="Arial" pitchFamily="34" charset="0"/>
                        <a:cs typeface="Arial" pitchFamily="34" charset="0"/>
                      </a:endParaRPr>
                    </a:p>
                  </a:txBody>
                  <a:tcPr>
                    <a:solidFill>
                      <a:schemeClr val="accent2">
                        <a:lumMod val="20000"/>
                        <a:lumOff val="80000"/>
                      </a:schemeClr>
                    </a:solidFill>
                  </a:tcPr>
                </a:tc>
                <a:extLst>
                  <a:ext uri="{0D108BD9-81ED-4DB2-BD59-A6C34878D82A}">
                    <a16:rowId xmlns:a16="http://schemas.microsoft.com/office/drawing/2014/main" xmlns="" val="10003"/>
                  </a:ext>
                </a:extLst>
              </a:tr>
            </a:tbl>
          </a:graphicData>
        </a:graphic>
      </p:graphicFrame>
      <p:sp>
        <p:nvSpPr>
          <p:cNvPr id="19480" name="Title 3"/>
          <p:cNvSpPr>
            <a:spLocks noGrp="1"/>
          </p:cNvSpPr>
          <p:nvPr>
            <p:ph type="title"/>
          </p:nvPr>
        </p:nvSpPr>
        <p:spPr>
          <a:xfrm>
            <a:off x="684213" y="0"/>
            <a:ext cx="8208962" cy="908050"/>
          </a:xfrm>
          <a:solidFill>
            <a:schemeClr val="accent2"/>
          </a:solidFill>
        </p:spPr>
        <p:txBody>
          <a:bodyPr/>
          <a:lstStyle/>
          <a:p>
            <a:r>
              <a:rPr lang="en-GB" sz="2400" dirty="0" smtClean="0">
                <a:solidFill>
                  <a:schemeClr val="bg1"/>
                </a:solidFill>
                <a:latin typeface="Arial" charset="0"/>
                <a:cs typeface="Arial" charset="0"/>
              </a:rPr>
              <a:t>Actuarial Valuation as at 31 July 2015</a:t>
            </a:r>
          </a:p>
        </p:txBody>
      </p:sp>
      <p:pic>
        <p:nvPicPr>
          <p:cNvPr id="19481" name="Picture 27"/>
          <p:cNvPicPr>
            <a:picLocks noChangeAspect="1" noChangeArrowheads="1"/>
          </p:cNvPicPr>
          <p:nvPr/>
        </p:nvPicPr>
        <p:blipFill>
          <a:blip r:embed="rId3" cstate="print"/>
          <a:srcRect/>
          <a:stretch>
            <a:fillRect/>
          </a:stretch>
        </p:blipFill>
        <p:spPr bwMode="auto">
          <a:xfrm>
            <a:off x="7874000" y="5761038"/>
            <a:ext cx="730250" cy="8636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611188" y="1557338"/>
            <a:ext cx="7848600" cy="3268662"/>
          </a:xfrm>
          <a:prstGeom prst="rect">
            <a:avLst/>
          </a:prstGeom>
          <a:noFill/>
          <a:ln w="9525">
            <a:noFill/>
            <a:miter lim="800000"/>
            <a:headEnd/>
            <a:tailEnd/>
          </a:ln>
        </p:spPr>
        <p:txBody>
          <a:bodyPr>
            <a:spAutoFit/>
          </a:bodyPr>
          <a:lstStyle/>
          <a:p>
            <a:pPr algn="l">
              <a:lnSpc>
                <a:spcPct val="80000"/>
              </a:lnSpc>
              <a:buFont typeface="Arial" charset="0"/>
              <a:buChar char="•"/>
              <a:tabLst>
                <a:tab pos="531813" algn="l"/>
              </a:tabLst>
            </a:pPr>
            <a:r>
              <a:rPr lang="en-GB" sz="2000" dirty="0"/>
              <a:t>	</a:t>
            </a:r>
            <a:r>
              <a:rPr lang="en-GB" sz="2800" dirty="0"/>
              <a:t>Funding Past Service Deficit</a:t>
            </a:r>
          </a:p>
          <a:p>
            <a:pPr algn="l">
              <a:lnSpc>
                <a:spcPct val="80000"/>
              </a:lnSpc>
              <a:tabLst>
                <a:tab pos="531813" algn="l"/>
              </a:tabLst>
            </a:pPr>
            <a:endParaRPr lang="en-GB" sz="1400" dirty="0"/>
          </a:p>
          <a:p>
            <a:pPr lvl="1" algn="l">
              <a:lnSpc>
                <a:spcPct val="80000"/>
              </a:lnSpc>
              <a:tabLst>
                <a:tab pos="531813" algn="l"/>
              </a:tabLst>
            </a:pPr>
            <a:r>
              <a:rPr lang="en-GB" sz="2800" dirty="0"/>
              <a:t>-	</a:t>
            </a:r>
            <a:r>
              <a:rPr lang="en-GB" sz="2000" dirty="0"/>
              <a:t>Employer paying £14,595,000 p.a. in addition to 				future service contributions</a:t>
            </a:r>
          </a:p>
          <a:p>
            <a:pPr lvl="1" algn="l">
              <a:lnSpc>
                <a:spcPct val="80000"/>
              </a:lnSpc>
              <a:tabLst>
                <a:tab pos="531813" algn="l"/>
              </a:tabLst>
            </a:pPr>
            <a:endParaRPr lang="en-GB" sz="2000" dirty="0"/>
          </a:p>
          <a:p>
            <a:pPr lvl="1" algn="l">
              <a:lnSpc>
                <a:spcPct val="80000"/>
              </a:lnSpc>
              <a:buFontTx/>
              <a:buChar char="-"/>
              <a:tabLst>
                <a:tab pos="531813" algn="l"/>
              </a:tabLst>
            </a:pPr>
            <a:r>
              <a:rPr lang="en-GB" sz="2000" dirty="0"/>
              <a:t>	Projected to eliminate shortfall by 31 January 2019</a:t>
            </a:r>
          </a:p>
          <a:p>
            <a:pPr lvl="1" algn="l">
              <a:lnSpc>
                <a:spcPct val="80000"/>
              </a:lnSpc>
              <a:tabLst>
                <a:tab pos="531813" algn="l"/>
              </a:tabLst>
            </a:pPr>
            <a:r>
              <a:rPr lang="en-GB" sz="2000" dirty="0"/>
              <a:t>  	(previously 30 April 2023)</a:t>
            </a:r>
          </a:p>
          <a:p>
            <a:pPr algn="l">
              <a:lnSpc>
                <a:spcPct val="80000"/>
              </a:lnSpc>
              <a:tabLst>
                <a:tab pos="531813" algn="l"/>
              </a:tabLst>
            </a:pPr>
            <a:endParaRPr lang="en-GB" sz="2800" dirty="0"/>
          </a:p>
          <a:p>
            <a:pPr algn="l">
              <a:lnSpc>
                <a:spcPct val="80000"/>
              </a:lnSpc>
              <a:buFont typeface="Arial" charset="0"/>
              <a:buChar char="•"/>
              <a:tabLst>
                <a:tab pos="531813" algn="l"/>
              </a:tabLst>
            </a:pPr>
            <a:r>
              <a:rPr lang="en-GB" sz="2000" dirty="0"/>
              <a:t>	</a:t>
            </a:r>
            <a:r>
              <a:rPr lang="en-GB" sz="2800" dirty="0"/>
              <a:t>Progress will be monitored by future 	actuarial reviews</a:t>
            </a:r>
          </a:p>
          <a:p>
            <a:pPr>
              <a:lnSpc>
                <a:spcPct val="80000"/>
              </a:lnSpc>
              <a:tabLst>
                <a:tab pos="531813" algn="l"/>
              </a:tabLst>
            </a:pPr>
            <a:endParaRPr lang="en-GB" dirty="0"/>
          </a:p>
        </p:txBody>
      </p:sp>
      <p:sp>
        <p:nvSpPr>
          <p:cNvPr id="20483" name="Title 3"/>
          <p:cNvSpPr>
            <a:spLocks noGrp="1"/>
          </p:cNvSpPr>
          <p:nvPr>
            <p:ph type="title"/>
          </p:nvPr>
        </p:nvSpPr>
        <p:spPr>
          <a:xfrm>
            <a:off x="684213" y="0"/>
            <a:ext cx="8208962" cy="908050"/>
          </a:xfrm>
          <a:solidFill>
            <a:schemeClr val="accent2"/>
          </a:solidFill>
        </p:spPr>
        <p:txBody>
          <a:bodyPr/>
          <a:lstStyle/>
          <a:p>
            <a:r>
              <a:rPr lang="en-GB" sz="2400" dirty="0" smtClean="0">
                <a:solidFill>
                  <a:schemeClr val="bg1"/>
                </a:solidFill>
                <a:latin typeface="Arial" charset="0"/>
                <a:cs typeface="Arial" charset="0"/>
              </a:rPr>
              <a:t>Actuarial Valuation as at 31 July 2015</a:t>
            </a:r>
          </a:p>
        </p:txBody>
      </p:sp>
      <p:pic>
        <p:nvPicPr>
          <p:cNvPr id="20484" name="Picture 27"/>
          <p:cNvPicPr>
            <a:picLocks noChangeAspect="1" noChangeArrowheads="1"/>
          </p:cNvPicPr>
          <p:nvPr/>
        </p:nvPicPr>
        <p:blipFill>
          <a:blip r:embed="rId3" cstate="print"/>
          <a:srcRect/>
          <a:stretch>
            <a:fillRect/>
          </a:stretch>
        </p:blipFill>
        <p:spPr bwMode="auto">
          <a:xfrm>
            <a:off x="7874000" y="5761038"/>
            <a:ext cx="730250" cy="8636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68313" y="1557338"/>
            <a:ext cx="8351837" cy="3932237"/>
          </a:xfrm>
          <a:prstGeom prst="rect">
            <a:avLst/>
          </a:prstGeom>
        </p:spPr>
        <p:txBody>
          <a:bodyPr>
            <a:spAutoFit/>
          </a:bodyPr>
          <a:lstStyle/>
          <a:p>
            <a:pPr marL="717550" indent="-544513" algn="l">
              <a:lnSpc>
                <a:spcPct val="80000"/>
              </a:lnSpc>
              <a:buFont typeface="Arial" pitchFamily="34" charset="0"/>
              <a:buChar char="•"/>
              <a:tabLst>
                <a:tab pos="355600" algn="l"/>
              </a:tabLst>
              <a:defRPr/>
            </a:pPr>
            <a:r>
              <a:rPr lang="en-GB" sz="2800" dirty="0">
                <a:latin typeface="Arial" pitchFamily="34" charset="0"/>
              </a:rPr>
              <a:t>	Discontinuance Position</a:t>
            </a:r>
          </a:p>
          <a:p>
            <a:pPr marL="717550" indent="-544513" algn="l">
              <a:lnSpc>
                <a:spcPct val="80000"/>
              </a:lnSpc>
              <a:buFont typeface="Arial" pitchFamily="34" charset="0"/>
              <a:buChar char="•"/>
              <a:tabLst>
                <a:tab pos="355600" algn="l"/>
              </a:tabLst>
              <a:defRPr/>
            </a:pPr>
            <a:endParaRPr lang="en-GB" sz="1600" dirty="0">
              <a:latin typeface="Arial" pitchFamily="34" charset="0"/>
            </a:endParaRPr>
          </a:p>
          <a:p>
            <a:pPr marL="717550" indent="-544513" algn="l">
              <a:lnSpc>
                <a:spcPct val="80000"/>
              </a:lnSpc>
              <a:buFont typeface="Arial" pitchFamily="34" charset="0"/>
              <a:buChar char="•"/>
              <a:tabLst>
                <a:tab pos="355600" algn="l"/>
              </a:tabLst>
              <a:defRPr/>
            </a:pPr>
            <a:r>
              <a:rPr lang="en-GB" sz="2800" dirty="0">
                <a:latin typeface="Arial" pitchFamily="34" charset="0"/>
              </a:rPr>
              <a:t>	Considers position </a:t>
            </a:r>
            <a:r>
              <a:rPr lang="en-GB" sz="2800" u="sng" dirty="0">
                <a:latin typeface="Arial" pitchFamily="34" charset="0"/>
              </a:rPr>
              <a:t>if</a:t>
            </a:r>
            <a:r>
              <a:rPr lang="en-GB" sz="2800" dirty="0">
                <a:latin typeface="Arial" pitchFamily="34" charset="0"/>
              </a:rPr>
              <a:t> Scheme was wound up</a:t>
            </a:r>
          </a:p>
          <a:p>
            <a:pPr marL="717550" indent="-544513" algn="l">
              <a:lnSpc>
                <a:spcPct val="80000"/>
              </a:lnSpc>
              <a:buFont typeface="Arial" pitchFamily="34" charset="0"/>
              <a:buChar char="•"/>
              <a:tabLst>
                <a:tab pos="355600" algn="l"/>
              </a:tabLst>
              <a:defRPr/>
            </a:pPr>
            <a:endParaRPr lang="en-GB" sz="1600" dirty="0">
              <a:latin typeface="Arial" pitchFamily="34" charset="0"/>
            </a:endParaRPr>
          </a:p>
          <a:p>
            <a:pPr marL="717550" indent="-544513" algn="l">
              <a:lnSpc>
                <a:spcPct val="80000"/>
              </a:lnSpc>
              <a:buFont typeface="Arial" pitchFamily="34" charset="0"/>
              <a:buChar char="•"/>
              <a:tabLst>
                <a:tab pos="355600" algn="l"/>
              </a:tabLst>
              <a:defRPr/>
            </a:pPr>
            <a:r>
              <a:rPr lang="en-GB" sz="2800" dirty="0">
                <a:latin typeface="Arial" pitchFamily="34" charset="0"/>
              </a:rPr>
              <a:t>	Estimates cost of buying annuities from an 	insurance company</a:t>
            </a:r>
          </a:p>
          <a:p>
            <a:pPr marL="717550" indent="-544513" algn="l">
              <a:lnSpc>
                <a:spcPct val="80000"/>
              </a:lnSpc>
              <a:buFont typeface="Arial" pitchFamily="34" charset="0"/>
              <a:buChar char="•"/>
              <a:tabLst>
                <a:tab pos="355600" algn="l"/>
              </a:tabLst>
              <a:defRPr/>
            </a:pPr>
            <a:endParaRPr lang="en-GB" sz="1600" dirty="0">
              <a:latin typeface="Arial" pitchFamily="34" charset="0"/>
            </a:endParaRPr>
          </a:p>
          <a:p>
            <a:pPr marL="717550" indent="-544513" algn="l">
              <a:lnSpc>
                <a:spcPct val="80000"/>
              </a:lnSpc>
              <a:buFont typeface="Arial" pitchFamily="34" charset="0"/>
              <a:buChar char="•"/>
              <a:tabLst>
                <a:tab pos="355600" algn="l"/>
              </a:tabLst>
              <a:defRPr/>
            </a:pPr>
            <a:r>
              <a:rPr lang="en-GB" sz="2800" dirty="0">
                <a:latin typeface="Arial" pitchFamily="34" charset="0"/>
              </a:rPr>
              <a:t>	Costs much higher than an ongoing basis as 	insurance companies:</a:t>
            </a:r>
          </a:p>
          <a:p>
            <a:pPr marL="717550" indent="-544513" algn="l">
              <a:lnSpc>
                <a:spcPct val="80000"/>
              </a:lnSpc>
              <a:tabLst>
                <a:tab pos="531813" algn="l"/>
              </a:tabLst>
              <a:defRPr/>
            </a:pPr>
            <a:endParaRPr lang="en-GB" sz="1600" dirty="0">
              <a:latin typeface="Arial" pitchFamily="34" charset="0"/>
            </a:endParaRPr>
          </a:p>
          <a:p>
            <a:pPr marL="717550" lvl="1" indent="-544513" algn="l">
              <a:lnSpc>
                <a:spcPct val="80000"/>
              </a:lnSpc>
              <a:defRPr/>
            </a:pPr>
            <a:r>
              <a:rPr lang="en-GB" sz="2000" dirty="0">
                <a:latin typeface="Arial" pitchFamily="34" charset="0"/>
              </a:rPr>
              <a:t>	-	Invest very conservatively</a:t>
            </a:r>
          </a:p>
          <a:p>
            <a:pPr marL="717550" lvl="1" indent="-544513" algn="l">
              <a:lnSpc>
                <a:spcPct val="80000"/>
              </a:lnSpc>
              <a:defRPr/>
            </a:pPr>
            <a:r>
              <a:rPr lang="en-GB" sz="2000" dirty="0">
                <a:latin typeface="Arial" pitchFamily="34" charset="0"/>
              </a:rPr>
              <a:t>	-	Need to make a profit!</a:t>
            </a:r>
          </a:p>
          <a:p>
            <a:pPr marL="633413" lvl="1">
              <a:lnSpc>
                <a:spcPct val="80000"/>
              </a:lnSpc>
              <a:buFontTx/>
              <a:buChar char="-"/>
              <a:defRPr/>
            </a:pPr>
            <a:endParaRPr lang="en-GB" sz="2000" dirty="0">
              <a:latin typeface="Arial" pitchFamily="34" charset="0"/>
            </a:endParaRPr>
          </a:p>
          <a:p>
            <a:pPr marL="633413" lvl="1">
              <a:lnSpc>
                <a:spcPct val="80000"/>
              </a:lnSpc>
              <a:buFontTx/>
              <a:buChar char="-"/>
              <a:defRPr/>
            </a:pPr>
            <a:endParaRPr lang="en-GB" sz="2000" dirty="0">
              <a:latin typeface="Arial" pitchFamily="34" charset="0"/>
            </a:endParaRPr>
          </a:p>
        </p:txBody>
      </p:sp>
      <p:sp>
        <p:nvSpPr>
          <p:cNvPr id="21507" name="Title 3"/>
          <p:cNvSpPr>
            <a:spLocks noGrp="1"/>
          </p:cNvSpPr>
          <p:nvPr>
            <p:ph type="title"/>
          </p:nvPr>
        </p:nvSpPr>
        <p:spPr>
          <a:xfrm>
            <a:off x="684213" y="0"/>
            <a:ext cx="8208962" cy="908050"/>
          </a:xfrm>
          <a:solidFill>
            <a:schemeClr val="accent2"/>
          </a:solidFill>
        </p:spPr>
        <p:txBody>
          <a:bodyPr/>
          <a:lstStyle/>
          <a:p>
            <a:r>
              <a:rPr lang="en-GB" sz="2400" dirty="0" smtClean="0">
                <a:solidFill>
                  <a:schemeClr val="bg1"/>
                </a:solidFill>
                <a:latin typeface="Arial" charset="0"/>
                <a:cs typeface="Arial" charset="0"/>
              </a:rPr>
              <a:t>Actuarial Valuation as at 31 July 2015</a:t>
            </a:r>
          </a:p>
        </p:txBody>
      </p:sp>
      <p:pic>
        <p:nvPicPr>
          <p:cNvPr id="21508" name="Picture 27"/>
          <p:cNvPicPr>
            <a:picLocks noChangeAspect="1" noChangeArrowheads="1"/>
          </p:cNvPicPr>
          <p:nvPr/>
        </p:nvPicPr>
        <p:blipFill>
          <a:blip r:embed="rId3" cstate="print"/>
          <a:srcRect/>
          <a:stretch>
            <a:fillRect/>
          </a:stretch>
        </p:blipFill>
        <p:spPr bwMode="auto">
          <a:xfrm>
            <a:off x="7874000" y="5761038"/>
            <a:ext cx="730250" cy="8636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328CBE17-7112-4C14-9E07-005D71521CCF}" type="slidenum">
              <a:rPr lang="en-GB"/>
              <a:pPr>
                <a:defRPr/>
              </a:pPr>
              <a:t>2</a:t>
            </a:fld>
            <a:endParaRPr lang="en-GB" dirty="0"/>
          </a:p>
        </p:txBody>
      </p:sp>
      <p:sp>
        <p:nvSpPr>
          <p:cNvPr id="4099" name="Rectangle 2"/>
          <p:cNvSpPr>
            <a:spLocks noGrp="1" noChangeArrowheads="1"/>
          </p:cNvSpPr>
          <p:nvPr>
            <p:ph type="title"/>
          </p:nvPr>
        </p:nvSpPr>
        <p:spPr>
          <a:xfrm>
            <a:off x="684213" y="620713"/>
            <a:ext cx="7772400" cy="1143000"/>
          </a:xfrm>
        </p:spPr>
        <p:txBody>
          <a:bodyPr/>
          <a:lstStyle/>
          <a:p>
            <a:r>
              <a:rPr lang="en-GB" altLang="en-US" dirty="0" smtClean="0">
                <a:latin typeface="Arial" charset="0"/>
              </a:rPr>
              <a:t>Agenda</a:t>
            </a:r>
          </a:p>
        </p:txBody>
      </p:sp>
      <p:sp>
        <p:nvSpPr>
          <p:cNvPr id="4100" name="Rectangle 3"/>
          <p:cNvSpPr>
            <a:spLocks noGrp="1" noChangeArrowheads="1"/>
          </p:cNvSpPr>
          <p:nvPr>
            <p:ph type="body" idx="1"/>
          </p:nvPr>
        </p:nvSpPr>
        <p:spPr>
          <a:xfrm>
            <a:off x="827088" y="1989138"/>
            <a:ext cx="7772400" cy="4114800"/>
          </a:xfrm>
        </p:spPr>
        <p:txBody>
          <a:bodyPr/>
          <a:lstStyle/>
          <a:p>
            <a:r>
              <a:rPr lang="en-GB" altLang="en-US" dirty="0" smtClean="0">
                <a:latin typeface="Arial" charset="0"/>
              </a:rPr>
              <a:t>Chairman’s introductory remarks</a:t>
            </a:r>
          </a:p>
          <a:p>
            <a:r>
              <a:rPr lang="en-GB" altLang="en-US" dirty="0" smtClean="0">
                <a:latin typeface="Arial" charset="0"/>
              </a:rPr>
              <a:t>University Pension Arrangements</a:t>
            </a:r>
          </a:p>
          <a:p>
            <a:r>
              <a:rPr lang="en-GB" altLang="en-US" dirty="0" smtClean="0">
                <a:latin typeface="Arial" charset="0"/>
              </a:rPr>
              <a:t>Annual report and accounts  - July 2015</a:t>
            </a:r>
          </a:p>
          <a:p>
            <a:r>
              <a:rPr lang="en-GB" altLang="en-US" dirty="0" smtClean="0">
                <a:latin typeface="Arial" charset="0"/>
              </a:rPr>
              <a:t>Triennial valuation at 31 July 2015</a:t>
            </a:r>
          </a:p>
          <a:p>
            <a:r>
              <a:rPr lang="en-GB" altLang="en-US" dirty="0">
                <a:latin typeface="Arial" charset="0"/>
              </a:rPr>
              <a:t>Responsible </a:t>
            </a:r>
            <a:r>
              <a:rPr lang="en-GB" altLang="en-US" dirty="0" smtClean="0">
                <a:latin typeface="Arial" charset="0"/>
              </a:rPr>
              <a:t>Investment</a:t>
            </a:r>
          </a:p>
          <a:p>
            <a:r>
              <a:rPr lang="en-GB" altLang="en-US" dirty="0" smtClean="0">
                <a:latin typeface="Arial" charset="0"/>
              </a:rPr>
              <a:t>Q &amp; A</a:t>
            </a:r>
            <a:endParaRPr lang="en-GB" altLang="en-US" sz="3600" dirty="0" smtClean="0">
              <a:latin typeface="Arial" charset="0"/>
            </a:endParaRPr>
          </a:p>
          <a:p>
            <a:pPr algn="r">
              <a:buFontTx/>
              <a:buNone/>
            </a:pPr>
            <a:endParaRPr lang="en-GB" altLang="en-US" sz="3600" dirty="0" smtClean="0">
              <a:latin typeface="Arial"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ChangeArrowheads="1"/>
          </p:cNvSpPr>
          <p:nvPr/>
        </p:nvSpPr>
        <p:spPr bwMode="auto">
          <a:xfrm>
            <a:off x="684213" y="1412875"/>
            <a:ext cx="7920037" cy="6075363"/>
          </a:xfrm>
          <a:prstGeom prst="rect">
            <a:avLst/>
          </a:prstGeom>
          <a:noFill/>
          <a:ln w="9525">
            <a:noFill/>
            <a:miter lim="800000"/>
            <a:headEnd/>
            <a:tailEnd/>
          </a:ln>
        </p:spPr>
        <p:txBody>
          <a:bodyPr>
            <a:spAutoFit/>
          </a:bodyPr>
          <a:lstStyle/>
          <a:p>
            <a:pPr algn="l">
              <a:lnSpc>
                <a:spcPct val="90000"/>
              </a:lnSpc>
              <a:buFont typeface="Arial" charset="0"/>
              <a:buChar char="•"/>
              <a:tabLst>
                <a:tab pos="531813" algn="l"/>
              </a:tabLst>
            </a:pPr>
            <a:r>
              <a:rPr lang="en-GB" sz="2000" dirty="0"/>
              <a:t>	</a:t>
            </a:r>
            <a:r>
              <a:rPr lang="en-GB" sz="2200" dirty="0"/>
              <a:t>Discontinuance Position:</a:t>
            </a:r>
          </a:p>
          <a:p>
            <a:pPr algn="l">
              <a:lnSpc>
                <a:spcPct val="90000"/>
              </a:lnSpc>
              <a:tabLst>
                <a:tab pos="531813" algn="l"/>
              </a:tabLst>
            </a:pPr>
            <a:endParaRPr lang="en-GB" sz="1000" dirty="0"/>
          </a:p>
          <a:p>
            <a:pPr algn="l">
              <a:lnSpc>
                <a:spcPct val="90000"/>
              </a:lnSpc>
              <a:tabLst>
                <a:tab pos="531813" algn="l"/>
              </a:tabLst>
            </a:pPr>
            <a:r>
              <a:rPr lang="en-GB" sz="2000" dirty="0"/>
              <a:t>					         	</a:t>
            </a:r>
            <a:r>
              <a:rPr lang="en-GB" sz="2000" dirty="0" smtClean="0"/>
              <a:t>      </a:t>
            </a:r>
            <a:r>
              <a:rPr lang="en-GB" sz="2000" b="1" u="sng" dirty="0"/>
              <a:t>2015</a:t>
            </a:r>
          </a:p>
          <a:p>
            <a:pPr algn="l">
              <a:lnSpc>
                <a:spcPct val="90000"/>
              </a:lnSpc>
              <a:tabLst>
                <a:tab pos="531813" algn="l"/>
              </a:tabLst>
            </a:pPr>
            <a:r>
              <a:rPr lang="en-GB" sz="2000" dirty="0"/>
              <a:t>	Value of Scheme Assets		</a:t>
            </a:r>
            <a:r>
              <a:rPr lang="en-GB" sz="2000" dirty="0" smtClean="0"/>
              <a:t>£   </a:t>
            </a:r>
            <a:r>
              <a:rPr lang="en-GB" sz="2000" dirty="0"/>
              <a:t>551,094,000</a:t>
            </a:r>
          </a:p>
          <a:p>
            <a:pPr algn="l">
              <a:lnSpc>
                <a:spcPct val="90000"/>
              </a:lnSpc>
              <a:tabLst>
                <a:tab pos="531813" algn="l"/>
              </a:tabLst>
            </a:pPr>
            <a:r>
              <a:rPr lang="en-GB" sz="2000" dirty="0"/>
              <a:t>	Value of discontinuance liabilities	</a:t>
            </a:r>
            <a:r>
              <a:rPr lang="en-GB" sz="2000" u="sng" dirty="0"/>
              <a:t>£1,336,963,000</a:t>
            </a:r>
          </a:p>
          <a:p>
            <a:pPr algn="l">
              <a:lnSpc>
                <a:spcPct val="90000"/>
              </a:lnSpc>
              <a:tabLst>
                <a:tab pos="531813" algn="l"/>
              </a:tabLst>
            </a:pPr>
            <a:r>
              <a:rPr lang="en-GB" sz="2000" dirty="0"/>
              <a:t>	Shortfall				£   785,869,000</a:t>
            </a:r>
          </a:p>
          <a:p>
            <a:pPr algn="l">
              <a:lnSpc>
                <a:spcPct val="90000"/>
              </a:lnSpc>
              <a:tabLst>
                <a:tab pos="531813" algn="l"/>
              </a:tabLst>
            </a:pPr>
            <a:endParaRPr lang="en-GB" dirty="0"/>
          </a:p>
          <a:p>
            <a:pPr algn="l">
              <a:lnSpc>
                <a:spcPct val="90000"/>
              </a:lnSpc>
              <a:tabLst>
                <a:tab pos="531813" algn="l"/>
              </a:tabLst>
            </a:pPr>
            <a:endParaRPr lang="en-GB" dirty="0"/>
          </a:p>
          <a:p>
            <a:pPr algn="l">
              <a:lnSpc>
                <a:spcPct val="90000"/>
              </a:lnSpc>
              <a:buFont typeface="Arial" charset="0"/>
              <a:buChar char="•"/>
              <a:tabLst>
                <a:tab pos="531813" algn="l"/>
              </a:tabLst>
            </a:pPr>
            <a:r>
              <a:rPr lang="en-GB" dirty="0"/>
              <a:t>	</a:t>
            </a:r>
            <a:r>
              <a:rPr lang="en-GB" sz="2200" u="sng" dirty="0"/>
              <a:t>If</a:t>
            </a:r>
            <a:r>
              <a:rPr lang="en-GB" sz="2200" dirty="0"/>
              <a:t> the Scheme were to be wound up, the Employer 	would be required to pay the shortfall into the Scheme</a:t>
            </a:r>
          </a:p>
          <a:p>
            <a:pPr algn="l">
              <a:lnSpc>
                <a:spcPct val="90000"/>
              </a:lnSpc>
              <a:tabLst>
                <a:tab pos="531813" algn="l"/>
              </a:tabLst>
            </a:pPr>
            <a:r>
              <a:rPr lang="en-GB" sz="2200" dirty="0"/>
              <a:t>	as a lump sum to meet all the Scheme’s liabilities</a:t>
            </a:r>
          </a:p>
          <a:p>
            <a:pPr algn="l">
              <a:lnSpc>
                <a:spcPct val="90000"/>
              </a:lnSpc>
              <a:tabLst>
                <a:tab pos="531813" algn="l"/>
              </a:tabLst>
            </a:pPr>
            <a:endParaRPr lang="en-GB" sz="2200" dirty="0"/>
          </a:p>
          <a:p>
            <a:pPr algn="l">
              <a:lnSpc>
                <a:spcPct val="90000"/>
              </a:lnSpc>
              <a:buFont typeface="Arial" charset="0"/>
              <a:buChar char="•"/>
              <a:tabLst>
                <a:tab pos="531813" algn="l"/>
              </a:tabLst>
            </a:pPr>
            <a:r>
              <a:rPr lang="en-GB" sz="2200" dirty="0"/>
              <a:t>	These figures are for information </a:t>
            </a:r>
            <a:r>
              <a:rPr lang="en-GB" sz="2200" u="sng" dirty="0"/>
              <a:t>only</a:t>
            </a:r>
            <a:r>
              <a:rPr lang="en-GB" sz="2200" dirty="0"/>
              <a:t>; there is no 	suggestion that the University is contemplating winding 	the Scheme up</a:t>
            </a:r>
          </a:p>
          <a:p>
            <a:pPr algn="l">
              <a:lnSpc>
                <a:spcPct val="90000"/>
              </a:lnSpc>
              <a:tabLst>
                <a:tab pos="531813" algn="l"/>
              </a:tabLst>
            </a:pPr>
            <a:endParaRPr lang="en-GB" sz="2000" dirty="0"/>
          </a:p>
          <a:p>
            <a:pPr algn="l">
              <a:lnSpc>
                <a:spcPct val="90000"/>
              </a:lnSpc>
              <a:tabLst>
                <a:tab pos="531813" algn="l"/>
              </a:tabLst>
            </a:pPr>
            <a:endParaRPr lang="en-GB" dirty="0"/>
          </a:p>
          <a:p>
            <a:pPr>
              <a:lnSpc>
                <a:spcPct val="90000"/>
              </a:lnSpc>
              <a:tabLst>
                <a:tab pos="531813" algn="l"/>
              </a:tabLst>
            </a:pPr>
            <a:endParaRPr lang="en-GB" dirty="0"/>
          </a:p>
          <a:p>
            <a:pPr>
              <a:lnSpc>
                <a:spcPct val="90000"/>
              </a:lnSpc>
              <a:tabLst>
                <a:tab pos="531813" algn="l"/>
              </a:tabLst>
            </a:pPr>
            <a:endParaRPr lang="en-GB" dirty="0"/>
          </a:p>
          <a:p>
            <a:pPr>
              <a:lnSpc>
                <a:spcPct val="90000"/>
              </a:lnSpc>
              <a:tabLst>
                <a:tab pos="531813" algn="l"/>
              </a:tabLst>
            </a:pPr>
            <a:endParaRPr lang="en-GB" dirty="0"/>
          </a:p>
        </p:txBody>
      </p:sp>
      <p:sp>
        <p:nvSpPr>
          <p:cNvPr id="22531" name="Title 3"/>
          <p:cNvSpPr>
            <a:spLocks noGrp="1"/>
          </p:cNvSpPr>
          <p:nvPr>
            <p:ph type="title"/>
          </p:nvPr>
        </p:nvSpPr>
        <p:spPr>
          <a:xfrm>
            <a:off x="684213" y="0"/>
            <a:ext cx="8208962" cy="908050"/>
          </a:xfrm>
          <a:solidFill>
            <a:schemeClr val="accent2"/>
          </a:solidFill>
        </p:spPr>
        <p:txBody>
          <a:bodyPr/>
          <a:lstStyle/>
          <a:p>
            <a:r>
              <a:rPr lang="en-GB" sz="2400" dirty="0" smtClean="0">
                <a:solidFill>
                  <a:schemeClr val="bg1"/>
                </a:solidFill>
                <a:latin typeface="Arial" charset="0"/>
                <a:cs typeface="Arial" charset="0"/>
              </a:rPr>
              <a:t>Actuarial Valuation as at 31 July 2015</a:t>
            </a:r>
          </a:p>
        </p:txBody>
      </p:sp>
      <p:pic>
        <p:nvPicPr>
          <p:cNvPr id="22532" name="Picture 27"/>
          <p:cNvPicPr>
            <a:picLocks noChangeAspect="1" noChangeArrowheads="1"/>
          </p:cNvPicPr>
          <p:nvPr/>
        </p:nvPicPr>
        <p:blipFill>
          <a:blip r:embed="rId3" cstate="print"/>
          <a:srcRect/>
          <a:stretch>
            <a:fillRect/>
          </a:stretch>
        </p:blipFill>
        <p:spPr bwMode="auto">
          <a:xfrm>
            <a:off x="7874000" y="5761038"/>
            <a:ext cx="730250" cy="8636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ChangeArrowheads="1"/>
          </p:cNvSpPr>
          <p:nvPr/>
        </p:nvSpPr>
        <p:spPr bwMode="auto">
          <a:xfrm>
            <a:off x="1042988" y="1412875"/>
            <a:ext cx="7561262" cy="2095500"/>
          </a:xfrm>
          <a:prstGeom prst="rect">
            <a:avLst/>
          </a:prstGeom>
          <a:noFill/>
          <a:ln w="9525">
            <a:noFill/>
            <a:miter lim="800000"/>
            <a:headEnd/>
            <a:tailEnd/>
          </a:ln>
        </p:spPr>
        <p:txBody>
          <a:bodyPr>
            <a:spAutoFit/>
          </a:bodyPr>
          <a:lstStyle/>
          <a:p>
            <a:pPr>
              <a:lnSpc>
                <a:spcPct val="90000"/>
              </a:lnSpc>
              <a:tabLst>
                <a:tab pos="531813" algn="l"/>
              </a:tabLst>
            </a:pPr>
            <a:r>
              <a:rPr lang="en-GB" sz="2000" b="1" i="1" dirty="0"/>
              <a:t>Further Information Available:</a:t>
            </a:r>
            <a:endParaRPr lang="en-GB" sz="2200" b="1" i="1" dirty="0"/>
          </a:p>
          <a:p>
            <a:pPr>
              <a:lnSpc>
                <a:spcPct val="90000"/>
              </a:lnSpc>
              <a:tabLst>
                <a:tab pos="531813" algn="l"/>
              </a:tabLst>
            </a:pPr>
            <a:endParaRPr lang="en-GB" sz="1000" dirty="0"/>
          </a:p>
          <a:p>
            <a:pPr>
              <a:lnSpc>
                <a:spcPct val="90000"/>
              </a:lnSpc>
              <a:tabLst>
                <a:tab pos="531813" algn="l"/>
              </a:tabLst>
            </a:pPr>
            <a:endParaRPr lang="en-GB" sz="2000" dirty="0"/>
          </a:p>
          <a:p>
            <a:pPr>
              <a:lnSpc>
                <a:spcPct val="90000"/>
              </a:lnSpc>
              <a:tabLst>
                <a:tab pos="531813" algn="l"/>
              </a:tabLst>
            </a:pPr>
            <a:endParaRPr lang="en-GB" dirty="0"/>
          </a:p>
          <a:p>
            <a:pPr>
              <a:lnSpc>
                <a:spcPct val="90000"/>
              </a:lnSpc>
              <a:tabLst>
                <a:tab pos="531813" algn="l"/>
              </a:tabLst>
            </a:pPr>
            <a:endParaRPr lang="en-GB" dirty="0"/>
          </a:p>
          <a:p>
            <a:pPr>
              <a:lnSpc>
                <a:spcPct val="90000"/>
              </a:lnSpc>
              <a:tabLst>
                <a:tab pos="531813" algn="l"/>
              </a:tabLst>
            </a:pPr>
            <a:endParaRPr lang="en-GB" dirty="0"/>
          </a:p>
          <a:p>
            <a:pPr>
              <a:lnSpc>
                <a:spcPct val="90000"/>
              </a:lnSpc>
              <a:tabLst>
                <a:tab pos="531813" algn="l"/>
              </a:tabLst>
            </a:pPr>
            <a:endParaRPr lang="en-GB" dirty="0"/>
          </a:p>
        </p:txBody>
      </p:sp>
      <p:graphicFrame>
        <p:nvGraphicFramePr>
          <p:cNvPr id="5" name="Table 4"/>
          <p:cNvGraphicFramePr>
            <a:graphicFrameLocks noGrp="1"/>
          </p:cNvGraphicFramePr>
          <p:nvPr/>
        </p:nvGraphicFramePr>
        <p:xfrm>
          <a:off x="1116013" y="1989138"/>
          <a:ext cx="7488832" cy="2878047"/>
        </p:xfrm>
        <a:graphic>
          <a:graphicData uri="http://schemas.openxmlformats.org/drawingml/2006/table">
            <a:tbl>
              <a:tblPr firstRow="1" bandRow="1">
                <a:tableStyleId>{F5AB1C69-6EDB-4FF4-983F-18BD219EF322}</a:tableStyleId>
              </a:tblPr>
              <a:tblGrid>
                <a:gridCol w="3479035">
                  <a:extLst>
                    <a:ext uri="{9D8B030D-6E8A-4147-A177-3AD203B41FA5}">
                      <a16:colId xmlns:a16="http://schemas.microsoft.com/office/drawing/2014/main" xmlns="" val="20000"/>
                    </a:ext>
                  </a:extLst>
                </a:gridCol>
                <a:gridCol w="265381">
                  <a:extLst>
                    <a:ext uri="{9D8B030D-6E8A-4147-A177-3AD203B41FA5}">
                      <a16:colId xmlns:a16="http://schemas.microsoft.com/office/drawing/2014/main" xmlns="" val="20001"/>
                    </a:ext>
                  </a:extLst>
                </a:gridCol>
                <a:gridCol w="3744416">
                  <a:extLst>
                    <a:ext uri="{9D8B030D-6E8A-4147-A177-3AD203B41FA5}">
                      <a16:colId xmlns:a16="http://schemas.microsoft.com/office/drawing/2014/main" xmlns="" val="20002"/>
                    </a:ext>
                  </a:extLst>
                </a:gridCol>
              </a:tblGrid>
              <a:tr h="875927">
                <a:tc>
                  <a:txBody>
                    <a:bodyPr/>
                    <a:lstStyle/>
                    <a:p>
                      <a:r>
                        <a:rPr lang="en-GB" b="0" dirty="0" smtClean="0">
                          <a:solidFill>
                            <a:sysClr val="windowText" lastClr="000000"/>
                          </a:solidFill>
                          <a:latin typeface="Arial" pitchFamily="34" charset="0"/>
                          <a:cs typeface="Arial" pitchFamily="34" charset="0"/>
                        </a:rPr>
                        <a:t>Statement of Investment Principles</a:t>
                      </a:r>
                      <a:endParaRPr lang="en-GB" b="0" dirty="0">
                        <a:solidFill>
                          <a:sysClr val="windowText" lastClr="00000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r>
                        <a:rPr lang="en-GB" b="0" dirty="0" smtClean="0">
                          <a:solidFill>
                            <a:sysClr val="windowText" lastClr="000000"/>
                          </a:solidFill>
                          <a:latin typeface="Arial" pitchFamily="34" charset="0"/>
                          <a:cs typeface="Arial" pitchFamily="34" charset="0"/>
                        </a:rPr>
                        <a:t>:</a:t>
                      </a:r>
                      <a:endParaRPr lang="en-GB" b="0" dirty="0">
                        <a:solidFill>
                          <a:sysClr val="windowText" lastClr="000000"/>
                        </a:solidFill>
                        <a:latin typeface="Arial" pitchFamily="34" charset="0"/>
                        <a:cs typeface="Arial" pitchFamily="34" charset="0"/>
                      </a:endParaRPr>
                    </a:p>
                  </a:txBody>
                  <a:tcPr>
                    <a:lnT w="12700" cap="flat" cmpd="sng" algn="ctr">
                      <a:solidFill>
                        <a:schemeClr val="tx1"/>
                      </a:solidFill>
                      <a:prstDash val="solid"/>
                      <a:round/>
                      <a:headEnd type="none" w="med" len="med"/>
                      <a:tailEnd type="none" w="med" len="med"/>
                    </a:lnT>
                    <a:noFill/>
                  </a:tcPr>
                </a:tc>
                <a:tc>
                  <a:txBody>
                    <a:bodyPr/>
                    <a:lstStyle/>
                    <a:p>
                      <a:r>
                        <a:rPr lang="en-GB" b="0" dirty="0" smtClean="0">
                          <a:solidFill>
                            <a:sysClr val="windowText" lastClr="000000"/>
                          </a:solidFill>
                          <a:latin typeface="Arial" pitchFamily="34" charset="0"/>
                          <a:cs typeface="Arial" pitchFamily="34" charset="0"/>
                        </a:rPr>
                        <a:t>How Scheme</a:t>
                      </a:r>
                      <a:r>
                        <a:rPr lang="en-GB" b="0" baseline="0" dirty="0" smtClean="0">
                          <a:solidFill>
                            <a:sysClr val="windowText" lastClr="000000"/>
                          </a:solidFill>
                          <a:latin typeface="Arial" pitchFamily="34" charset="0"/>
                          <a:cs typeface="Arial" pitchFamily="34" charset="0"/>
                        </a:rPr>
                        <a:t> assets are invested</a:t>
                      </a:r>
                      <a:endParaRPr lang="en-GB" b="0" dirty="0">
                        <a:solidFill>
                          <a:sysClr val="windowText" lastClr="000000"/>
                        </a:solidFill>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xmlns="" val="10000"/>
                  </a:ext>
                </a:extLst>
              </a:tr>
              <a:tr h="500530">
                <a:tc>
                  <a:txBody>
                    <a:bodyPr/>
                    <a:lstStyle/>
                    <a:p>
                      <a:r>
                        <a:rPr lang="en-GB" dirty="0" smtClean="0">
                          <a:latin typeface="Arial" pitchFamily="34" charset="0"/>
                          <a:cs typeface="Arial" pitchFamily="34" charset="0"/>
                        </a:rPr>
                        <a:t>Statement of Funding Principles</a:t>
                      </a:r>
                      <a:endParaRPr lang="en-GB"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tcPr>
                </a:tc>
                <a:tc>
                  <a:txBody>
                    <a:bodyPr/>
                    <a:lstStyle/>
                    <a:p>
                      <a:r>
                        <a:rPr lang="en-GB" dirty="0" smtClean="0">
                          <a:latin typeface="Arial" pitchFamily="34" charset="0"/>
                          <a:cs typeface="Arial" pitchFamily="34" charset="0"/>
                        </a:rPr>
                        <a:t>:</a:t>
                      </a:r>
                      <a:endParaRPr lang="en-GB" dirty="0">
                        <a:latin typeface="Arial" pitchFamily="34" charset="0"/>
                        <a:cs typeface="Arial" pitchFamily="34" charset="0"/>
                      </a:endParaRPr>
                    </a:p>
                  </a:txBody>
                  <a:tcPr/>
                </a:tc>
                <a:tc>
                  <a:txBody>
                    <a:bodyPr/>
                    <a:lstStyle/>
                    <a:p>
                      <a:r>
                        <a:rPr lang="en-GB" dirty="0" smtClean="0">
                          <a:latin typeface="Arial" pitchFamily="34" charset="0"/>
                          <a:cs typeface="Arial" pitchFamily="34" charset="0"/>
                        </a:rPr>
                        <a:t>Funding basis agreed by CPS</a:t>
                      </a:r>
                      <a:endParaRPr lang="en-GB"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01"/>
                  </a:ext>
                </a:extLst>
              </a:tr>
              <a:tr h="500530">
                <a:tc>
                  <a:txBody>
                    <a:bodyPr/>
                    <a:lstStyle/>
                    <a:p>
                      <a:r>
                        <a:rPr lang="en-GB" dirty="0" smtClean="0">
                          <a:latin typeface="Arial" pitchFamily="34" charset="0"/>
                          <a:cs typeface="Arial" pitchFamily="34" charset="0"/>
                        </a:rPr>
                        <a:t>Recovery</a:t>
                      </a:r>
                      <a:r>
                        <a:rPr lang="en-GB" baseline="0" dirty="0" smtClean="0">
                          <a:latin typeface="Arial" pitchFamily="34" charset="0"/>
                          <a:cs typeface="Arial" pitchFamily="34" charset="0"/>
                        </a:rPr>
                        <a:t> Plan</a:t>
                      </a:r>
                      <a:endParaRPr lang="en-GB"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tcPr>
                </a:tc>
                <a:tc>
                  <a:txBody>
                    <a:bodyPr/>
                    <a:lstStyle/>
                    <a:p>
                      <a:r>
                        <a:rPr lang="en-GB" dirty="0" smtClean="0">
                          <a:latin typeface="Arial" pitchFamily="34" charset="0"/>
                          <a:cs typeface="Arial" pitchFamily="34" charset="0"/>
                        </a:rPr>
                        <a:t>:</a:t>
                      </a:r>
                      <a:endParaRPr lang="en-GB" dirty="0">
                        <a:latin typeface="Arial" pitchFamily="34" charset="0"/>
                        <a:cs typeface="Arial" pitchFamily="34" charset="0"/>
                      </a:endParaRPr>
                    </a:p>
                  </a:txBody>
                  <a:tcPr/>
                </a:tc>
                <a:tc>
                  <a:txBody>
                    <a:bodyPr/>
                    <a:lstStyle/>
                    <a:p>
                      <a:r>
                        <a:rPr lang="en-GB" dirty="0" smtClean="0">
                          <a:latin typeface="Arial" pitchFamily="34" charset="0"/>
                          <a:cs typeface="Arial" pitchFamily="34" charset="0"/>
                        </a:rPr>
                        <a:t>How funding shortfall is being met</a:t>
                      </a:r>
                      <a:endParaRPr lang="en-GB"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02"/>
                  </a:ext>
                </a:extLst>
              </a:tr>
              <a:tr h="500530">
                <a:tc>
                  <a:txBody>
                    <a:bodyPr/>
                    <a:lstStyle/>
                    <a:p>
                      <a:r>
                        <a:rPr lang="en-GB" dirty="0" smtClean="0">
                          <a:latin typeface="Arial" pitchFamily="34" charset="0"/>
                          <a:cs typeface="Arial" pitchFamily="34" charset="0"/>
                        </a:rPr>
                        <a:t>Schedule of Contributions</a:t>
                      </a:r>
                      <a:endParaRPr lang="en-GB"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tcPr>
                </a:tc>
                <a:tc>
                  <a:txBody>
                    <a:bodyPr/>
                    <a:lstStyle/>
                    <a:p>
                      <a:r>
                        <a:rPr lang="en-GB" dirty="0" smtClean="0">
                          <a:latin typeface="Arial" pitchFamily="34" charset="0"/>
                          <a:cs typeface="Arial" pitchFamily="34" charset="0"/>
                        </a:rPr>
                        <a:t>:</a:t>
                      </a:r>
                      <a:endParaRPr lang="en-GB" dirty="0">
                        <a:latin typeface="Arial" pitchFamily="34" charset="0"/>
                        <a:cs typeface="Arial" pitchFamily="34" charset="0"/>
                      </a:endParaRPr>
                    </a:p>
                  </a:txBody>
                  <a:tcPr/>
                </a:tc>
                <a:tc>
                  <a:txBody>
                    <a:bodyPr/>
                    <a:lstStyle/>
                    <a:p>
                      <a:r>
                        <a:rPr lang="en-GB" dirty="0" smtClean="0">
                          <a:latin typeface="Arial" pitchFamily="34" charset="0"/>
                          <a:cs typeface="Arial" pitchFamily="34" charset="0"/>
                        </a:rPr>
                        <a:t>How much money is being paid in</a:t>
                      </a:r>
                      <a:endParaRPr lang="en-GB"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03"/>
                  </a:ext>
                </a:extLst>
              </a:tr>
              <a:tr h="500530">
                <a:tc>
                  <a:txBody>
                    <a:bodyPr/>
                    <a:lstStyle/>
                    <a:p>
                      <a:r>
                        <a:rPr lang="en-GB" dirty="0" smtClean="0">
                          <a:latin typeface="Arial" pitchFamily="34" charset="0"/>
                          <a:cs typeface="Arial" pitchFamily="34" charset="0"/>
                        </a:rPr>
                        <a:t>Actuarial</a:t>
                      </a:r>
                      <a:r>
                        <a:rPr lang="en-GB" baseline="0" dirty="0" smtClean="0">
                          <a:latin typeface="Arial" pitchFamily="34" charset="0"/>
                          <a:cs typeface="Arial" pitchFamily="34" charset="0"/>
                        </a:rPr>
                        <a:t> Valuation Report</a:t>
                      </a:r>
                      <a:endParaRPr lang="en-GB"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GB" dirty="0" smtClean="0">
                          <a:latin typeface="Arial" pitchFamily="34" charset="0"/>
                          <a:cs typeface="Arial" pitchFamily="34" charset="0"/>
                        </a:rPr>
                        <a:t>:</a:t>
                      </a:r>
                      <a:endParaRPr lang="en-GB" dirty="0">
                        <a:latin typeface="Arial" pitchFamily="34" charset="0"/>
                        <a:cs typeface="Arial" pitchFamily="34" charset="0"/>
                      </a:endParaRPr>
                    </a:p>
                  </a:txBody>
                  <a:tcPr>
                    <a:lnB w="12700" cap="flat" cmpd="sng" algn="ctr">
                      <a:solidFill>
                        <a:schemeClr val="tx1"/>
                      </a:solidFill>
                      <a:prstDash val="solid"/>
                      <a:round/>
                      <a:headEnd type="none" w="med" len="med"/>
                      <a:tailEnd type="none" w="med" len="med"/>
                    </a:lnB>
                  </a:tcPr>
                </a:tc>
                <a:tc>
                  <a:txBody>
                    <a:bodyPr/>
                    <a:lstStyle/>
                    <a:p>
                      <a:r>
                        <a:rPr lang="en-GB" dirty="0" smtClean="0">
                          <a:latin typeface="Arial" pitchFamily="34" charset="0"/>
                          <a:cs typeface="Arial" pitchFamily="34" charset="0"/>
                        </a:rPr>
                        <a:t>Full details of valuation</a:t>
                      </a:r>
                      <a:endParaRPr lang="en-GB"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23581" name="Title 3"/>
          <p:cNvSpPr>
            <a:spLocks noGrp="1"/>
          </p:cNvSpPr>
          <p:nvPr>
            <p:ph type="title"/>
          </p:nvPr>
        </p:nvSpPr>
        <p:spPr>
          <a:xfrm>
            <a:off x="684213" y="0"/>
            <a:ext cx="8208962" cy="908050"/>
          </a:xfrm>
          <a:solidFill>
            <a:schemeClr val="accent2"/>
          </a:solidFill>
        </p:spPr>
        <p:txBody>
          <a:bodyPr/>
          <a:lstStyle/>
          <a:p>
            <a:r>
              <a:rPr lang="en-GB" sz="2400" dirty="0" smtClean="0">
                <a:solidFill>
                  <a:schemeClr val="bg1"/>
                </a:solidFill>
                <a:latin typeface="Arial" charset="0"/>
                <a:cs typeface="Arial" charset="0"/>
              </a:rPr>
              <a:t>Actuarial Valuation as at 31 July 2015</a:t>
            </a:r>
          </a:p>
        </p:txBody>
      </p:sp>
      <p:pic>
        <p:nvPicPr>
          <p:cNvPr id="23582" name="Picture 27"/>
          <p:cNvPicPr>
            <a:picLocks noChangeAspect="1" noChangeArrowheads="1"/>
          </p:cNvPicPr>
          <p:nvPr/>
        </p:nvPicPr>
        <p:blipFill>
          <a:blip r:embed="rId3" cstate="print"/>
          <a:srcRect/>
          <a:stretch>
            <a:fillRect/>
          </a:stretch>
        </p:blipFill>
        <p:spPr bwMode="auto">
          <a:xfrm>
            <a:off x="7874000" y="5761038"/>
            <a:ext cx="730250" cy="8636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latin typeface="Arial" panose="020B0604020202020204" pitchFamily="34" charset="0"/>
                <a:cs typeface="Arial" panose="020B0604020202020204" pitchFamily="34" charset="0"/>
              </a:rPr>
              <a:t>Responsible Investment</a:t>
            </a:r>
            <a:endParaRPr lang="en-GB"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GB" dirty="0" smtClean="0">
                <a:latin typeface="Arial" panose="020B0604020202020204" pitchFamily="34" charset="0"/>
                <a:cs typeface="Arial" panose="020B0604020202020204" pitchFamily="34" charset="0"/>
              </a:rPr>
              <a:t>Raised at 2015 members’ meeting</a:t>
            </a:r>
          </a:p>
          <a:p>
            <a:r>
              <a:rPr lang="en-GB" dirty="0" smtClean="0">
                <a:latin typeface="Arial" panose="020B0604020202020204" pitchFamily="34" charset="0"/>
                <a:cs typeface="Arial" panose="020B0604020202020204" pitchFamily="34" charset="0"/>
              </a:rPr>
              <a:t>Subsequent and continuing discussions</a:t>
            </a:r>
          </a:p>
          <a:p>
            <a:r>
              <a:rPr lang="en-GB" dirty="0" smtClean="0">
                <a:latin typeface="Arial" panose="020B0604020202020204" pitchFamily="34" charset="0"/>
                <a:cs typeface="Arial" panose="020B0604020202020204" pitchFamily="34" charset="0"/>
              </a:rPr>
              <a:t>Broad agreement on underpinning principles</a:t>
            </a:r>
          </a:p>
          <a:p>
            <a:r>
              <a:rPr lang="en-GB" dirty="0" smtClean="0">
                <a:latin typeface="Arial" panose="020B0604020202020204" pitchFamily="34" charset="0"/>
                <a:cs typeface="Arial" panose="020B0604020202020204" pitchFamily="34" charset="0"/>
              </a:rPr>
              <a:t>On agenda for the full trustee board later in year</a:t>
            </a: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49A9B3FD-5D46-442B-B6A6-AC6C506CF831}" type="slidenum">
              <a:rPr lang="en-GB" smtClean="0"/>
              <a:pPr>
                <a:defRPr/>
              </a:pPr>
              <a:t>22</a:t>
            </a:fld>
            <a:endParaRPr lang="en-GB" dirty="0"/>
          </a:p>
        </p:txBody>
      </p:sp>
    </p:spTree>
    <p:extLst>
      <p:ext uri="{BB962C8B-B14F-4D97-AF65-F5344CB8AC3E}">
        <p14:creationId xmlns:p14="http://schemas.microsoft.com/office/powerpoint/2010/main" val="8827675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altLang="en-US" dirty="0" smtClean="0"/>
              <a:t>Q &amp; A</a:t>
            </a:r>
          </a:p>
        </p:txBody>
      </p:sp>
      <p:sp>
        <p:nvSpPr>
          <p:cNvPr id="24579" name="Content Placeholder 2"/>
          <p:cNvSpPr>
            <a:spLocks noGrp="1"/>
          </p:cNvSpPr>
          <p:nvPr>
            <p:ph idx="1"/>
          </p:nvPr>
        </p:nvSpPr>
        <p:spPr/>
        <p:txBody>
          <a:bodyPr/>
          <a:lstStyle/>
          <a:p>
            <a:pPr marL="0" indent="0">
              <a:buFontTx/>
              <a:buNone/>
            </a:pPr>
            <a:r>
              <a:rPr lang="en-GB" altLang="en-US" dirty="0" smtClean="0">
                <a:latin typeface="Arial" charset="0"/>
                <a:cs typeface="Arial" charset="0"/>
              </a:rPr>
              <a:t>Question: </a:t>
            </a:r>
          </a:p>
          <a:p>
            <a:pPr marL="0" indent="0">
              <a:buFontTx/>
              <a:buNone/>
            </a:pPr>
            <a:r>
              <a:rPr lang="en-GB" altLang="en-US" dirty="0" smtClean="0">
                <a:latin typeface="Arial" charset="0"/>
                <a:cs typeface="Arial" charset="0"/>
              </a:rPr>
              <a:t>Normal  employee contributions to the CPS are deducted before my tax liability is calculated by AVCs are taken after tax.  Why are members not made aware of this as AVCs do not appear to have the same tax advantages?</a:t>
            </a:r>
          </a:p>
        </p:txBody>
      </p:sp>
      <p:sp>
        <p:nvSpPr>
          <p:cNvPr id="4" name="Slide Number Placeholder 3"/>
          <p:cNvSpPr>
            <a:spLocks noGrp="1"/>
          </p:cNvSpPr>
          <p:nvPr>
            <p:ph type="sldNum" sz="quarter" idx="12"/>
          </p:nvPr>
        </p:nvSpPr>
        <p:spPr/>
        <p:txBody>
          <a:bodyPr/>
          <a:lstStyle/>
          <a:p>
            <a:pPr>
              <a:defRPr/>
            </a:pPr>
            <a:fld id="{0D314B96-FB7F-4CB2-B8A5-12D0D119A4C3}" type="slidenum">
              <a:rPr lang="en-GB" smtClean="0"/>
              <a:pPr>
                <a:defRPr/>
              </a:pPr>
              <a:t>23</a:t>
            </a:fld>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altLang="en-US" dirty="0" smtClean="0"/>
              <a:t>Q &amp; A</a:t>
            </a:r>
          </a:p>
        </p:txBody>
      </p:sp>
      <p:sp>
        <p:nvSpPr>
          <p:cNvPr id="25603" name="Content Placeholder 2"/>
          <p:cNvSpPr>
            <a:spLocks noGrp="1"/>
          </p:cNvSpPr>
          <p:nvPr>
            <p:ph idx="1"/>
          </p:nvPr>
        </p:nvSpPr>
        <p:spPr/>
        <p:txBody>
          <a:bodyPr/>
          <a:lstStyle/>
          <a:p>
            <a:pPr marL="0" indent="0">
              <a:buFontTx/>
              <a:buNone/>
            </a:pPr>
            <a:r>
              <a:rPr lang="en-GB" altLang="en-US" dirty="0" smtClean="0">
                <a:latin typeface="Arial" charset="0"/>
                <a:cs typeface="Arial" charset="0"/>
              </a:rPr>
              <a:t>Answer: </a:t>
            </a:r>
          </a:p>
          <a:p>
            <a:pPr marL="0" indent="0">
              <a:buFontTx/>
              <a:buNone/>
            </a:pPr>
            <a:r>
              <a:rPr lang="en-GB" altLang="en-US" dirty="0" smtClean="0">
                <a:latin typeface="Arial" charset="0"/>
                <a:cs typeface="Arial" charset="0"/>
              </a:rPr>
              <a:t>AVCs attract tax relief in the same way as employee pension contributions. However, they are not deducted under a salary sacrifice arrangement so do not reduce earnings for National Insurance contributions </a:t>
            </a:r>
            <a:r>
              <a:rPr lang="en-GB" altLang="en-US" dirty="0" smtClean="0"/>
              <a:t>. </a:t>
            </a:r>
          </a:p>
        </p:txBody>
      </p:sp>
      <p:sp>
        <p:nvSpPr>
          <p:cNvPr id="4" name="Slide Number Placeholder 3"/>
          <p:cNvSpPr>
            <a:spLocks noGrp="1"/>
          </p:cNvSpPr>
          <p:nvPr>
            <p:ph type="sldNum" sz="quarter" idx="12"/>
          </p:nvPr>
        </p:nvSpPr>
        <p:spPr/>
        <p:txBody>
          <a:bodyPr/>
          <a:lstStyle/>
          <a:p>
            <a:pPr>
              <a:defRPr/>
            </a:pPr>
            <a:fld id="{FBE274D6-5376-4E82-92B1-4DBEBF24ACCE}" type="slidenum">
              <a:rPr lang="en-GB" smtClean="0"/>
              <a:pPr>
                <a:defRPr/>
              </a:pPr>
              <a:t>24</a:t>
            </a:fld>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GB" altLang="en-US" dirty="0" smtClean="0"/>
              <a:t>Q &amp; A</a:t>
            </a:r>
          </a:p>
        </p:txBody>
      </p:sp>
      <p:sp>
        <p:nvSpPr>
          <p:cNvPr id="26627" name="Content Placeholder 2"/>
          <p:cNvSpPr>
            <a:spLocks noGrp="1"/>
          </p:cNvSpPr>
          <p:nvPr>
            <p:ph idx="1"/>
          </p:nvPr>
        </p:nvSpPr>
        <p:spPr>
          <a:xfrm>
            <a:off x="755650" y="1989138"/>
            <a:ext cx="7772400" cy="4114800"/>
          </a:xfrm>
        </p:spPr>
        <p:txBody>
          <a:bodyPr/>
          <a:lstStyle/>
          <a:p>
            <a:pPr marL="0" indent="0">
              <a:buFontTx/>
              <a:buNone/>
            </a:pPr>
            <a:r>
              <a:rPr lang="en-GB" altLang="en-US" sz="2800" dirty="0" smtClean="0">
                <a:latin typeface="Arial" charset="0"/>
                <a:cs typeface="Arial" charset="0"/>
              </a:rPr>
              <a:t>Question:</a:t>
            </a:r>
          </a:p>
          <a:p>
            <a:pPr marL="0" indent="0">
              <a:buFontTx/>
              <a:buNone/>
            </a:pPr>
            <a:r>
              <a:rPr lang="en-GB" altLang="en-US" sz="2800" dirty="0" smtClean="0">
                <a:latin typeface="Arial" charset="0"/>
                <a:cs typeface="Arial" charset="0"/>
              </a:rPr>
              <a:t>I've been led to believe that anyone who has contracted out at any time would not be entitled to the full £140 per week state pension. Is this correct, is the fund now run to correct this, or, is it down to individuals to contact state pension offices to see about additional contribution to correct this?</a:t>
            </a:r>
          </a:p>
          <a:p>
            <a:pPr marL="0" indent="0">
              <a:buFontTx/>
              <a:buNone/>
            </a:pPr>
            <a:endParaRPr lang="en-GB" altLang="en-US" dirty="0" smtClean="0"/>
          </a:p>
        </p:txBody>
      </p:sp>
      <p:sp>
        <p:nvSpPr>
          <p:cNvPr id="4" name="Slide Number Placeholder 3"/>
          <p:cNvSpPr>
            <a:spLocks noGrp="1"/>
          </p:cNvSpPr>
          <p:nvPr>
            <p:ph type="sldNum" sz="quarter" idx="12"/>
          </p:nvPr>
        </p:nvSpPr>
        <p:spPr/>
        <p:txBody>
          <a:bodyPr/>
          <a:lstStyle/>
          <a:p>
            <a:pPr>
              <a:defRPr/>
            </a:pPr>
            <a:fld id="{DC2703E6-7DD3-4C5F-A8DC-C2A45D71C328}" type="slidenum">
              <a:rPr lang="en-GB" smtClean="0"/>
              <a:pPr>
                <a:defRPr/>
              </a:pPr>
              <a:t>25</a:t>
            </a:fld>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GB" altLang="en-US" dirty="0" smtClean="0"/>
              <a:t>Q &amp; A</a:t>
            </a:r>
          </a:p>
        </p:txBody>
      </p:sp>
      <p:sp>
        <p:nvSpPr>
          <p:cNvPr id="27651" name="Content Placeholder 2"/>
          <p:cNvSpPr>
            <a:spLocks noGrp="1"/>
          </p:cNvSpPr>
          <p:nvPr>
            <p:ph idx="1"/>
          </p:nvPr>
        </p:nvSpPr>
        <p:spPr/>
        <p:txBody>
          <a:bodyPr/>
          <a:lstStyle/>
          <a:p>
            <a:pPr marL="0" indent="0">
              <a:buFontTx/>
              <a:buNone/>
            </a:pPr>
            <a:r>
              <a:rPr lang="en-GB" altLang="en-US" sz="1400" dirty="0" smtClean="0">
                <a:latin typeface="Arial" charset="0"/>
                <a:cs typeface="Arial" charset="0"/>
              </a:rPr>
              <a:t>Answer:</a:t>
            </a:r>
          </a:p>
          <a:p>
            <a:pPr marL="0" indent="0">
              <a:buFontTx/>
              <a:buNone/>
            </a:pPr>
            <a:r>
              <a:rPr lang="en-GB" altLang="en-US" sz="1400" dirty="0" smtClean="0">
                <a:latin typeface="Arial" charset="0"/>
                <a:cs typeface="Arial" charset="0"/>
              </a:rPr>
              <a:t>Currently the State Pension has two components, the Basic State Pension and the State Second Pension. Prior to April 1997 the latter was known as the State Earnings Related Pension Scheme (SERPS). Up until 31 December 2012, members of the CPS were “contracted-out” of SERPS and the State Second Pension, meaning that their benefits under those arrangements were reduced, as you correctly state. However, in exchange they accrued a much larger entitlement under the CPS. So in total (CPS plus State Pension) you will still receive a much higher level of pension had you participated fully in the State Pension alone.</a:t>
            </a:r>
            <a:br>
              <a:rPr lang="en-GB" altLang="en-US" sz="1400" dirty="0" smtClean="0">
                <a:latin typeface="Arial" charset="0"/>
                <a:cs typeface="Arial" charset="0"/>
              </a:rPr>
            </a:br>
            <a:r>
              <a:rPr lang="en-GB" altLang="en-US" sz="1400" dirty="0" smtClean="0">
                <a:latin typeface="Arial" charset="0"/>
                <a:cs typeface="Arial" charset="0"/>
              </a:rPr>
              <a:t/>
            </a:r>
            <a:br>
              <a:rPr lang="en-GB" altLang="en-US" sz="1400" dirty="0" smtClean="0">
                <a:latin typeface="Arial" charset="0"/>
                <a:cs typeface="Arial" charset="0"/>
              </a:rPr>
            </a:br>
            <a:r>
              <a:rPr lang="en-GB" altLang="en-US" sz="1400" dirty="0" smtClean="0">
                <a:latin typeface="Arial" charset="0"/>
                <a:cs typeface="Arial" charset="0"/>
              </a:rPr>
              <a:t>As you may be aware, in fact the State Pension is changing from 6 April 2016, when the current two tier structure of a Basic State Pension and the State Second Pension is being replaced by one Single Tier Pension. The Government is currently issuing Pension Statements to those due to retire which have two calculations, showing how much pension you would be entitled to under both the old and the new systems. These calculations will show deductions for the years you were contracted-out, for some these can look particularly large under the new system. However, you will always get the higher of the two amounts shown and therefore you will not be any worse off than you would be under the current system. It is possible to contact the Government for a forecast of your State Pension entitlement to assist in your pension planning."</a:t>
            </a:r>
            <a:br>
              <a:rPr lang="en-GB" altLang="en-US" sz="1400" dirty="0" smtClean="0">
                <a:latin typeface="Arial" charset="0"/>
                <a:cs typeface="Arial" charset="0"/>
              </a:rPr>
            </a:br>
            <a:r>
              <a:rPr lang="en-GB" altLang="en-US" sz="1400" dirty="0" smtClean="0">
                <a:latin typeface="Arial" charset="0"/>
                <a:cs typeface="Arial" charset="0"/>
              </a:rPr>
              <a:t/>
            </a:r>
            <a:br>
              <a:rPr lang="en-GB" altLang="en-US" sz="1400" dirty="0" smtClean="0">
                <a:latin typeface="Arial" charset="0"/>
                <a:cs typeface="Arial" charset="0"/>
              </a:rPr>
            </a:br>
            <a:endParaRPr lang="en-GB" altLang="en-US" sz="1400"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A02FD89D-ABEE-453F-B4F4-0BE05E94706C}" type="slidenum">
              <a:rPr lang="en-GB" smtClean="0"/>
              <a:pPr>
                <a:defRPr/>
              </a:pPr>
              <a:t>26</a:t>
            </a:fld>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altLang="en-US" dirty="0" smtClean="0"/>
              <a:t>Q&amp;A</a:t>
            </a:r>
          </a:p>
        </p:txBody>
      </p:sp>
      <p:sp>
        <p:nvSpPr>
          <p:cNvPr id="28675" name="Content Placeholder 2"/>
          <p:cNvSpPr>
            <a:spLocks noGrp="1"/>
          </p:cNvSpPr>
          <p:nvPr>
            <p:ph idx="1"/>
          </p:nvPr>
        </p:nvSpPr>
        <p:spPr/>
        <p:txBody>
          <a:bodyPr/>
          <a:lstStyle/>
          <a:p>
            <a:pPr marL="0" indent="0">
              <a:buFontTx/>
              <a:buNone/>
            </a:pPr>
            <a:r>
              <a:rPr lang="en-GB" altLang="en-US" dirty="0" smtClean="0">
                <a:latin typeface="Arial" charset="0"/>
                <a:cs typeface="Arial" charset="0"/>
              </a:rPr>
              <a:t>Question:</a:t>
            </a:r>
          </a:p>
          <a:p>
            <a:pPr marL="0" indent="0">
              <a:buFontTx/>
              <a:buNone/>
            </a:pPr>
            <a:r>
              <a:rPr lang="en-GB" altLang="en-US" dirty="0" smtClean="0">
                <a:latin typeface="Arial" charset="0"/>
                <a:cs typeface="Arial" charset="0"/>
              </a:rPr>
              <a:t>In the light of the continuing rise in funeral costs could the trustee consider raisin the level of the funeral grant?</a:t>
            </a:r>
          </a:p>
        </p:txBody>
      </p:sp>
      <p:sp>
        <p:nvSpPr>
          <p:cNvPr id="4" name="Slide Number Placeholder 3"/>
          <p:cNvSpPr>
            <a:spLocks noGrp="1"/>
          </p:cNvSpPr>
          <p:nvPr>
            <p:ph type="sldNum" sz="quarter" idx="12"/>
          </p:nvPr>
        </p:nvSpPr>
        <p:spPr/>
        <p:txBody>
          <a:bodyPr/>
          <a:lstStyle/>
          <a:p>
            <a:pPr>
              <a:defRPr/>
            </a:pPr>
            <a:fld id="{38D87E1E-42C4-4CFB-819C-8EA48E42CE70}" type="slidenum">
              <a:rPr lang="en-GB" smtClean="0"/>
              <a:pPr>
                <a:defRPr/>
              </a:pPr>
              <a:t>27</a:t>
            </a:fld>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altLang="en-US" dirty="0" smtClean="0"/>
              <a:t>Q &amp; A</a:t>
            </a:r>
          </a:p>
        </p:txBody>
      </p:sp>
      <p:sp>
        <p:nvSpPr>
          <p:cNvPr id="29699" name="Content Placeholder 2"/>
          <p:cNvSpPr>
            <a:spLocks noGrp="1"/>
          </p:cNvSpPr>
          <p:nvPr>
            <p:ph idx="1"/>
          </p:nvPr>
        </p:nvSpPr>
        <p:spPr/>
        <p:txBody>
          <a:bodyPr/>
          <a:lstStyle/>
          <a:p>
            <a:pPr marL="0" indent="0">
              <a:buFontTx/>
              <a:buNone/>
            </a:pPr>
            <a:r>
              <a:rPr lang="en-GB" altLang="en-US" sz="2000" dirty="0" smtClean="0">
                <a:latin typeface="Arial" charset="0"/>
                <a:cs typeface="Arial" charset="0"/>
              </a:rPr>
              <a:t>Answer:</a:t>
            </a:r>
            <a:r>
              <a:rPr lang="en-GB" altLang="en-US" dirty="0" smtClean="0">
                <a:latin typeface="Arial" charset="0"/>
                <a:cs typeface="Arial" charset="0"/>
              </a:rPr>
              <a:t> </a:t>
            </a:r>
          </a:p>
          <a:p>
            <a:pPr marL="0" indent="0">
              <a:buFontTx/>
              <a:buNone/>
            </a:pPr>
            <a:r>
              <a:rPr lang="en-GB" altLang="en-US" sz="2000" dirty="0" smtClean="0">
                <a:latin typeface="Arial" charset="0"/>
                <a:cs typeface="Arial" charset="0"/>
              </a:rPr>
              <a:t>Although called a ‘funeral grant’ the payment of £2500 paid on the death of a pensioner is just an ex-gratia payment made by the CPS and this was the maximum permitted payment when it was introduced.</a:t>
            </a:r>
          </a:p>
          <a:p>
            <a:pPr marL="0" indent="0">
              <a:buFontTx/>
              <a:buNone/>
            </a:pPr>
            <a:r>
              <a:rPr lang="en-GB" altLang="en-US" sz="2000" dirty="0" smtClean="0">
                <a:latin typeface="Arial" charset="0"/>
                <a:cs typeface="Arial" charset="0"/>
              </a:rPr>
              <a:t>An increase would require a change to the scheme rules and it is the University and not the trustee which has the power to change the scheme rules.  The University would not agree to such a change while there is a deficit in the scheme, i.e. the value of the assets is not enough to meet the benefits promised by the CPS.</a:t>
            </a:r>
          </a:p>
        </p:txBody>
      </p:sp>
      <p:sp>
        <p:nvSpPr>
          <p:cNvPr id="4" name="Slide Number Placeholder 3"/>
          <p:cNvSpPr>
            <a:spLocks noGrp="1"/>
          </p:cNvSpPr>
          <p:nvPr>
            <p:ph type="sldNum" sz="quarter" idx="12"/>
          </p:nvPr>
        </p:nvSpPr>
        <p:spPr/>
        <p:txBody>
          <a:bodyPr/>
          <a:lstStyle/>
          <a:p>
            <a:pPr>
              <a:defRPr/>
            </a:pPr>
            <a:fld id="{5E31ECE0-0951-4F55-917A-EC4283447446}" type="slidenum">
              <a:rPr lang="en-GB" smtClean="0"/>
              <a:pPr>
                <a:defRPr/>
              </a:pPr>
              <a:t>28</a:t>
            </a:fld>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altLang="en-US" sz="2000" dirty="0" smtClean="0">
                <a:latin typeface="Arial" charset="0"/>
                <a:cs typeface="Arial" charset="0"/>
              </a:rPr>
              <a:t>University Pension Arrangements - overview</a:t>
            </a:r>
          </a:p>
        </p:txBody>
      </p:sp>
      <p:graphicFrame>
        <p:nvGraphicFramePr>
          <p:cNvPr id="7" name="Content Placeholder 6"/>
          <p:cNvGraphicFramePr>
            <a:graphicFrameLocks noGrp="1"/>
          </p:cNvGraphicFramePr>
          <p:nvPr>
            <p:ph idx="1"/>
          </p:nvPr>
        </p:nvGraphicFramePr>
        <p:xfrm>
          <a:off x="685800" y="1981200"/>
          <a:ext cx="7772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93EB6A6A-4CA2-453D-997F-595DF4F6F671}" type="slidenum">
              <a:rPr lang="en-GB" smtClean="0"/>
              <a:pPr>
                <a:defRPr/>
              </a:pPr>
              <a:t>3</a:t>
            </a:fld>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latin typeface="Arial" panose="020B0604020202020204" pitchFamily="34" charset="0"/>
                <a:cs typeface="Arial" panose="020B0604020202020204" pitchFamily="34" charset="0"/>
              </a:rPr>
              <a:t>University Pension Arrangements – joined after 31 December 2016</a:t>
            </a:r>
            <a:endParaRPr lang="en-GB" sz="2800"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83179772"/>
              </p:ext>
            </p:extLst>
          </p:nvPr>
        </p:nvGraphicFramePr>
        <p:xfrm>
          <a:off x="685800" y="1981200"/>
          <a:ext cx="7772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49A9B3FD-5D46-442B-B6A6-AC6C506CF831}" type="slidenum">
              <a:rPr lang="en-GB" smtClean="0"/>
              <a:pPr>
                <a:defRPr/>
              </a:pPr>
              <a:t>4</a:t>
            </a:fld>
            <a:endParaRPr lang="en-GB" dirty="0"/>
          </a:p>
        </p:txBody>
      </p:sp>
    </p:spTree>
    <p:extLst>
      <p:ext uri="{BB962C8B-B14F-4D97-AF65-F5344CB8AC3E}">
        <p14:creationId xmlns:p14="http://schemas.microsoft.com/office/powerpoint/2010/main" val="306269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altLang="en-US" sz="2000" dirty="0" smtClean="0">
                <a:latin typeface="Arial" charset="0"/>
                <a:cs typeface="Arial" charset="0"/>
              </a:rPr>
              <a:t>University Pension Arrangements – joined before 1 January 2013</a:t>
            </a:r>
            <a:endParaRPr lang="en-GB" altLang="en-US" sz="2000" dirty="0" smtClean="0"/>
          </a:p>
        </p:txBody>
      </p:sp>
      <p:sp>
        <p:nvSpPr>
          <p:cNvPr id="6147" name="Content Placeholder 2"/>
          <p:cNvSpPr>
            <a:spLocks noGrp="1"/>
          </p:cNvSpPr>
          <p:nvPr>
            <p:ph idx="1"/>
          </p:nvPr>
        </p:nvSpPr>
        <p:spPr/>
        <p:txBody>
          <a:bodyPr/>
          <a:lstStyle/>
          <a:p>
            <a:r>
              <a:rPr lang="en-GB" altLang="en-US" dirty="0" smtClean="0"/>
              <a:t>Trust based – C U Pension Trustee Limited</a:t>
            </a:r>
          </a:p>
          <a:p>
            <a:r>
              <a:rPr lang="en-GB" altLang="en-US" dirty="0" smtClean="0"/>
              <a:t>Defined benefit</a:t>
            </a:r>
          </a:p>
          <a:p>
            <a:pPr lvl="2"/>
            <a:r>
              <a:rPr lang="en-GB" altLang="en-US" dirty="0" smtClean="0"/>
              <a:t>To 31/12/2012 = final salary</a:t>
            </a:r>
          </a:p>
          <a:p>
            <a:pPr lvl="2"/>
            <a:r>
              <a:rPr lang="en-GB" altLang="en-US" dirty="0" smtClean="0"/>
              <a:t>From 01/01/2013 = Career Revalued Benefits</a:t>
            </a:r>
          </a:p>
          <a:p>
            <a:pPr lvl="4"/>
            <a:r>
              <a:rPr lang="en-GB" altLang="en-US" dirty="0" smtClean="0"/>
              <a:t>Pension = 100ths (95</a:t>
            </a:r>
            <a:r>
              <a:rPr lang="en-GB" altLang="en-US" baseline="30000" dirty="0" smtClean="0"/>
              <a:t>ths</a:t>
            </a:r>
            <a:r>
              <a:rPr lang="en-GB" altLang="en-US" dirty="0" smtClean="0"/>
              <a:t> to 31/12/2017)</a:t>
            </a:r>
          </a:p>
          <a:p>
            <a:pPr lvl="4"/>
            <a:r>
              <a:rPr lang="en-GB" altLang="en-US" dirty="0" smtClean="0"/>
              <a:t>Retirement Lump sum = 3 x pension </a:t>
            </a:r>
          </a:p>
          <a:p>
            <a:pPr lvl="4"/>
            <a:r>
              <a:rPr lang="en-GB" altLang="en-US" dirty="0" smtClean="0"/>
              <a:t>Death in service lump sum = 4x salary (pre December 2009 members); 3 x salary (post December 2009 members)</a:t>
            </a:r>
          </a:p>
          <a:p>
            <a:pPr lvl="4"/>
            <a:r>
              <a:rPr lang="en-GB" altLang="en-US" dirty="0" smtClean="0"/>
              <a:t>Employee contribution 5% of pay</a:t>
            </a:r>
          </a:p>
          <a:p>
            <a:pPr lvl="4"/>
            <a:r>
              <a:rPr lang="en-GB" altLang="en-US" dirty="0" smtClean="0"/>
              <a:t>Employer contribution = balance of cost</a:t>
            </a:r>
          </a:p>
        </p:txBody>
      </p:sp>
      <p:sp>
        <p:nvSpPr>
          <p:cNvPr id="4" name="Slide Number Placeholder 3"/>
          <p:cNvSpPr>
            <a:spLocks noGrp="1"/>
          </p:cNvSpPr>
          <p:nvPr>
            <p:ph type="sldNum" sz="quarter" idx="12"/>
          </p:nvPr>
        </p:nvSpPr>
        <p:spPr/>
        <p:txBody>
          <a:bodyPr/>
          <a:lstStyle/>
          <a:p>
            <a:pPr>
              <a:defRPr/>
            </a:pPr>
            <a:fld id="{19FD439B-C0C6-4B1C-A3A0-1DC21EB84757}" type="slidenum">
              <a:rPr lang="en-GB" smtClean="0"/>
              <a:pPr>
                <a:defRPr/>
              </a:pPr>
              <a:t>5</a:t>
            </a:fld>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ltLang="en-US" dirty="0" smtClean="0"/>
              <a:t>CUACPS</a:t>
            </a:r>
          </a:p>
        </p:txBody>
      </p:sp>
      <p:sp>
        <p:nvSpPr>
          <p:cNvPr id="8195" name="Content Placeholder 2"/>
          <p:cNvSpPr>
            <a:spLocks noGrp="1"/>
          </p:cNvSpPr>
          <p:nvPr>
            <p:ph idx="1"/>
          </p:nvPr>
        </p:nvSpPr>
        <p:spPr/>
        <p:txBody>
          <a:bodyPr/>
          <a:lstStyle/>
          <a:p>
            <a:r>
              <a:rPr lang="en-GB" altLang="en-US" dirty="0" smtClean="0"/>
              <a:t>Trust based – C U Pension Trustee Limited</a:t>
            </a:r>
          </a:p>
          <a:p>
            <a:r>
              <a:rPr lang="en-GB" altLang="en-US" dirty="0" smtClean="0"/>
              <a:t>Defined benefit</a:t>
            </a:r>
          </a:p>
          <a:p>
            <a:pPr lvl="2"/>
            <a:r>
              <a:rPr lang="en-GB" altLang="en-US" dirty="0" smtClean="0"/>
              <a:t>Career Revalued Benefits</a:t>
            </a:r>
          </a:p>
          <a:p>
            <a:pPr lvl="4"/>
            <a:r>
              <a:rPr lang="en-GB" altLang="en-US" dirty="0" smtClean="0"/>
              <a:t>Pension = 150ths</a:t>
            </a:r>
          </a:p>
          <a:p>
            <a:pPr lvl="4"/>
            <a:r>
              <a:rPr lang="en-GB" altLang="en-US" dirty="0" smtClean="0"/>
              <a:t>Lump sum = 3 x pension</a:t>
            </a:r>
          </a:p>
          <a:p>
            <a:pPr lvl="4"/>
            <a:r>
              <a:rPr lang="en-GB" altLang="en-US" dirty="0" smtClean="0"/>
              <a:t>Death in service lump sum = 5 x salary</a:t>
            </a:r>
          </a:p>
          <a:p>
            <a:pPr lvl="4"/>
            <a:r>
              <a:rPr lang="en-GB" altLang="en-US" dirty="0" smtClean="0"/>
              <a:t>Employee contribution 3% of pay</a:t>
            </a:r>
          </a:p>
          <a:p>
            <a:pPr lvl="4"/>
            <a:r>
              <a:rPr lang="en-GB" altLang="en-US" dirty="0" smtClean="0"/>
              <a:t>Employer contribution = balance of cost</a:t>
            </a:r>
            <a:br>
              <a:rPr lang="en-GB" altLang="en-US" dirty="0" smtClean="0"/>
            </a:br>
            <a:endParaRPr lang="en-GB" altLang="en-US" dirty="0" smtClean="0"/>
          </a:p>
        </p:txBody>
      </p:sp>
      <p:sp>
        <p:nvSpPr>
          <p:cNvPr id="4" name="Slide Number Placeholder 3"/>
          <p:cNvSpPr>
            <a:spLocks noGrp="1"/>
          </p:cNvSpPr>
          <p:nvPr>
            <p:ph type="sldNum" sz="quarter" idx="12"/>
          </p:nvPr>
        </p:nvSpPr>
        <p:spPr/>
        <p:txBody>
          <a:bodyPr/>
          <a:lstStyle/>
          <a:p>
            <a:pPr>
              <a:defRPr/>
            </a:pPr>
            <a:fld id="{A12153AA-09F9-4A2C-8838-C8CEB4584B0A}" type="slidenum">
              <a:rPr lang="en-GB" smtClean="0"/>
              <a:pPr>
                <a:defRPr/>
              </a:pPr>
              <a:t>6</a:t>
            </a:fld>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en-US" dirty="0" smtClean="0"/>
              <a:t>CUADCPS</a:t>
            </a:r>
          </a:p>
        </p:txBody>
      </p:sp>
      <p:sp>
        <p:nvSpPr>
          <p:cNvPr id="9219" name="Content Placeholder 2"/>
          <p:cNvSpPr>
            <a:spLocks noGrp="1"/>
          </p:cNvSpPr>
          <p:nvPr>
            <p:ph idx="1"/>
          </p:nvPr>
        </p:nvSpPr>
        <p:spPr>
          <a:xfrm>
            <a:off x="684213" y="1989138"/>
            <a:ext cx="7772400" cy="4114800"/>
          </a:xfrm>
        </p:spPr>
        <p:txBody>
          <a:bodyPr/>
          <a:lstStyle/>
          <a:p>
            <a:r>
              <a:rPr lang="en-GB" altLang="en-US" dirty="0" smtClean="0"/>
              <a:t>Trust based – SEI</a:t>
            </a:r>
          </a:p>
          <a:p>
            <a:r>
              <a:rPr lang="en-GB" altLang="en-US" dirty="0" smtClean="0"/>
              <a:t>Defined contribution</a:t>
            </a:r>
          </a:p>
          <a:p>
            <a:pPr lvl="2"/>
            <a:r>
              <a:rPr lang="en-GB" altLang="en-US" dirty="0" smtClean="0"/>
              <a:t>Post 1 January 2013 joiners</a:t>
            </a:r>
          </a:p>
          <a:p>
            <a:pPr lvl="2"/>
            <a:r>
              <a:rPr lang="en-GB" altLang="en-US" dirty="0" smtClean="0"/>
              <a:t>No mandatory employee contribution</a:t>
            </a:r>
          </a:p>
          <a:p>
            <a:pPr lvl="2"/>
            <a:r>
              <a:rPr lang="en-GB" altLang="en-US" dirty="0" smtClean="0"/>
              <a:t>Employer contribution = 5% of pay</a:t>
            </a:r>
          </a:p>
          <a:p>
            <a:pPr lvl="2"/>
            <a:r>
              <a:rPr lang="en-GB" altLang="en-US" dirty="0" smtClean="0"/>
              <a:t>Option to pay AVCs</a:t>
            </a:r>
          </a:p>
        </p:txBody>
      </p:sp>
      <p:sp>
        <p:nvSpPr>
          <p:cNvPr id="4" name="Slide Number Placeholder 3"/>
          <p:cNvSpPr>
            <a:spLocks noGrp="1"/>
          </p:cNvSpPr>
          <p:nvPr>
            <p:ph type="sldNum" sz="quarter" idx="12"/>
          </p:nvPr>
        </p:nvSpPr>
        <p:spPr/>
        <p:txBody>
          <a:bodyPr/>
          <a:lstStyle/>
          <a:p>
            <a:pPr>
              <a:defRPr/>
            </a:pPr>
            <a:fld id="{76D25C59-168E-4BE9-88DA-2D8584A54910}" type="slidenum">
              <a:rPr lang="en-GB" smtClean="0"/>
              <a:pPr>
                <a:defRPr/>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sz="4000" dirty="0" smtClean="0">
                <a:latin typeface="Arial" panose="020B0604020202020204" pitchFamily="34" charset="0"/>
                <a:cs typeface="Arial" panose="020B0604020202020204" pitchFamily="34" charset="0"/>
              </a:rPr>
              <a:t>Annual Report and Accounts (1)</a:t>
            </a:r>
          </a:p>
        </p:txBody>
      </p:sp>
      <p:sp>
        <p:nvSpPr>
          <p:cNvPr id="3" name="Content Placeholder 2"/>
          <p:cNvSpPr>
            <a:spLocks noGrp="1"/>
          </p:cNvSpPr>
          <p:nvPr>
            <p:ph idx="1"/>
          </p:nvPr>
        </p:nvSpPr>
        <p:spPr/>
        <p:txBody>
          <a:bodyPr/>
          <a:lstStyle/>
          <a:p>
            <a:pPr>
              <a:defRPr/>
            </a:pPr>
            <a:r>
              <a:rPr lang="en-GB" altLang="en-US" sz="2400" dirty="0" smtClean="0">
                <a:latin typeface="Arial" charset="0"/>
              </a:rPr>
              <a:t>For year ended 31 July 2015</a:t>
            </a:r>
          </a:p>
          <a:p>
            <a:pPr>
              <a:defRPr/>
            </a:pPr>
            <a:r>
              <a:rPr lang="en-GB" altLang="en-US" sz="2400" dirty="0" smtClean="0">
                <a:latin typeface="Arial" charset="0"/>
              </a:rPr>
              <a:t>Are available from the Pensions Section</a:t>
            </a:r>
          </a:p>
          <a:p>
            <a:pPr>
              <a:defRPr/>
            </a:pPr>
            <a:r>
              <a:rPr lang="en-GB" altLang="en-US" sz="2400" dirty="0" smtClean="0">
                <a:latin typeface="Arial" charset="0"/>
              </a:rPr>
              <a:t>Will be </a:t>
            </a:r>
            <a:r>
              <a:rPr lang="en-GB" altLang="en-US" sz="2400" dirty="0">
                <a:latin typeface="Arial" charset="0"/>
              </a:rPr>
              <a:t>p</a:t>
            </a:r>
            <a:r>
              <a:rPr lang="en-GB" altLang="en-US" sz="2400" dirty="0" smtClean="0">
                <a:latin typeface="Arial" charset="0"/>
              </a:rPr>
              <a:t>ublished on website</a:t>
            </a:r>
          </a:p>
          <a:p>
            <a:pPr>
              <a:defRPr/>
            </a:pPr>
            <a:r>
              <a:rPr lang="en-GB" altLang="en-US" sz="2400" dirty="0" smtClean="0">
                <a:latin typeface="Arial" charset="0"/>
              </a:rPr>
              <a:t>Fund value £551,885,198 </a:t>
            </a:r>
            <a:r>
              <a:rPr lang="en-GB" altLang="en-US" sz="2400" dirty="0">
                <a:latin typeface="Arial" charset="0"/>
              </a:rPr>
              <a:t>(£511,560,594)</a:t>
            </a:r>
            <a:endParaRPr lang="en-GB" altLang="en-US" sz="2400" dirty="0" smtClean="0">
              <a:latin typeface="Arial" charset="0"/>
            </a:endParaRPr>
          </a:p>
          <a:p>
            <a:pPr>
              <a:defRPr/>
            </a:pPr>
            <a:r>
              <a:rPr lang="en-GB" sz="2400" dirty="0" smtClean="0">
                <a:latin typeface="Arial" charset="0"/>
              </a:rPr>
              <a:t>Aim to get investment return of RPI plus 3.6%</a:t>
            </a:r>
          </a:p>
          <a:p>
            <a:pPr>
              <a:defRPr/>
            </a:pPr>
            <a:r>
              <a:rPr lang="en-GB" sz="2400" dirty="0" smtClean="0">
                <a:latin typeface="Arial" charset="0"/>
              </a:rPr>
              <a:t>Achieved in 5 out of last 6 years</a:t>
            </a:r>
          </a:p>
          <a:p>
            <a:pPr marL="0" indent="0">
              <a:buFontTx/>
              <a:buNone/>
              <a:defRPr/>
            </a:pPr>
            <a:endParaRPr lang="en-GB" dirty="0"/>
          </a:p>
        </p:txBody>
      </p:sp>
      <p:sp>
        <p:nvSpPr>
          <p:cNvPr id="4" name="Slide Number Placeholder 3"/>
          <p:cNvSpPr>
            <a:spLocks noGrp="1"/>
          </p:cNvSpPr>
          <p:nvPr>
            <p:ph type="sldNum" sz="quarter" idx="12"/>
          </p:nvPr>
        </p:nvSpPr>
        <p:spPr/>
        <p:txBody>
          <a:bodyPr/>
          <a:lstStyle/>
          <a:p>
            <a:pPr>
              <a:defRPr/>
            </a:pPr>
            <a:fld id="{DEACCAD9-1263-4AE4-AAE1-DCC8183DFA13}" type="slidenum">
              <a:rPr lang="en-GB" smtClean="0"/>
              <a:pPr>
                <a:defRPr/>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altLang="en-US" dirty="0" smtClean="0"/>
              <a:t>Annual Report and Accounts (2)</a:t>
            </a:r>
          </a:p>
        </p:txBody>
      </p:sp>
      <p:graphicFrame>
        <p:nvGraphicFramePr>
          <p:cNvPr id="5" name="Content Placeholder 4"/>
          <p:cNvGraphicFramePr>
            <a:graphicFrameLocks noGrp="1"/>
          </p:cNvGraphicFramePr>
          <p:nvPr>
            <p:ph idx="1"/>
          </p:nvPr>
        </p:nvGraphicFramePr>
        <p:xfrm>
          <a:off x="685800" y="1981200"/>
          <a:ext cx="7772401" cy="1752600"/>
        </p:xfrm>
        <a:graphic>
          <a:graphicData uri="http://schemas.openxmlformats.org/drawingml/2006/table">
            <a:tbl>
              <a:tblPr firstRow="1">
                <a:tableStyleId>{C083E6E3-FA7D-4D7B-A595-EF9225AFEA82}</a:tableStyleId>
              </a:tblPr>
              <a:tblGrid>
                <a:gridCol w="1110343">
                  <a:extLst>
                    <a:ext uri="{9D8B030D-6E8A-4147-A177-3AD203B41FA5}">
                      <a16:colId xmlns:a16="http://schemas.microsoft.com/office/drawing/2014/main" xmlns="" val="20000"/>
                    </a:ext>
                  </a:extLst>
                </a:gridCol>
                <a:gridCol w="1110343">
                  <a:extLst>
                    <a:ext uri="{9D8B030D-6E8A-4147-A177-3AD203B41FA5}">
                      <a16:colId xmlns:a16="http://schemas.microsoft.com/office/drawing/2014/main" xmlns="" val="20001"/>
                    </a:ext>
                  </a:extLst>
                </a:gridCol>
                <a:gridCol w="1110343">
                  <a:extLst>
                    <a:ext uri="{9D8B030D-6E8A-4147-A177-3AD203B41FA5}">
                      <a16:colId xmlns:a16="http://schemas.microsoft.com/office/drawing/2014/main" xmlns="" val="20002"/>
                    </a:ext>
                  </a:extLst>
                </a:gridCol>
                <a:gridCol w="1110343">
                  <a:extLst>
                    <a:ext uri="{9D8B030D-6E8A-4147-A177-3AD203B41FA5}">
                      <a16:colId xmlns:a16="http://schemas.microsoft.com/office/drawing/2014/main" xmlns="" val="20003"/>
                    </a:ext>
                  </a:extLst>
                </a:gridCol>
                <a:gridCol w="1110343">
                  <a:extLst>
                    <a:ext uri="{9D8B030D-6E8A-4147-A177-3AD203B41FA5}">
                      <a16:colId xmlns:a16="http://schemas.microsoft.com/office/drawing/2014/main" xmlns="" val="20004"/>
                    </a:ext>
                  </a:extLst>
                </a:gridCol>
                <a:gridCol w="1110343">
                  <a:extLst>
                    <a:ext uri="{9D8B030D-6E8A-4147-A177-3AD203B41FA5}">
                      <a16:colId xmlns:a16="http://schemas.microsoft.com/office/drawing/2014/main" xmlns="" val="20005"/>
                    </a:ext>
                  </a:extLst>
                </a:gridCol>
                <a:gridCol w="1110343">
                  <a:extLst>
                    <a:ext uri="{9D8B030D-6E8A-4147-A177-3AD203B41FA5}">
                      <a16:colId xmlns:a16="http://schemas.microsoft.com/office/drawing/2014/main" xmlns="" val="20006"/>
                    </a:ext>
                  </a:extLst>
                </a:gridCol>
              </a:tblGrid>
              <a:tr h="370840">
                <a:tc>
                  <a:txBody>
                    <a:bodyPr/>
                    <a:lstStyle/>
                    <a:p>
                      <a:r>
                        <a:rPr lang="en-GB" dirty="0" smtClean="0"/>
                        <a:t>Year to</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600" dirty="0" smtClean="0"/>
                        <a:t>31/07/2010</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600" dirty="0" smtClean="0"/>
                        <a:t>31/07/2011</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600" dirty="0" smtClean="0"/>
                        <a:t>31/07/2012</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600" dirty="0" smtClean="0"/>
                        <a:t>31/07/2013</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600" dirty="0" smtClean="0"/>
                        <a:t>31/07/2014</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600" dirty="0" smtClean="0"/>
                        <a:t>31/07/2015</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70840">
                <a:tc>
                  <a:txBody>
                    <a:bodyPr/>
                    <a:lstStyle/>
                    <a:p>
                      <a:r>
                        <a:rPr lang="en-GB" dirty="0" smtClean="0"/>
                        <a:t>CPS</a:t>
                      </a:r>
                      <a:r>
                        <a:rPr lang="en-GB" baseline="0" dirty="0" smtClean="0"/>
                        <a:t> return</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17.1%</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9.5%</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4.1%</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16.1%</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11.1%</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5.7%</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70840">
                <a:tc>
                  <a:txBody>
                    <a:bodyPr/>
                    <a:lstStyle/>
                    <a:p>
                      <a:r>
                        <a:rPr lang="en-GB" dirty="0" smtClean="0"/>
                        <a:t>RPI</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4.5%</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5.0%</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3.2%</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3.1%</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2.5%</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1.0%</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70840">
                <a:tc>
                  <a:txBody>
                    <a:bodyPr/>
                    <a:lstStyle/>
                    <a:p>
                      <a:r>
                        <a:rPr lang="en-GB" dirty="0" smtClean="0"/>
                        <a:t>Excess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12.6%</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4.5%</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0.9%</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13.0%</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8.6%</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4.7%</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4" name="Slide Number Placeholder 3"/>
          <p:cNvSpPr>
            <a:spLocks noGrp="1"/>
          </p:cNvSpPr>
          <p:nvPr>
            <p:ph type="sldNum" sz="quarter" idx="12"/>
          </p:nvPr>
        </p:nvSpPr>
        <p:spPr/>
        <p:txBody>
          <a:bodyPr/>
          <a:lstStyle/>
          <a:p>
            <a:pPr>
              <a:defRPr/>
            </a:pPr>
            <a:fld id="{677CE1EC-A940-4651-84F3-B9088773F4D5}" type="slidenum">
              <a:rPr lang="en-GB" smtClean="0"/>
              <a:pPr>
                <a:defRPr/>
              </a:pPr>
              <a:t>9</a:t>
            </a:fld>
            <a:endParaRPr lang="en-GB"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Watermark</Template>
  <TotalTime>2962</TotalTime>
  <Words>1038</Words>
  <Application>Microsoft Office PowerPoint</Application>
  <PresentationFormat>On-screen Show (4:3)</PresentationFormat>
  <Paragraphs>303</Paragraphs>
  <Slides>28</Slides>
  <Notes>12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Default Design</vt:lpstr>
      <vt:lpstr>Contributory Pension Scheme</vt:lpstr>
      <vt:lpstr>Agenda</vt:lpstr>
      <vt:lpstr>University Pension Arrangements - overview</vt:lpstr>
      <vt:lpstr>University Pension Arrangements – joined after 31 December 2016</vt:lpstr>
      <vt:lpstr>University Pension Arrangements – joined before 1 January 2013</vt:lpstr>
      <vt:lpstr>CUACPS</vt:lpstr>
      <vt:lpstr>CUADCPS</vt:lpstr>
      <vt:lpstr>Annual Report and Accounts (1)</vt:lpstr>
      <vt:lpstr>Annual Report and Accounts (2)</vt:lpstr>
      <vt:lpstr> Annual Report and Accounts (3) </vt:lpstr>
      <vt:lpstr>Actuarial Valuation as at 31 July 2015</vt:lpstr>
      <vt:lpstr>PowerPoint Presentation</vt:lpstr>
      <vt:lpstr>PowerPoint Presentation</vt:lpstr>
      <vt:lpstr>Actuarial Valuation as at 31 July 2015</vt:lpstr>
      <vt:lpstr>Actuarial Valuation as at 31 July 2015</vt:lpstr>
      <vt:lpstr>Actuarial Valuation as at 31 July 2015</vt:lpstr>
      <vt:lpstr>Actuarial Valuation as at 31 July 2015</vt:lpstr>
      <vt:lpstr>Actuarial Valuation as at 31 July 2015</vt:lpstr>
      <vt:lpstr>Actuarial Valuation as at 31 July 2015</vt:lpstr>
      <vt:lpstr>Actuarial Valuation as at 31 July 2015</vt:lpstr>
      <vt:lpstr>Actuarial Valuation as at 31 July 2015</vt:lpstr>
      <vt:lpstr>Responsible Investment</vt:lpstr>
      <vt:lpstr>Q &amp; A</vt:lpstr>
      <vt:lpstr>Q &amp; A</vt:lpstr>
      <vt:lpstr>Q &amp; A</vt:lpstr>
      <vt:lpstr>Q &amp; A</vt:lpstr>
      <vt:lpstr>Q&amp;A</vt:lpstr>
      <vt:lpstr>Q &amp; A</vt:lpstr>
    </vt:vector>
  </TitlesOfParts>
  <Company>University of Cambridge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Contributory Pension Scheme</dc:title>
  <dc:creator>Sue Curryer</dc:creator>
  <cp:lastModifiedBy>Sue Curryer</cp:lastModifiedBy>
  <cp:revision>119</cp:revision>
  <cp:lastPrinted>2016-02-24T11:14:04Z</cp:lastPrinted>
  <dcterms:created xsi:type="dcterms:W3CDTF">2002-06-18T13:04:08Z</dcterms:created>
  <dcterms:modified xsi:type="dcterms:W3CDTF">2016-02-24T11:28:26Z</dcterms:modified>
</cp:coreProperties>
</file>