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435" r:id="rId2"/>
    <p:sldId id="517" r:id="rId3"/>
    <p:sldId id="486" r:id="rId4"/>
    <p:sldId id="516" r:id="rId5"/>
    <p:sldId id="530" r:id="rId6"/>
    <p:sldId id="521" r:id="rId7"/>
    <p:sldId id="518" r:id="rId8"/>
    <p:sldId id="526" r:id="rId9"/>
    <p:sldId id="520" r:id="rId10"/>
    <p:sldId id="519" r:id="rId11"/>
    <p:sldId id="523" r:id="rId12"/>
    <p:sldId id="525" r:id="rId13"/>
    <p:sldId id="524" r:id="rId14"/>
    <p:sldId id="522" r:id="rId15"/>
    <p:sldId id="528" r:id="rId16"/>
    <p:sldId id="527" r:id="rId17"/>
    <p:sldId id="529" r:id="rId18"/>
  </p:sldIdLst>
  <p:sldSz cx="9144000" cy="6858000" type="screen4x3"/>
  <p:notesSz cx="6797675" cy="9874250"/>
  <p:custDataLst>
    <p:tags r:id="rId21"/>
  </p:custDataLst>
  <p:defaultTextStyle>
    <a:defPPr>
      <a:defRPr lang="en-GB"/>
    </a:defPPr>
    <a:lvl1pPr algn="l" rtl="0" fontAlgn="base">
      <a:spcBef>
        <a:spcPct val="0"/>
      </a:spcBef>
      <a:spcAft>
        <a:spcPct val="0"/>
      </a:spcAft>
      <a:defRPr sz="2400" kern="1200">
        <a:solidFill>
          <a:srgbClr val="EF2A22"/>
        </a:solidFill>
        <a:latin typeface="Arial" charset="0"/>
        <a:ea typeface="ＭＳ Ｐゴシック"/>
        <a:cs typeface="ＭＳ Ｐゴシック"/>
      </a:defRPr>
    </a:lvl1pPr>
    <a:lvl2pPr marL="457200" algn="l" rtl="0" fontAlgn="base">
      <a:spcBef>
        <a:spcPct val="0"/>
      </a:spcBef>
      <a:spcAft>
        <a:spcPct val="0"/>
      </a:spcAft>
      <a:defRPr sz="2400" kern="1200">
        <a:solidFill>
          <a:srgbClr val="EF2A22"/>
        </a:solidFill>
        <a:latin typeface="Arial" charset="0"/>
        <a:ea typeface="ＭＳ Ｐゴシック"/>
        <a:cs typeface="ＭＳ Ｐゴシック"/>
      </a:defRPr>
    </a:lvl2pPr>
    <a:lvl3pPr marL="914400" algn="l" rtl="0" fontAlgn="base">
      <a:spcBef>
        <a:spcPct val="0"/>
      </a:spcBef>
      <a:spcAft>
        <a:spcPct val="0"/>
      </a:spcAft>
      <a:defRPr sz="2400" kern="1200">
        <a:solidFill>
          <a:srgbClr val="EF2A22"/>
        </a:solidFill>
        <a:latin typeface="Arial" charset="0"/>
        <a:ea typeface="ＭＳ Ｐゴシック"/>
        <a:cs typeface="ＭＳ Ｐゴシック"/>
      </a:defRPr>
    </a:lvl3pPr>
    <a:lvl4pPr marL="1371600" algn="l" rtl="0" fontAlgn="base">
      <a:spcBef>
        <a:spcPct val="0"/>
      </a:spcBef>
      <a:spcAft>
        <a:spcPct val="0"/>
      </a:spcAft>
      <a:defRPr sz="2400" kern="1200">
        <a:solidFill>
          <a:srgbClr val="EF2A22"/>
        </a:solidFill>
        <a:latin typeface="Arial" charset="0"/>
        <a:ea typeface="ＭＳ Ｐゴシック"/>
        <a:cs typeface="ＭＳ Ｐゴシック"/>
      </a:defRPr>
    </a:lvl4pPr>
    <a:lvl5pPr marL="1828800" algn="l" rtl="0" fontAlgn="base">
      <a:spcBef>
        <a:spcPct val="0"/>
      </a:spcBef>
      <a:spcAft>
        <a:spcPct val="0"/>
      </a:spcAft>
      <a:defRPr sz="2400" kern="1200">
        <a:solidFill>
          <a:srgbClr val="EF2A22"/>
        </a:solidFill>
        <a:latin typeface="Arial" charset="0"/>
        <a:ea typeface="ＭＳ Ｐゴシック"/>
        <a:cs typeface="ＭＳ Ｐゴシック"/>
      </a:defRPr>
    </a:lvl5pPr>
    <a:lvl6pPr marL="2286000" algn="l" defTabSz="914400" rtl="0" eaLnBrk="1" latinLnBrk="0" hangingPunct="1">
      <a:defRPr sz="2400" kern="1200">
        <a:solidFill>
          <a:srgbClr val="EF2A22"/>
        </a:solidFill>
        <a:latin typeface="Arial" charset="0"/>
        <a:ea typeface="ＭＳ Ｐゴシック"/>
        <a:cs typeface="ＭＳ Ｐゴシック"/>
      </a:defRPr>
    </a:lvl6pPr>
    <a:lvl7pPr marL="2743200" algn="l" defTabSz="914400" rtl="0" eaLnBrk="1" latinLnBrk="0" hangingPunct="1">
      <a:defRPr sz="2400" kern="1200">
        <a:solidFill>
          <a:srgbClr val="EF2A22"/>
        </a:solidFill>
        <a:latin typeface="Arial" charset="0"/>
        <a:ea typeface="ＭＳ Ｐゴシック"/>
        <a:cs typeface="ＭＳ Ｐゴシック"/>
      </a:defRPr>
    </a:lvl7pPr>
    <a:lvl8pPr marL="3200400" algn="l" defTabSz="914400" rtl="0" eaLnBrk="1" latinLnBrk="0" hangingPunct="1">
      <a:defRPr sz="2400" kern="1200">
        <a:solidFill>
          <a:srgbClr val="EF2A22"/>
        </a:solidFill>
        <a:latin typeface="Arial" charset="0"/>
        <a:ea typeface="ＭＳ Ｐゴシック"/>
        <a:cs typeface="ＭＳ Ｐゴシック"/>
      </a:defRPr>
    </a:lvl8pPr>
    <a:lvl9pPr marL="3657600" algn="l" defTabSz="914400" rtl="0" eaLnBrk="1" latinLnBrk="0" hangingPunct="1">
      <a:defRPr sz="2400" kern="1200">
        <a:solidFill>
          <a:srgbClr val="EF2A22"/>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1514">
          <p15:clr>
            <a:srgbClr val="A4A3A4"/>
          </p15:clr>
        </p15:guide>
        <p15:guide id="2" pos="3288">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Smith" initials="NS" lastIdx="13" clrIdx="0"/>
  <p:cmAuthor id="1" name="holly.day" initials="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53"/>
    <a:srgbClr val="77C1BA"/>
    <a:srgbClr val="6BCDB3"/>
    <a:srgbClr val="717173"/>
    <a:srgbClr val="8A8787"/>
    <a:srgbClr val="F79A7B"/>
    <a:srgbClr val="E7C568"/>
    <a:srgbClr val="8BBBE4"/>
    <a:srgbClr val="EDD390"/>
    <a:srgbClr val="A5A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291" autoAdjust="0"/>
    <p:restoredTop sz="76333" autoAdjust="0"/>
  </p:normalViewPr>
  <p:slideViewPr>
    <p:cSldViewPr snapToGrid="0">
      <p:cViewPr varScale="1">
        <p:scale>
          <a:sx n="111" d="100"/>
          <a:sy n="111" d="100"/>
        </p:scale>
        <p:origin x="1674" y="108"/>
      </p:cViewPr>
      <p:guideLst>
        <p:guide orient="horz" pos="1514"/>
        <p:guide pos="3288"/>
      </p:guideLst>
    </p:cSldViewPr>
  </p:slideViewPr>
  <p:outlineViewPr>
    <p:cViewPr>
      <p:scale>
        <a:sx n="33" d="100"/>
        <a:sy n="33" d="100"/>
      </p:scale>
      <p:origin x="0" y="49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5" d="100"/>
          <a:sy n="95" d="100"/>
        </p:scale>
        <p:origin x="-1272" y="-10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2947429" cy="493060"/>
          </a:xfrm>
          <a:prstGeom prst="rect">
            <a:avLst/>
          </a:prstGeom>
          <a:noFill/>
          <a:ln w="9525">
            <a:noFill/>
            <a:miter lim="800000"/>
            <a:headEnd/>
            <a:tailEnd/>
          </a:ln>
        </p:spPr>
        <p:txBody>
          <a:bodyPr vert="horz" wrap="square" lIns="91109" tIns="45555" rIns="91109" bIns="45555" numCol="1" anchor="t" anchorCtr="0" compatLnSpc="1">
            <a:prstTxWarp prst="textNoShape">
              <a:avLst/>
            </a:prstTxWarp>
          </a:bodyPr>
          <a:lstStyle>
            <a:lvl1pPr defTabSz="910368" eaLnBrk="0" hangingPunct="0">
              <a:defRPr sz="1200">
                <a:solidFill>
                  <a:schemeClr val="tx1"/>
                </a:solidFill>
                <a:cs typeface="Arial" charset="0"/>
              </a:defRPr>
            </a:lvl1pPr>
          </a:lstStyle>
          <a:p>
            <a:pPr>
              <a:defRPr/>
            </a:pPr>
            <a:endParaRPr lang="en-US" dirty="0"/>
          </a:p>
        </p:txBody>
      </p:sp>
      <p:sp>
        <p:nvSpPr>
          <p:cNvPr id="11267" name="Rectangle 3"/>
          <p:cNvSpPr>
            <a:spLocks noGrp="1" noChangeArrowheads="1"/>
          </p:cNvSpPr>
          <p:nvPr>
            <p:ph type="dt" sz="quarter" idx="1"/>
          </p:nvPr>
        </p:nvSpPr>
        <p:spPr bwMode="auto">
          <a:xfrm>
            <a:off x="3850247" y="1"/>
            <a:ext cx="2947429" cy="493060"/>
          </a:xfrm>
          <a:prstGeom prst="rect">
            <a:avLst/>
          </a:prstGeom>
          <a:noFill/>
          <a:ln w="9525">
            <a:noFill/>
            <a:miter lim="800000"/>
            <a:headEnd/>
            <a:tailEnd/>
          </a:ln>
        </p:spPr>
        <p:txBody>
          <a:bodyPr vert="horz" wrap="square" lIns="91109" tIns="45555" rIns="91109" bIns="45555" numCol="1" anchor="t" anchorCtr="0" compatLnSpc="1">
            <a:prstTxWarp prst="textNoShape">
              <a:avLst/>
            </a:prstTxWarp>
          </a:bodyPr>
          <a:lstStyle>
            <a:lvl1pPr algn="r" defTabSz="910368" eaLnBrk="0" hangingPunct="0">
              <a:defRPr sz="1200">
                <a:solidFill>
                  <a:schemeClr val="tx1"/>
                </a:solidFill>
                <a:cs typeface="Arial" charset="0"/>
              </a:defRPr>
            </a:lvl1pPr>
          </a:lstStyle>
          <a:p>
            <a:pPr>
              <a:defRPr/>
            </a:pPr>
            <a:endParaRPr lang="en-US" dirty="0"/>
          </a:p>
        </p:txBody>
      </p:sp>
      <p:sp>
        <p:nvSpPr>
          <p:cNvPr id="11268" name="Rectangle 4"/>
          <p:cNvSpPr>
            <a:spLocks noGrp="1" noChangeArrowheads="1"/>
          </p:cNvSpPr>
          <p:nvPr>
            <p:ph type="ftr" sz="quarter" idx="2"/>
          </p:nvPr>
        </p:nvSpPr>
        <p:spPr bwMode="auto">
          <a:xfrm>
            <a:off x="0" y="9381193"/>
            <a:ext cx="2947429" cy="493060"/>
          </a:xfrm>
          <a:prstGeom prst="rect">
            <a:avLst/>
          </a:prstGeom>
          <a:noFill/>
          <a:ln w="9525">
            <a:noFill/>
            <a:miter lim="800000"/>
            <a:headEnd/>
            <a:tailEnd/>
          </a:ln>
        </p:spPr>
        <p:txBody>
          <a:bodyPr vert="horz" wrap="square" lIns="91109" tIns="45555" rIns="91109" bIns="45555" numCol="1" anchor="b" anchorCtr="0" compatLnSpc="1">
            <a:prstTxWarp prst="textNoShape">
              <a:avLst/>
            </a:prstTxWarp>
          </a:bodyPr>
          <a:lstStyle>
            <a:lvl1pPr defTabSz="910368" eaLnBrk="0" hangingPunct="0">
              <a:defRPr sz="1200">
                <a:solidFill>
                  <a:schemeClr val="tx1"/>
                </a:solidFill>
                <a:cs typeface="Arial" charset="0"/>
              </a:defRPr>
            </a:lvl1pPr>
          </a:lstStyle>
          <a:p>
            <a:pPr>
              <a:defRPr/>
            </a:pPr>
            <a:endParaRPr lang="en-US" dirty="0"/>
          </a:p>
        </p:txBody>
      </p:sp>
      <p:sp>
        <p:nvSpPr>
          <p:cNvPr id="11269" name="Rectangle 5"/>
          <p:cNvSpPr>
            <a:spLocks noGrp="1" noChangeArrowheads="1"/>
          </p:cNvSpPr>
          <p:nvPr>
            <p:ph type="sldNum" sz="quarter" idx="3"/>
          </p:nvPr>
        </p:nvSpPr>
        <p:spPr bwMode="auto">
          <a:xfrm>
            <a:off x="3850247" y="9381193"/>
            <a:ext cx="2947429" cy="493060"/>
          </a:xfrm>
          <a:prstGeom prst="rect">
            <a:avLst/>
          </a:prstGeom>
          <a:noFill/>
          <a:ln w="9525">
            <a:noFill/>
            <a:miter lim="800000"/>
            <a:headEnd/>
            <a:tailEnd/>
          </a:ln>
        </p:spPr>
        <p:txBody>
          <a:bodyPr vert="horz" wrap="square" lIns="91109" tIns="45555" rIns="91109" bIns="45555" numCol="1" anchor="b" anchorCtr="0" compatLnSpc="1">
            <a:prstTxWarp prst="textNoShape">
              <a:avLst/>
            </a:prstTxWarp>
          </a:bodyPr>
          <a:lstStyle>
            <a:lvl1pPr algn="r" defTabSz="910368" eaLnBrk="0" hangingPunct="0">
              <a:defRPr sz="1200">
                <a:solidFill>
                  <a:schemeClr val="tx1"/>
                </a:solidFill>
                <a:cs typeface="Arial" charset="0"/>
              </a:defRPr>
            </a:lvl1pPr>
          </a:lstStyle>
          <a:p>
            <a:pPr>
              <a:defRPr/>
            </a:pPr>
            <a:fld id="{4381510C-6765-44E0-9263-7D63642454F7}" type="slidenum">
              <a:rPr lang="en-GB"/>
              <a:pPr>
                <a:defRPr/>
              </a:pPr>
              <a:t>‹#›</a:t>
            </a:fld>
            <a:endParaRPr lang="en-GB" dirty="0"/>
          </a:p>
        </p:txBody>
      </p:sp>
    </p:spTree>
    <p:extLst>
      <p:ext uri="{BB962C8B-B14F-4D97-AF65-F5344CB8AC3E}">
        <p14:creationId xmlns:p14="http://schemas.microsoft.com/office/powerpoint/2010/main" val="1424470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47429" cy="493060"/>
          </a:xfrm>
          <a:prstGeom prst="rect">
            <a:avLst/>
          </a:prstGeom>
          <a:noFill/>
          <a:ln w="9525">
            <a:noFill/>
            <a:miter lim="800000"/>
            <a:headEnd/>
            <a:tailEnd/>
          </a:ln>
        </p:spPr>
        <p:txBody>
          <a:bodyPr vert="horz" wrap="square" lIns="91109" tIns="45555" rIns="91109" bIns="45555" numCol="1" anchor="t" anchorCtr="0" compatLnSpc="1">
            <a:prstTxWarp prst="textNoShape">
              <a:avLst/>
            </a:prstTxWarp>
          </a:bodyPr>
          <a:lstStyle>
            <a:lvl1pPr defTabSz="910368" eaLnBrk="0" hangingPunct="0">
              <a:defRPr sz="1200">
                <a:solidFill>
                  <a:schemeClr val="tx1"/>
                </a:solidFill>
                <a:cs typeface="Arial" charset="0"/>
              </a:defRPr>
            </a:lvl1pPr>
          </a:lstStyle>
          <a:p>
            <a:pPr>
              <a:defRPr/>
            </a:pPr>
            <a:endParaRPr lang="en-US" dirty="0"/>
          </a:p>
        </p:txBody>
      </p:sp>
      <p:sp>
        <p:nvSpPr>
          <p:cNvPr id="3075" name="Rectangle 3"/>
          <p:cNvSpPr>
            <a:spLocks noGrp="1" noChangeArrowheads="1"/>
          </p:cNvSpPr>
          <p:nvPr>
            <p:ph type="dt" idx="1"/>
          </p:nvPr>
        </p:nvSpPr>
        <p:spPr bwMode="auto">
          <a:xfrm>
            <a:off x="3850247" y="1"/>
            <a:ext cx="2947429" cy="493060"/>
          </a:xfrm>
          <a:prstGeom prst="rect">
            <a:avLst/>
          </a:prstGeom>
          <a:noFill/>
          <a:ln w="9525">
            <a:noFill/>
            <a:miter lim="800000"/>
            <a:headEnd/>
            <a:tailEnd/>
          </a:ln>
        </p:spPr>
        <p:txBody>
          <a:bodyPr vert="horz" wrap="square" lIns="91109" tIns="45555" rIns="91109" bIns="45555" numCol="1" anchor="t" anchorCtr="0" compatLnSpc="1">
            <a:prstTxWarp prst="textNoShape">
              <a:avLst/>
            </a:prstTxWarp>
          </a:bodyPr>
          <a:lstStyle>
            <a:lvl1pPr algn="r" defTabSz="910368" eaLnBrk="0" hangingPunct="0">
              <a:defRPr sz="1200">
                <a:solidFill>
                  <a:schemeClr val="tx1"/>
                </a:solidFill>
                <a:cs typeface="Arial" charset="0"/>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2293938" y="1333500"/>
            <a:ext cx="9432926" cy="70754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4744211" y="2511012"/>
            <a:ext cx="1938400" cy="5848143"/>
          </a:xfrm>
          <a:prstGeom prst="rect">
            <a:avLst/>
          </a:prstGeom>
          <a:noFill/>
          <a:ln w="9525">
            <a:noFill/>
            <a:miter lim="800000"/>
            <a:headEnd/>
            <a:tailEnd/>
          </a:ln>
        </p:spPr>
        <p:txBody>
          <a:bodyPr vert="horz" wrap="square" lIns="91109" tIns="45555" rIns="91109" bIns="45555"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381193"/>
            <a:ext cx="2947429" cy="493060"/>
          </a:xfrm>
          <a:prstGeom prst="rect">
            <a:avLst/>
          </a:prstGeom>
          <a:noFill/>
          <a:ln w="9525">
            <a:noFill/>
            <a:miter lim="800000"/>
            <a:headEnd/>
            <a:tailEnd/>
          </a:ln>
        </p:spPr>
        <p:txBody>
          <a:bodyPr vert="horz" wrap="square" lIns="91109" tIns="45555" rIns="91109" bIns="45555" numCol="1" anchor="b" anchorCtr="0" compatLnSpc="1">
            <a:prstTxWarp prst="textNoShape">
              <a:avLst/>
            </a:prstTxWarp>
          </a:bodyPr>
          <a:lstStyle>
            <a:lvl1pPr defTabSz="910368" eaLnBrk="0" hangingPunct="0">
              <a:defRPr sz="1200">
                <a:solidFill>
                  <a:schemeClr val="tx1"/>
                </a:solidFill>
                <a:cs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850247" y="9381193"/>
            <a:ext cx="2947429" cy="493060"/>
          </a:xfrm>
          <a:prstGeom prst="rect">
            <a:avLst/>
          </a:prstGeom>
          <a:noFill/>
          <a:ln w="9525">
            <a:noFill/>
            <a:miter lim="800000"/>
            <a:headEnd/>
            <a:tailEnd/>
          </a:ln>
        </p:spPr>
        <p:txBody>
          <a:bodyPr vert="horz" wrap="square" lIns="91109" tIns="45555" rIns="91109" bIns="45555" numCol="1" anchor="b" anchorCtr="0" compatLnSpc="1">
            <a:prstTxWarp prst="textNoShape">
              <a:avLst/>
            </a:prstTxWarp>
          </a:bodyPr>
          <a:lstStyle>
            <a:lvl1pPr algn="r" defTabSz="910368" eaLnBrk="0" hangingPunct="0">
              <a:defRPr sz="1200">
                <a:solidFill>
                  <a:schemeClr val="tx1"/>
                </a:solidFill>
                <a:cs typeface="Arial" charset="0"/>
              </a:defRPr>
            </a:lvl1pPr>
          </a:lstStyle>
          <a:p>
            <a:pPr>
              <a:defRPr/>
            </a:pPr>
            <a:fld id="{E635529F-D616-4C31-BB9E-1F643C54E8E9}" type="slidenum">
              <a:rPr lang="en-GB"/>
              <a:pPr>
                <a:defRPr/>
              </a:pPr>
              <a:t>‹#›</a:t>
            </a:fld>
            <a:endParaRPr lang="en-GB" dirty="0"/>
          </a:p>
        </p:txBody>
      </p:sp>
    </p:spTree>
    <p:extLst>
      <p:ext uri="{BB962C8B-B14F-4D97-AF65-F5344CB8AC3E}">
        <p14:creationId xmlns:p14="http://schemas.microsoft.com/office/powerpoint/2010/main" val="524719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bg2"/>
        </a:solidFill>
        <a:latin typeface="Calibri" pitchFamily="34"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b="1" kern="1200">
        <a:solidFill>
          <a:schemeClr val="bg2"/>
        </a:solidFill>
        <a:latin typeface="Calibri" pitchFamily="34" charset="0"/>
        <a:ea typeface="ＭＳ Ｐゴシック" pitchFamily="-106" charset="-128"/>
        <a:cs typeface="ＭＳ Ｐゴシック"/>
      </a:defRPr>
    </a:lvl2pPr>
    <a:lvl3pPr marL="914400" algn="l" rtl="0" eaLnBrk="0" fontAlgn="base" hangingPunct="0">
      <a:spcBef>
        <a:spcPct val="30000"/>
      </a:spcBef>
      <a:spcAft>
        <a:spcPct val="0"/>
      </a:spcAft>
      <a:defRPr sz="1200" b="1" kern="1200">
        <a:solidFill>
          <a:schemeClr val="bg2"/>
        </a:solidFill>
        <a:latin typeface="Calibri" pitchFamily="34" charset="0"/>
        <a:ea typeface="ＭＳ Ｐゴシック" pitchFamily="-106" charset="-128"/>
        <a:cs typeface="ＭＳ Ｐゴシック"/>
      </a:defRPr>
    </a:lvl3pPr>
    <a:lvl4pPr marL="1371600" algn="l" rtl="0" eaLnBrk="0" fontAlgn="base" hangingPunct="0">
      <a:spcBef>
        <a:spcPct val="30000"/>
      </a:spcBef>
      <a:spcAft>
        <a:spcPct val="0"/>
      </a:spcAft>
      <a:defRPr sz="1200" b="1" kern="1200">
        <a:solidFill>
          <a:schemeClr val="bg2"/>
        </a:solidFill>
        <a:latin typeface="Calibri" pitchFamily="34" charset="0"/>
        <a:ea typeface="ＭＳ Ｐゴシック" pitchFamily="-106" charset="-128"/>
        <a:cs typeface="ＭＳ Ｐゴシック"/>
      </a:defRPr>
    </a:lvl4pPr>
    <a:lvl5pPr marL="1828800" algn="l" rtl="0" eaLnBrk="0" fontAlgn="base" hangingPunct="0">
      <a:spcBef>
        <a:spcPct val="30000"/>
      </a:spcBef>
      <a:spcAft>
        <a:spcPct val="0"/>
      </a:spcAft>
      <a:defRPr sz="1200" b="1" kern="1200">
        <a:solidFill>
          <a:schemeClr val="bg2"/>
        </a:solidFill>
        <a:latin typeface="Calibri" pitchFamily="34" charset="0"/>
        <a:ea typeface="ＭＳ Ｐゴシック" pitchFamily="-106"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2293938" y="1333500"/>
            <a:ext cx="9432926" cy="7075488"/>
          </a:xfrm>
          <a:ln/>
        </p:spPr>
      </p:sp>
      <p:sp>
        <p:nvSpPr>
          <p:cNvPr id="19458" name="Rectangle 3"/>
          <p:cNvSpPr>
            <a:spLocks noGrp="1" noChangeArrowheads="1"/>
          </p:cNvSpPr>
          <p:nvPr>
            <p:ph type="body" idx="1"/>
          </p:nvPr>
        </p:nvSpPr>
        <p:spPr>
          <a:noFill/>
          <a:ln/>
        </p:spPr>
        <p:txBody>
          <a:bodyPr/>
          <a:lstStyle/>
          <a:p>
            <a:endParaRPr lang="en-US" dirty="0"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635529F-D616-4C31-BB9E-1F643C54E8E9}" type="slidenum">
              <a:rPr lang="en-GB" smtClean="0"/>
              <a:pPr>
                <a:defRPr/>
              </a:pPr>
              <a:t>2</a:t>
            </a:fld>
            <a:endParaRPr lang="en-GB" dirty="0"/>
          </a:p>
        </p:txBody>
      </p:sp>
    </p:spTree>
    <p:extLst>
      <p:ext uri="{BB962C8B-B14F-4D97-AF65-F5344CB8AC3E}">
        <p14:creationId xmlns:p14="http://schemas.microsoft.com/office/powerpoint/2010/main" val="2052198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extBox 7"/>
          <p:cNvSpPr txBox="1"/>
          <p:nvPr userDrawn="1"/>
        </p:nvSpPr>
        <p:spPr>
          <a:xfrm>
            <a:off x="4675188" y="384175"/>
            <a:ext cx="3690937" cy="461963"/>
          </a:xfrm>
          <a:prstGeom prst="rect">
            <a:avLst/>
          </a:prstGeom>
          <a:noFill/>
        </p:spPr>
        <p:txBody>
          <a:bodyPr>
            <a:spAutoFit/>
          </a:bodyPr>
          <a:lstStyle/>
          <a:p>
            <a:pPr algn="r">
              <a:defRPr/>
            </a:pPr>
            <a:r>
              <a:rPr lang="en-GB" dirty="0">
                <a:solidFill>
                  <a:schemeClr val="bg1"/>
                </a:solidFill>
                <a:ea typeface="ＭＳ Ｐゴシック" pitchFamily="34" charset="-128"/>
                <a:cs typeface="Arial" charset="0"/>
              </a:rPr>
              <a:t>Business. Empowered.</a:t>
            </a:r>
          </a:p>
        </p:txBody>
      </p:sp>
      <p:sp>
        <p:nvSpPr>
          <p:cNvPr id="12" name="TextBox 11"/>
          <p:cNvSpPr txBox="1"/>
          <p:nvPr userDrawn="1"/>
        </p:nvSpPr>
        <p:spPr>
          <a:xfrm>
            <a:off x="734939" y="341832"/>
            <a:ext cx="2589375" cy="646331"/>
          </a:xfrm>
          <a:prstGeom prst="rect">
            <a:avLst/>
          </a:prstGeom>
          <a:solidFill>
            <a:srgbClr val="77C1BA"/>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  </a:t>
            </a:r>
            <a:r>
              <a:rPr lang="en-GB" sz="800" dirty="0" smtClean="0">
                <a:solidFill>
                  <a:schemeClr val="bg1"/>
                </a:solidFill>
                <a:latin typeface="Times New Roman" pitchFamily="18" charset="0"/>
                <a:cs typeface="Times New Roman" pitchFamily="18" charset="0"/>
              </a:rPr>
              <a:t>    </a:t>
            </a:r>
            <a:r>
              <a:rPr lang="en-GB" dirty="0" smtClean="0">
                <a:solidFill>
                  <a:schemeClr val="bg1"/>
                </a:solidFill>
                <a:latin typeface="Times New Roman" pitchFamily="18" charset="0"/>
                <a:cs typeface="Times New Roman" pitchFamily="18" charset="0"/>
              </a:rPr>
              <a:t>CAMBRIDGE </a:t>
            </a:r>
            <a:r>
              <a:rPr lang="en-GB" baseline="0" dirty="0" smtClean="0">
                <a:solidFill>
                  <a:schemeClr val="accent5">
                    <a:lumMod val="90000"/>
                  </a:schemeClr>
                </a:solidFill>
                <a:latin typeface="Times New Roman" pitchFamily="18" charset="0"/>
                <a:cs typeface="Times New Roman" pitchFamily="18" charset="0"/>
              </a:rPr>
              <a:t>&amp;</a:t>
            </a:r>
          </a:p>
          <a:p>
            <a:endParaRPr lang="en-GB" sz="600" dirty="0">
              <a:solidFill>
                <a:schemeClr val="bg1"/>
              </a:solidFill>
              <a:latin typeface="Times New Roman" pitchFamily="18" charset="0"/>
              <a:cs typeface="Times New Roman" pitchFamily="18" charset="0"/>
            </a:endParaRPr>
          </a:p>
        </p:txBody>
      </p:sp>
      <p:sp>
        <p:nvSpPr>
          <p:cNvPr id="13" name="TextBox 12"/>
          <p:cNvSpPr txBox="1"/>
          <p:nvPr userDrawn="1"/>
        </p:nvSpPr>
        <p:spPr>
          <a:xfrm>
            <a:off x="3315768" y="346024"/>
            <a:ext cx="5118933" cy="646331"/>
          </a:xfrm>
          <a:prstGeom prst="rect">
            <a:avLst/>
          </a:prstGeom>
          <a:solidFill>
            <a:srgbClr val="214653"/>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your pension benefits </a:t>
            </a:r>
          </a:p>
          <a:p>
            <a:endParaRPr lang="en-GB" sz="600" dirty="0">
              <a:solidFill>
                <a:schemeClr val="bg1"/>
              </a:solidFill>
              <a:latin typeface="Times New Roman" pitchFamily="18" charset="0"/>
              <a:cs typeface="Times New Roman" pitchFamily="18" charset="0"/>
            </a:endParaRPr>
          </a:p>
        </p:txBody>
      </p:sp>
      <p:sp>
        <p:nvSpPr>
          <p:cNvPr id="14" name="TextBox 13"/>
          <p:cNvSpPr txBox="1"/>
          <p:nvPr userDrawn="1"/>
        </p:nvSpPr>
        <p:spPr>
          <a:xfrm>
            <a:off x="4744162" y="6452763"/>
            <a:ext cx="4076349" cy="307777"/>
          </a:xfrm>
          <a:prstGeom prst="rect">
            <a:avLst/>
          </a:prstGeom>
          <a:noFill/>
        </p:spPr>
        <p:txBody>
          <a:bodyPr wrap="square" rtlCol="0">
            <a:spAutoFit/>
          </a:bodyPr>
          <a:lstStyle/>
          <a:p>
            <a:r>
              <a:rPr lang="en-GB" sz="1400" b="1" dirty="0" smtClean="0">
                <a:solidFill>
                  <a:srgbClr val="77C1BA"/>
                </a:solidFill>
              </a:rPr>
              <a:t>http://www.pensions.admin.cam.ac.uk/</a:t>
            </a:r>
            <a:endParaRPr lang="en-GB" sz="1400" b="1" dirty="0">
              <a:solidFill>
                <a:srgbClr val="77C1BA"/>
              </a:solidFill>
            </a:endParaRPr>
          </a:p>
        </p:txBody>
      </p:sp>
      <p:pic>
        <p:nvPicPr>
          <p:cNvPr id="15" name="Picture 3"/>
          <p:cNvPicPr>
            <a:picLocks noChangeAspect="1" noChangeArrowheads="1"/>
          </p:cNvPicPr>
          <p:nvPr userDrawn="1"/>
        </p:nvPicPr>
        <p:blipFill>
          <a:blip r:embed="rId2" cstate="email"/>
          <a:srcRect/>
          <a:stretch>
            <a:fillRect/>
          </a:stretch>
        </p:blipFill>
        <p:spPr bwMode="auto">
          <a:xfrm>
            <a:off x="693728" y="6241018"/>
            <a:ext cx="1878561" cy="423491"/>
          </a:xfrm>
          <a:prstGeom prst="rect">
            <a:avLst/>
          </a:prstGeom>
          <a:noFill/>
          <a:ln w="9525">
            <a:noFill/>
            <a:miter lim="800000"/>
            <a:headEnd/>
            <a:tailEnd/>
          </a:ln>
          <a:effectLst/>
        </p:spPr>
      </p:pic>
      <p:cxnSp>
        <p:nvCxnSpPr>
          <p:cNvPr id="44" name="Straight Connector 43"/>
          <p:cNvCxnSpPr/>
          <p:nvPr userDrawn="1"/>
        </p:nvCxnSpPr>
        <p:spPr bwMode="auto">
          <a:xfrm>
            <a:off x="3238856" y="6118789"/>
            <a:ext cx="5204389" cy="119"/>
          </a:xfrm>
          <a:prstGeom prst="line">
            <a:avLst/>
          </a:prstGeom>
          <a:noFill/>
          <a:ln w="50800" cap="flat" cmpd="sng" algn="ctr">
            <a:solidFill>
              <a:srgbClr val="214653"/>
            </a:solidFill>
            <a:prstDash val="solid"/>
            <a:round/>
            <a:headEnd type="none" w="med" len="med"/>
            <a:tailEnd type="none" w="med" len="med"/>
          </a:ln>
          <a:effectLst/>
        </p:spPr>
      </p:cxnSp>
      <p:cxnSp>
        <p:nvCxnSpPr>
          <p:cNvPr id="45" name="Straight Connector 44"/>
          <p:cNvCxnSpPr/>
          <p:nvPr userDrawn="1"/>
        </p:nvCxnSpPr>
        <p:spPr bwMode="auto">
          <a:xfrm flipV="1">
            <a:off x="726394" y="6118789"/>
            <a:ext cx="2572283" cy="118"/>
          </a:xfrm>
          <a:prstGeom prst="line">
            <a:avLst/>
          </a:prstGeom>
          <a:noFill/>
          <a:ln w="50800" cap="flat" cmpd="sng" algn="ctr">
            <a:solidFill>
              <a:srgbClr val="77C1BA"/>
            </a:solidFill>
            <a:prstDash val="solid"/>
            <a:round/>
            <a:headEnd type="none" w="med" len="med"/>
            <a:tailEnd type="none" w="med" len="med"/>
          </a:ln>
          <a:effectLst/>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1900" y="762000"/>
            <a:ext cx="1851025" cy="4595813"/>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755650" y="762000"/>
            <a:ext cx="5403850" cy="4595813"/>
          </a:xfrm>
          <a:prstGeom prst="rect">
            <a:avLst/>
          </a:prstGeom>
        </p:spPr>
        <p:txBody>
          <a:bodyPr vert="eaVert"/>
          <a:lstStyle>
            <a:lvl2pPr>
              <a:defRPr sz="1800"/>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pic>
        <p:nvPicPr>
          <p:cNvPr id="4" name="Picture 8" descr="Picture1.jpg"/>
          <p:cNvPicPr>
            <a:picLocks noChangeAspect="1"/>
          </p:cNvPicPr>
          <p:nvPr userDrawn="1"/>
        </p:nvPicPr>
        <p:blipFill>
          <a:blip r:embed="rId2" cstate="email"/>
          <a:srcRect/>
          <a:stretch>
            <a:fillRect/>
          </a:stretch>
        </p:blipFill>
        <p:spPr bwMode="auto">
          <a:xfrm>
            <a:off x="6783388" y="6207125"/>
            <a:ext cx="2128837" cy="590550"/>
          </a:xfrm>
          <a:prstGeom prst="rect">
            <a:avLst/>
          </a:prstGeom>
          <a:noFill/>
          <a:ln w="9525">
            <a:noFill/>
            <a:miter lim="800000"/>
            <a:headEnd/>
            <a:tailEnd/>
          </a:ln>
        </p:spPr>
      </p:pic>
      <p:sp>
        <p:nvSpPr>
          <p:cNvPr id="5" name="Rectangle 37"/>
          <p:cNvSpPr>
            <a:spLocks noChangeArrowheads="1"/>
          </p:cNvSpPr>
          <p:nvPr/>
        </p:nvSpPr>
        <p:spPr bwMode="auto">
          <a:xfrm>
            <a:off x="8353425" y="5310188"/>
            <a:ext cx="184150" cy="457200"/>
          </a:xfrm>
          <a:prstGeom prst="rect">
            <a:avLst/>
          </a:prstGeom>
          <a:noFill/>
          <a:ln w="9525">
            <a:noFill/>
            <a:miter lim="800000"/>
            <a:headEnd/>
            <a:tailEnd/>
          </a:ln>
          <a:effectLst/>
        </p:spPr>
        <p:txBody>
          <a:bodyPr wrap="none">
            <a:spAutoFit/>
          </a:bodyPr>
          <a:lstStyle/>
          <a:p>
            <a:pPr eaLnBrk="0" hangingPunct="0">
              <a:spcBef>
                <a:spcPct val="50000"/>
              </a:spcBef>
              <a:defRPr/>
            </a:pPr>
            <a:endParaRPr lang="en-US" dirty="0">
              <a:solidFill>
                <a:schemeClr val="tx1"/>
              </a:solidFill>
              <a:ea typeface="ＭＳ Ｐゴシック" pitchFamily="-110" charset="-128"/>
              <a:cs typeface="+mn-cs"/>
            </a:endParaRPr>
          </a:p>
        </p:txBody>
      </p:sp>
      <p:sp>
        <p:nvSpPr>
          <p:cNvPr id="6" name="Rectangle 39"/>
          <p:cNvSpPr>
            <a:spLocks noChangeArrowheads="1"/>
          </p:cNvSpPr>
          <p:nvPr/>
        </p:nvSpPr>
        <p:spPr bwMode="auto">
          <a:xfrm>
            <a:off x="533400" y="4724400"/>
            <a:ext cx="914400" cy="914400"/>
          </a:xfrm>
          <a:prstGeom prst="rect">
            <a:avLst/>
          </a:prstGeom>
          <a:noFill/>
          <a:ln w="9525">
            <a:noFill/>
            <a:miter lim="800000"/>
            <a:headEnd/>
            <a:tailEnd/>
          </a:ln>
          <a:effectLst/>
        </p:spPr>
        <p:txBody>
          <a:bodyPr wrap="none" anchor="ctr">
            <a:spAutoFit/>
          </a:bodyPr>
          <a:lstStyle/>
          <a:p>
            <a:pPr>
              <a:defRPr/>
            </a:pPr>
            <a:endParaRPr lang="en-US" dirty="0">
              <a:ea typeface="ＭＳ Ｐゴシック" pitchFamily="-110" charset="-128"/>
              <a:cs typeface="+mn-cs"/>
            </a:endParaRPr>
          </a:p>
        </p:txBody>
      </p:sp>
      <p:cxnSp>
        <p:nvCxnSpPr>
          <p:cNvPr id="7" name="Straight Connector 16"/>
          <p:cNvCxnSpPr/>
          <p:nvPr userDrawn="1"/>
        </p:nvCxnSpPr>
        <p:spPr bwMode="auto">
          <a:xfrm rot="10800000">
            <a:off x="735013" y="6229350"/>
            <a:ext cx="7699375" cy="0"/>
          </a:xfrm>
          <a:prstGeom prst="line">
            <a:avLst/>
          </a:prstGeom>
          <a:noFill/>
          <a:ln w="12700" cap="flat" cmpd="sng" algn="ctr">
            <a:solidFill>
              <a:schemeClr val="bg1">
                <a:lumMod val="75000"/>
              </a:schemeClr>
            </a:solidFill>
            <a:prstDash val="solid"/>
            <a:round/>
            <a:headEnd type="none" w="med" len="med"/>
            <a:tailEnd type="none" w="med" len="med"/>
          </a:ln>
          <a:effectLst/>
        </p:spPr>
      </p:cxnSp>
      <p:cxnSp>
        <p:nvCxnSpPr>
          <p:cNvPr id="8" name="Straight Connector 9"/>
          <p:cNvCxnSpPr>
            <a:cxnSpLocks noChangeShapeType="1"/>
          </p:cNvCxnSpPr>
          <p:nvPr userDrawn="1"/>
        </p:nvCxnSpPr>
        <p:spPr bwMode="auto">
          <a:xfrm rot="5400000">
            <a:off x="341312" y="388938"/>
            <a:ext cx="777875" cy="0"/>
          </a:xfrm>
          <a:prstGeom prst="line">
            <a:avLst/>
          </a:prstGeom>
          <a:noFill/>
          <a:ln w="9525" algn="ctr">
            <a:solidFill>
              <a:srgbClr val="58A7E0"/>
            </a:solidFill>
            <a:round/>
            <a:headEnd/>
            <a:tailEnd/>
          </a:ln>
        </p:spPr>
      </p:cxnSp>
      <p:sp>
        <p:nvSpPr>
          <p:cNvPr id="2" name="Title 1"/>
          <p:cNvSpPr>
            <a:spLocks noGrp="1"/>
          </p:cNvSpPr>
          <p:nvPr>
            <p:ph type="title"/>
          </p:nvPr>
        </p:nvSpPr>
        <p:spPr>
          <a:xfrm>
            <a:off x="735013" y="334963"/>
            <a:ext cx="7673975" cy="762000"/>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55650" y="1376363"/>
            <a:ext cx="7635875" cy="3981450"/>
          </a:xfrm>
          <a:prstGeom prst="rect">
            <a:avLst/>
          </a:prstGeom>
        </p:spPr>
        <p:txBody>
          <a:bodyPr/>
          <a:lstStyle>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pic>
        <p:nvPicPr>
          <p:cNvPr id="4" name="Picture 8" descr="Picture1.jpg"/>
          <p:cNvPicPr>
            <a:picLocks noChangeAspect="1"/>
          </p:cNvPicPr>
          <p:nvPr userDrawn="1"/>
        </p:nvPicPr>
        <p:blipFill>
          <a:blip r:embed="rId2" cstate="email"/>
          <a:srcRect/>
          <a:stretch>
            <a:fillRect/>
          </a:stretch>
        </p:blipFill>
        <p:spPr bwMode="auto">
          <a:xfrm>
            <a:off x="6783388" y="6207125"/>
            <a:ext cx="2128837" cy="590550"/>
          </a:xfrm>
          <a:prstGeom prst="rect">
            <a:avLst/>
          </a:prstGeom>
          <a:noFill/>
          <a:ln w="9525">
            <a:noFill/>
            <a:miter lim="800000"/>
            <a:headEnd/>
            <a:tailEnd/>
          </a:ln>
        </p:spPr>
      </p:pic>
      <p:sp>
        <p:nvSpPr>
          <p:cNvPr id="5" name="Rectangle 37"/>
          <p:cNvSpPr>
            <a:spLocks noChangeArrowheads="1"/>
          </p:cNvSpPr>
          <p:nvPr/>
        </p:nvSpPr>
        <p:spPr bwMode="auto">
          <a:xfrm>
            <a:off x="8353425" y="5310188"/>
            <a:ext cx="184150" cy="457200"/>
          </a:xfrm>
          <a:prstGeom prst="rect">
            <a:avLst/>
          </a:prstGeom>
          <a:noFill/>
          <a:ln w="9525">
            <a:noFill/>
            <a:miter lim="800000"/>
            <a:headEnd/>
            <a:tailEnd/>
          </a:ln>
          <a:effectLst/>
        </p:spPr>
        <p:txBody>
          <a:bodyPr wrap="none">
            <a:spAutoFit/>
          </a:bodyPr>
          <a:lstStyle/>
          <a:p>
            <a:pPr eaLnBrk="0" hangingPunct="0">
              <a:spcBef>
                <a:spcPct val="50000"/>
              </a:spcBef>
              <a:defRPr/>
            </a:pPr>
            <a:endParaRPr lang="en-US" dirty="0">
              <a:solidFill>
                <a:schemeClr val="tx1"/>
              </a:solidFill>
              <a:ea typeface="ＭＳ Ｐゴシック" pitchFamily="-110" charset="-128"/>
              <a:cs typeface="+mn-cs"/>
            </a:endParaRPr>
          </a:p>
        </p:txBody>
      </p:sp>
      <p:sp>
        <p:nvSpPr>
          <p:cNvPr id="6" name="Rectangle 39"/>
          <p:cNvSpPr>
            <a:spLocks noChangeArrowheads="1"/>
          </p:cNvSpPr>
          <p:nvPr/>
        </p:nvSpPr>
        <p:spPr bwMode="auto">
          <a:xfrm>
            <a:off x="533400" y="4724400"/>
            <a:ext cx="914400" cy="914400"/>
          </a:xfrm>
          <a:prstGeom prst="rect">
            <a:avLst/>
          </a:prstGeom>
          <a:noFill/>
          <a:ln w="9525">
            <a:noFill/>
            <a:miter lim="800000"/>
            <a:headEnd/>
            <a:tailEnd/>
          </a:ln>
          <a:effectLst/>
        </p:spPr>
        <p:txBody>
          <a:bodyPr wrap="none" anchor="ctr">
            <a:spAutoFit/>
          </a:bodyPr>
          <a:lstStyle/>
          <a:p>
            <a:pPr>
              <a:defRPr/>
            </a:pPr>
            <a:endParaRPr lang="en-US" dirty="0">
              <a:ea typeface="ＭＳ Ｐゴシック" pitchFamily="-110" charset="-128"/>
              <a:cs typeface="+mn-cs"/>
            </a:endParaRPr>
          </a:p>
        </p:txBody>
      </p:sp>
      <p:cxnSp>
        <p:nvCxnSpPr>
          <p:cNvPr id="7" name="Straight Connector 16"/>
          <p:cNvCxnSpPr/>
          <p:nvPr userDrawn="1"/>
        </p:nvCxnSpPr>
        <p:spPr bwMode="auto">
          <a:xfrm rot="10800000">
            <a:off x="735013" y="6229350"/>
            <a:ext cx="7699375" cy="0"/>
          </a:xfrm>
          <a:prstGeom prst="line">
            <a:avLst/>
          </a:prstGeom>
          <a:noFill/>
          <a:ln w="12700" cap="flat" cmpd="sng" algn="ctr">
            <a:solidFill>
              <a:schemeClr val="bg1">
                <a:lumMod val="75000"/>
              </a:schemeClr>
            </a:solidFill>
            <a:prstDash val="solid"/>
            <a:round/>
            <a:headEnd type="none" w="med" len="med"/>
            <a:tailEnd type="none" w="med" len="med"/>
          </a:ln>
          <a:effectLst/>
        </p:spPr>
      </p:cxnSp>
      <p:cxnSp>
        <p:nvCxnSpPr>
          <p:cNvPr id="8" name="Straight Connector 9"/>
          <p:cNvCxnSpPr>
            <a:cxnSpLocks noChangeShapeType="1"/>
          </p:cNvCxnSpPr>
          <p:nvPr userDrawn="1"/>
        </p:nvCxnSpPr>
        <p:spPr bwMode="auto">
          <a:xfrm rot="5400000">
            <a:off x="341312" y="388938"/>
            <a:ext cx="777875" cy="0"/>
          </a:xfrm>
          <a:prstGeom prst="line">
            <a:avLst/>
          </a:prstGeom>
          <a:noFill/>
          <a:ln w="9525" algn="ctr">
            <a:solidFill>
              <a:srgbClr val="58A7E0"/>
            </a:solidFill>
            <a:round/>
            <a:headEnd/>
            <a:tailEnd/>
          </a:ln>
        </p:spPr>
      </p:cxnSp>
      <p:sp>
        <p:nvSpPr>
          <p:cNvPr id="9" name="Text Box 9"/>
          <p:cNvSpPr txBox="1">
            <a:spLocks noChangeArrowheads="1"/>
          </p:cNvSpPr>
          <p:nvPr userDrawn="1"/>
        </p:nvSpPr>
        <p:spPr bwMode="auto">
          <a:xfrm>
            <a:off x="3778250" y="6153150"/>
            <a:ext cx="2208213" cy="641350"/>
          </a:xfrm>
          <a:prstGeom prst="rect">
            <a:avLst/>
          </a:prstGeom>
          <a:noFill/>
          <a:ln w="9525">
            <a:noFill/>
            <a:miter lim="800000"/>
            <a:headEnd/>
            <a:tailEnd/>
          </a:ln>
          <a:effectLst/>
        </p:spPr>
        <p:txBody>
          <a:bodyPr>
            <a:spAutoFit/>
          </a:bodyPr>
          <a:lstStyle/>
          <a:p>
            <a:pPr>
              <a:spcBef>
                <a:spcPct val="50000"/>
              </a:spcBef>
              <a:defRPr/>
            </a:pPr>
            <a:r>
              <a:rPr lang="en-GB" sz="3600" b="1" i="1" dirty="0">
                <a:latin typeface="Calibri" pitchFamily="34" charset="0"/>
              </a:rPr>
              <a:t>Draft</a:t>
            </a:r>
          </a:p>
        </p:txBody>
      </p:sp>
      <p:sp>
        <p:nvSpPr>
          <p:cNvPr id="2" name="Title 1"/>
          <p:cNvSpPr>
            <a:spLocks noGrp="1"/>
          </p:cNvSpPr>
          <p:nvPr>
            <p:ph type="title"/>
          </p:nvPr>
        </p:nvSpPr>
        <p:spPr>
          <a:xfrm>
            <a:off x="735013" y="334963"/>
            <a:ext cx="7673975" cy="762000"/>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55650" y="1376363"/>
            <a:ext cx="7635875" cy="3981450"/>
          </a:xfrm>
          <a:prstGeom prst="rect">
            <a:avLst/>
          </a:prstGeom>
        </p:spPr>
        <p:txBody>
          <a:bodyPr/>
          <a:lstStyle>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35013" y="334963"/>
            <a:ext cx="7673975" cy="762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755650" y="1376363"/>
            <a:ext cx="7635875" cy="3981450"/>
          </a:xfrm>
          <a:prstGeom prst="rect">
            <a:avLst/>
          </a:prstGeo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0" y="1376363"/>
            <a:ext cx="7635875" cy="3981450"/>
          </a:xfrm>
          <a:prstGeom prst="rect">
            <a:avLst/>
          </a:prstGeom>
        </p:spPr>
        <p:txBody>
          <a:bodyPr/>
          <a:lstStyle>
            <a:lvl1pPr>
              <a:buClr>
                <a:srgbClr val="58A7E0"/>
              </a:buClr>
              <a:defRPr/>
            </a:lvl1pPr>
            <a:lvl2pPr>
              <a:buClr>
                <a:srgbClr val="58A7E0"/>
              </a:buClr>
              <a:defRPr sz="1800"/>
            </a:lvl2pPr>
            <a:lvl3pPr>
              <a:buClr>
                <a:srgbClr val="58A7E0"/>
              </a:buClr>
              <a:defRPr/>
            </a:lvl3pPr>
            <a:lvl4pPr>
              <a:buClr>
                <a:srgbClr val="58A7E0"/>
              </a:buClr>
              <a:defRPr/>
            </a:lvl4pPr>
            <a:lvl5pPr>
              <a:buClr>
                <a:srgbClr val="58A7E0"/>
              </a:buCl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solidFill>
                  <a:srgbClr val="58A7E0"/>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334963"/>
            <a:ext cx="7673975" cy="762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755650" y="1700213"/>
            <a:ext cx="3627438" cy="3657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535488" y="1700213"/>
            <a:ext cx="3627437" cy="3657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35013" y="334963"/>
            <a:ext cx="7673975" cy="762000"/>
          </a:xfrm>
          <a:prstGeom prst="rect">
            <a:avLst/>
          </a:prstGeom>
        </p:spPr>
        <p:txBody>
          <a:bodyPr/>
          <a:lstStyle/>
          <a:p>
            <a:r>
              <a:rPr lang="en-GB"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35013" y="334963"/>
            <a:ext cx="7673975" cy="762000"/>
          </a:xfrm>
          <a:prstGeom prst="rect">
            <a:avLst/>
          </a:prstGeom>
        </p:spPr>
        <p:txBody>
          <a:bodyPr/>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755650" y="1376363"/>
            <a:ext cx="7635875" cy="3981450"/>
          </a:xfrm>
          <a:prstGeom prst="rect">
            <a:avLst/>
          </a:prstGeom>
        </p:spPr>
        <p:txBody>
          <a:bodyPr vert="eaVert"/>
          <a:lstStyle>
            <a:lvl2pPr>
              <a:defRPr sz="1800"/>
            </a:lvl2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1" name="Rectangle 37"/>
          <p:cNvSpPr>
            <a:spLocks noChangeArrowheads="1"/>
          </p:cNvSpPr>
          <p:nvPr/>
        </p:nvSpPr>
        <p:spPr bwMode="auto">
          <a:xfrm>
            <a:off x="8353425" y="5310188"/>
            <a:ext cx="184150" cy="457200"/>
          </a:xfrm>
          <a:prstGeom prst="rect">
            <a:avLst/>
          </a:prstGeom>
          <a:noFill/>
          <a:ln w="9525">
            <a:noFill/>
            <a:miter lim="800000"/>
            <a:headEnd/>
            <a:tailEnd/>
          </a:ln>
          <a:effectLst/>
        </p:spPr>
        <p:txBody>
          <a:bodyPr wrap="none">
            <a:spAutoFit/>
          </a:bodyPr>
          <a:lstStyle/>
          <a:p>
            <a:pPr eaLnBrk="0" hangingPunct="0">
              <a:spcBef>
                <a:spcPct val="50000"/>
              </a:spcBef>
              <a:defRPr/>
            </a:pPr>
            <a:endParaRPr lang="en-US" dirty="0">
              <a:solidFill>
                <a:schemeClr val="tx1"/>
              </a:solidFill>
              <a:ea typeface="ＭＳ Ｐゴシック" pitchFamily="-110" charset="-128"/>
              <a:cs typeface="+mn-cs"/>
            </a:endParaRPr>
          </a:p>
        </p:txBody>
      </p:sp>
      <p:sp>
        <p:nvSpPr>
          <p:cNvPr id="1063" name="Rectangle 39"/>
          <p:cNvSpPr>
            <a:spLocks noChangeArrowheads="1"/>
          </p:cNvSpPr>
          <p:nvPr/>
        </p:nvSpPr>
        <p:spPr bwMode="auto">
          <a:xfrm>
            <a:off x="533400" y="4724400"/>
            <a:ext cx="914400" cy="914400"/>
          </a:xfrm>
          <a:prstGeom prst="rect">
            <a:avLst/>
          </a:prstGeom>
          <a:noFill/>
          <a:ln w="9525">
            <a:noFill/>
            <a:miter lim="800000"/>
            <a:headEnd/>
            <a:tailEnd/>
          </a:ln>
          <a:effectLst/>
        </p:spPr>
        <p:txBody>
          <a:bodyPr wrap="none" anchor="ctr">
            <a:spAutoFit/>
          </a:bodyPr>
          <a:lstStyle/>
          <a:p>
            <a:pPr>
              <a:defRPr/>
            </a:pPr>
            <a:endParaRPr lang="en-US" dirty="0">
              <a:ea typeface="ＭＳ Ｐゴシック" pitchFamily="-110" charset="-128"/>
              <a:cs typeface="+mn-cs"/>
            </a:endParaRPr>
          </a:p>
        </p:txBody>
      </p:sp>
      <p:sp>
        <p:nvSpPr>
          <p:cNvPr id="1033" name="Text Box 9"/>
          <p:cNvSpPr txBox="1">
            <a:spLocks noChangeArrowheads="1"/>
          </p:cNvSpPr>
          <p:nvPr userDrawn="1"/>
        </p:nvSpPr>
        <p:spPr bwMode="auto">
          <a:xfrm>
            <a:off x="4046261" y="6308488"/>
            <a:ext cx="1233488" cy="336550"/>
          </a:xfrm>
          <a:prstGeom prst="rect">
            <a:avLst/>
          </a:prstGeom>
          <a:noFill/>
          <a:ln w="9525">
            <a:noFill/>
            <a:miter lim="800000"/>
            <a:headEnd/>
            <a:tailEnd/>
          </a:ln>
          <a:effectLst/>
        </p:spPr>
        <p:txBody>
          <a:bodyPr>
            <a:spAutoFit/>
          </a:bodyPr>
          <a:lstStyle/>
          <a:p>
            <a:pPr>
              <a:spcBef>
                <a:spcPct val="50000"/>
              </a:spcBef>
              <a:defRPr/>
            </a:pPr>
            <a:fld id="{46026190-7133-49D8-AE54-9DE80F352F11}" type="slidenum">
              <a:rPr lang="en-GB" sz="1600" b="1">
                <a:solidFill>
                  <a:srgbClr val="717173"/>
                </a:solidFill>
                <a:latin typeface="Calibri" pitchFamily="34" charset="0"/>
                <a:cs typeface="Arial" charset="0"/>
              </a:rPr>
              <a:pPr>
                <a:spcBef>
                  <a:spcPct val="50000"/>
                </a:spcBef>
                <a:defRPr/>
              </a:pPr>
              <a:t>‹#›</a:t>
            </a:fld>
            <a:endParaRPr lang="en-GB" sz="1600" b="1" dirty="0">
              <a:solidFill>
                <a:srgbClr val="717173"/>
              </a:solidFill>
              <a:latin typeface="Calibri" pitchFamily="34" charset="0"/>
              <a:cs typeface="Arial" charset="0"/>
            </a:endParaRPr>
          </a:p>
        </p:txBody>
      </p:sp>
      <p:pic>
        <p:nvPicPr>
          <p:cNvPr id="3" name="Picture 3"/>
          <p:cNvPicPr>
            <a:picLocks noChangeAspect="1" noChangeArrowheads="1"/>
          </p:cNvPicPr>
          <p:nvPr userDrawn="1"/>
        </p:nvPicPr>
        <p:blipFill>
          <a:blip r:embed="rId16" cstate="email"/>
          <a:srcRect/>
          <a:stretch>
            <a:fillRect/>
          </a:stretch>
        </p:blipFill>
        <p:spPr bwMode="auto">
          <a:xfrm>
            <a:off x="693728" y="6241018"/>
            <a:ext cx="1878561" cy="423491"/>
          </a:xfrm>
          <a:prstGeom prst="rect">
            <a:avLst/>
          </a:prstGeom>
          <a:noFill/>
          <a:ln w="9525">
            <a:noFill/>
            <a:miter lim="800000"/>
            <a:headEnd/>
            <a:tailEnd/>
          </a:ln>
          <a:effectLst/>
        </p:spPr>
      </p:pic>
      <p:sp>
        <p:nvSpPr>
          <p:cNvPr id="10" name="TextBox 9"/>
          <p:cNvSpPr txBox="1"/>
          <p:nvPr userDrawn="1"/>
        </p:nvSpPr>
        <p:spPr>
          <a:xfrm>
            <a:off x="734939" y="341832"/>
            <a:ext cx="2589375" cy="646331"/>
          </a:xfrm>
          <a:prstGeom prst="rect">
            <a:avLst/>
          </a:prstGeom>
          <a:solidFill>
            <a:srgbClr val="77C1BA"/>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  </a:t>
            </a:r>
            <a:r>
              <a:rPr lang="en-GB" sz="800" dirty="0" smtClean="0">
                <a:solidFill>
                  <a:schemeClr val="bg1"/>
                </a:solidFill>
                <a:latin typeface="Times New Roman" pitchFamily="18" charset="0"/>
                <a:cs typeface="Times New Roman" pitchFamily="18" charset="0"/>
              </a:rPr>
              <a:t>    </a:t>
            </a:r>
            <a:r>
              <a:rPr lang="en-GB" dirty="0" smtClean="0">
                <a:solidFill>
                  <a:schemeClr val="bg1"/>
                </a:solidFill>
                <a:latin typeface="Times New Roman" pitchFamily="18" charset="0"/>
                <a:cs typeface="Times New Roman" pitchFamily="18" charset="0"/>
              </a:rPr>
              <a:t>CAMBRIDGE </a:t>
            </a:r>
            <a:r>
              <a:rPr lang="en-GB" baseline="0" dirty="0" smtClean="0">
                <a:solidFill>
                  <a:schemeClr val="accent5">
                    <a:lumMod val="90000"/>
                  </a:schemeClr>
                </a:solidFill>
                <a:latin typeface="Times New Roman" pitchFamily="18" charset="0"/>
                <a:cs typeface="Times New Roman" pitchFamily="18" charset="0"/>
              </a:rPr>
              <a:t>&amp;</a:t>
            </a:r>
          </a:p>
          <a:p>
            <a:endParaRPr lang="en-GB" sz="600" dirty="0">
              <a:solidFill>
                <a:schemeClr val="bg1"/>
              </a:solidFill>
              <a:latin typeface="Times New Roman" pitchFamily="18" charset="0"/>
              <a:cs typeface="Times New Roman" pitchFamily="18" charset="0"/>
            </a:endParaRPr>
          </a:p>
        </p:txBody>
      </p:sp>
      <p:sp>
        <p:nvSpPr>
          <p:cNvPr id="11" name="TextBox 10"/>
          <p:cNvSpPr txBox="1"/>
          <p:nvPr userDrawn="1"/>
        </p:nvSpPr>
        <p:spPr>
          <a:xfrm>
            <a:off x="3315768" y="346024"/>
            <a:ext cx="5118933" cy="646331"/>
          </a:xfrm>
          <a:prstGeom prst="rect">
            <a:avLst/>
          </a:prstGeom>
          <a:solidFill>
            <a:srgbClr val="214653"/>
          </a:solidFill>
        </p:spPr>
        <p:txBody>
          <a:bodyPr wrap="square" rtlCol="0">
            <a:spAutoFit/>
          </a:bodyPr>
          <a:lstStyle/>
          <a:p>
            <a:endParaRPr lang="en-GB" sz="600" dirty="0" smtClean="0">
              <a:solidFill>
                <a:schemeClr val="bg1"/>
              </a:solidFill>
              <a:latin typeface="Times New Roman" pitchFamily="18" charset="0"/>
              <a:cs typeface="Times New Roman" pitchFamily="18" charset="0"/>
            </a:endParaRPr>
          </a:p>
          <a:p>
            <a:r>
              <a:rPr lang="en-GB" dirty="0" smtClean="0">
                <a:solidFill>
                  <a:schemeClr val="bg1"/>
                </a:solidFill>
                <a:latin typeface="Times New Roman" pitchFamily="18" charset="0"/>
                <a:cs typeface="Times New Roman" pitchFamily="18" charset="0"/>
              </a:rPr>
              <a:t>your pension benefits </a:t>
            </a:r>
          </a:p>
          <a:p>
            <a:endParaRPr lang="en-GB" sz="600" dirty="0">
              <a:solidFill>
                <a:schemeClr val="bg1"/>
              </a:solidFill>
              <a:latin typeface="Times New Roman" pitchFamily="18" charset="0"/>
              <a:cs typeface="Times New Roman" pitchFamily="18" charset="0"/>
            </a:endParaRPr>
          </a:p>
        </p:txBody>
      </p:sp>
      <p:cxnSp>
        <p:nvCxnSpPr>
          <p:cNvPr id="22" name="Straight Connector 21"/>
          <p:cNvCxnSpPr/>
          <p:nvPr userDrawn="1"/>
        </p:nvCxnSpPr>
        <p:spPr bwMode="auto">
          <a:xfrm>
            <a:off x="3238856" y="6118789"/>
            <a:ext cx="5204389" cy="119"/>
          </a:xfrm>
          <a:prstGeom prst="line">
            <a:avLst/>
          </a:prstGeom>
          <a:noFill/>
          <a:ln w="50800" cap="flat" cmpd="sng" algn="ctr">
            <a:solidFill>
              <a:srgbClr val="214653"/>
            </a:solidFill>
            <a:prstDash val="solid"/>
            <a:round/>
            <a:headEnd type="none" w="med" len="med"/>
            <a:tailEnd type="none" w="med" len="med"/>
          </a:ln>
          <a:effectLst/>
        </p:spPr>
      </p:cxnSp>
      <p:cxnSp>
        <p:nvCxnSpPr>
          <p:cNvPr id="23" name="Straight Connector 22"/>
          <p:cNvCxnSpPr/>
          <p:nvPr userDrawn="1"/>
        </p:nvCxnSpPr>
        <p:spPr bwMode="auto">
          <a:xfrm flipV="1">
            <a:off x="726394" y="6118789"/>
            <a:ext cx="2572283" cy="118"/>
          </a:xfrm>
          <a:prstGeom prst="line">
            <a:avLst/>
          </a:prstGeom>
          <a:noFill/>
          <a:ln w="50800" cap="flat" cmpd="sng" algn="ctr">
            <a:solidFill>
              <a:srgbClr val="77C1BA"/>
            </a:solidFill>
            <a:prstDash val="solid"/>
            <a:round/>
            <a:headEnd type="none" w="med" len="med"/>
            <a:tailEnd type="none" w="med" len="med"/>
          </a:ln>
          <a:effectLst/>
        </p:spPr>
      </p:cxnSp>
      <p:sp>
        <p:nvSpPr>
          <p:cNvPr id="24" name="TextBox 23"/>
          <p:cNvSpPr txBox="1"/>
          <p:nvPr userDrawn="1"/>
        </p:nvSpPr>
        <p:spPr>
          <a:xfrm>
            <a:off x="4648912" y="6349527"/>
            <a:ext cx="4076349" cy="307777"/>
          </a:xfrm>
          <a:prstGeom prst="rect">
            <a:avLst/>
          </a:prstGeom>
          <a:noFill/>
        </p:spPr>
        <p:txBody>
          <a:bodyPr wrap="square" rtlCol="0">
            <a:spAutoFit/>
          </a:bodyPr>
          <a:lstStyle/>
          <a:p>
            <a:r>
              <a:rPr lang="en-GB" sz="1400" b="1" dirty="0" smtClean="0">
                <a:solidFill>
                  <a:srgbClr val="77C1BA"/>
                </a:solidFill>
              </a:rPr>
              <a:t>http://www.pensions.admin.cam.ac.uk/</a:t>
            </a:r>
            <a:endParaRPr lang="en-GB" sz="1400" b="1" dirty="0">
              <a:solidFill>
                <a:srgbClr val="77C1BA"/>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64" r:id="rId11"/>
    <p:sldLayoutId id="2147483665" r:id="rId12"/>
    <p:sldLayoutId id="2147483653" r:id="rId13"/>
    <p:sldLayoutId id="2147483652" r:id="rId14"/>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a:solidFill>
            <a:srgbClr val="58A7E0"/>
          </a:solidFill>
          <a:latin typeface="Calibri" pitchFamily="34" charset="0"/>
          <a:ea typeface="+mj-ea"/>
          <a:cs typeface="Arial" pitchFamily="34" charset="0"/>
        </a:defRPr>
      </a:lvl1pPr>
      <a:lvl2pPr algn="l" rtl="0" eaLnBrk="0" fontAlgn="base" hangingPunct="0">
        <a:spcBef>
          <a:spcPct val="0"/>
        </a:spcBef>
        <a:spcAft>
          <a:spcPct val="0"/>
        </a:spcAft>
        <a:defRPr sz="3200">
          <a:solidFill>
            <a:srgbClr val="58A7E0"/>
          </a:solidFill>
          <a:latin typeface="Calibri" pitchFamily="34" charset="0"/>
          <a:ea typeface="ＭＳ Ｐゴシック" pitchFamily="-106" charset="-128"/>
          <a:cs typeface="Arial" charset="0"/>
        </a:defRPr>
      </a:lvl2pPr>
      <a:lvl3pPr algn="l" rtl="0" eaLnBrk="0" fontAlgn="base" hangingPunct="0">
        <a:spcBef>
          <a:spcPct val="0"/>
        </a:spcBef>
        <a:spcAft>
          <a:spcPct val="0"/>
        </a:spcAft>
        <a:defRPr sz="3200">
          <a:solidFill>
            <a:srgbClr val="58A7E0"/>
          </a:solidFill>
          <a:latin typeface="Calibri" pitchFamily="34" charset="0"/>
          <a:ea typeface="ＭＳ Ｐゴシック" pitchFamily="-106" charset="-128"/>
          <a:cs typeface="Arial" charset="0"/>
        </a:defRPr>
      </a:lvl3pPr>
      <a:lvl4pPr algn="l" rtl="0" eaLnBrk="0" fontAlgn="base" hangingPunct="0">
        <a:spcBef>
          <a:spcPct val="0"/>
        </a:spcBef>
        <a:spcAft>
          <a:spcPct val="0"/>
        </a:spcAft>
        <a:defRPr sz="3200">
          <a:solidFill>
            <a:srgbClr val="58A7E0"/>
          </a:solidFill>
          <a:latin typeface="Calibri" pitchFamily="34" charset="0"/>
          <a:ea typeface="ＭＳ Ｐゴシック" pitchFamily="-106" charset="-128"/>
          <a:cs typeface="Arial" charset="0"/>
        </a:defRPr>
      </a:lvl4pPr>
      <a:lvl5pPr algn="l" rtl="0" eaLnBrk="0" fontAlgn="base" hangingPunct="0">
        <a:spcBef>
          <a:spcPct val="0"/>
        </a:spcBef>
        <a:spcAft>
          <a:spcPct val="0"/>
        </a:spcAft>
        <a:defRPr sz="3200">
          <a:solidFill>
            <a:srgbClr val="58A7E0"/>
          </a:solidFill>
          <a:latin typeface="Calibri" pitchFamily="34" charset="0"/>
          <a:ea typeface="ＭＳ Ｐゴシック" pitchFamily="-106" charset="-128"/>
          <a:cs typeface="Arial" charset="0"/>
        </a:defRPr>
      </a:lvl5pPr>
      <a:lvl6pPr marL="457200" algn="l" rtl="0" fontAlgn="base">
        <a:spcBef>
          <a:spcPct val="0"/>
        </a:spcBef>
        <a:spcAft>
          <a:spcPct val="0"/>
        </a:spcAft>
        <a:defRPr sz="2400">
          <a:solidFill>
            <a:srgbClr val="EF2A22"/>
          </a:solidFill>
          <a:latin typeface="Arial" pitchFamily="-106" charset="0"/>
          <a:ea typeface="ＭＳ Ｐゴシック" pitchFamily="-106" charset="-128"/>
          <a:cs typeface="ＭＳ Ｐゴシック" pitchFamily="-106" charset="-128"/>
        </a:defRPr>
      </a:lvl6pPr>
      <a:lvl7pPr marL="914400" algn="l" rtl="0" fontAlgn="base">
        <a:spcBef>
          <a:spcPct val="0"/>
        </a:spcBef>
        <a:spcAft>
          <a:spcPct val="0"/>
        </a:spcAft>
        <a:defRPr sz="2400">
          <a:solidFill>
            <a:srgbClr val="EF2A22"/>
          </a:solidFill>
          <a:latin typeface="Arial" pitchFamily="-106" charset="0"/>
          <a:ea typeface="ＭＳ Ｐゴシック" pitchFamily="-106" charset="-128"/>
          <a:cs typeface="ＭＳ Ｐゴシック" pitchFamily="-106" charset="-128"/>
        </a:defRPr>
      </a:lvl7pPr>
      <a:lvl8pPr marL="1371600" algn="l" rtl="0" fontAlgn="base">
        <a:spcBef>
          <a:spcPct val="0"/>
        </a:spcBef>
        <a:spcAft>
          <a:spcPct val="0"/>
        </a:spcAft>
        <a:defRPr sz="2400">
          <a:solidFill>
            <a:srgbClr val="EF2A22"/>
          </a:solidFill>
          <a:latin typeface="Arial" pitchFamily="-106" charset="0"/>
          <a:ea typeface="ＭＳ Ｐゴシック" pitchFamily="-106" charset="-128"/>
          <a:cs typeface="ＭＳ Ｐゴシック" pitchFamily="-106" charset="-128"/>
        </a:defRPr>
      </a:lvl8pPr>
      <a:lvl9pPr marL="1828800" algn="l" rtl="0" fontAlgn="base">
        <a:spcBef>
          <a:spcPct val="0"/>
        </a:spcBef>
        <a:spcAft>
          <a:spcPct val="0"/>
        </a:spcAft>
        <a:defRPr sz="2400">
          <a:solidFill>
            <a:srgbClr val="EF2A22"/>
          </a:solidFill>
          <a:latin typeface="Arial" pitchFamily="-106" charset="0"/>
          <a:ea typeface="ＭＳ Ｐゴシック" pitchFamily="-106" charset="-128"/>
          <a:cs typeface="ＭＳ Ｐゴシック" pitchFamily="-106" charset="-128"/>
        </a:defRPr>
      </a:lvl9pPr>
    </p:titleStyle>
    <p:bodyStyle>
      <a:lvl1pPr marL="265113" indent="-265113" algn="l" rtl="0" eaLnBrk="0" fontAlgn="base" hangingPunct="0">
        <a:spcBef>
          <a:spcPct val="20000"/>
        </a:spcBef>
        <a:spcAft>
          <a:spcPct val="0"/>
        </a:spcAft>
        <a:buClr>
          <a:srgbClr val="58A7E0"/>
        </a:buClr>
        <a:buSzPct val="120000"/>
        <a:buFont typeface="Arial" charset="0"/>
        <a:buChar char="■"/>
        <a:defRPr sz="2000">
          <a:solidFill>
            <a:srgbClr val="717173"/>
          </a:solidFill>
          <a:latin typeface="Calibri" pitchFamily="34" charset="0"/>
          <a:ea typeface="+mn-ea"/>
          <a:cs typeface="Arial" pitchFamily="34" charset="0"/>
        </a:defRPr>
      </a:lvl1pPr>
      <a:lvl2pPr marL="571500" indent="-271463" algn="l" rtl="0" eaLnBrk="0" fontAlgn="base" hangingPunct="0">
        <a:spcBef>
          <a:spcPct val="20000"/>
        </a:spcBef>
        <a:spcAft>
          <a:spcPct val="0"/>
        </a:spcAft>
        <a:buClr>
          <a:srgbClr val="58A7E0"/>
        </a:buClr>
        <a:buSzPct val="120000"/>
        <a:buFont typeface="Arial" charset="0"/>
        <a:buChar char="□"/>
        <a:defRPr>
          <a:solidFill>
            <a:srgbClr val="717173"/>
          </a:solidFill>
          <a:latin typeface="Calibri" pitchFamily="34" charset="0"/>
          <a:ea typeface="+mn-ea"/>
          <a:cs typeface="Arial" pitchFamily="34" charset="0"/>
        </a:defRPr>
      </a:lvl2pPr>
      <a:lvl3pPr marL="955675" indent="-193675" algn="l" rtl="0" eaLnBrk="0" fontAlgn="base" hangingPunct="0">
        <a:spcBef>
          <a:spcPct val="20000"/>
        </a:spcBef>
        <a:spcAft>
          <a:spcPct val="0"/>
        </a:spcAft>
        <a:buClr>
          <a:srgbClr val="58A7E0"/>
        </a:buClr>
        <a:buSzPct val="120000"/>
        <a:buFont typeface="Arial" charset="0"/>
        <a:buChar char="-"/>
        <a:defRPr sz="1600">
          <a:solidFill>
            <a:srgbClr val="717173"/>
          </a:solidFill>
          <a:latin typeface="Calibri" pitchFamily="34" charset="0"/>
          <a:ea typeface="+mn-ea"/>
          <a:cs typeface="Arial" pitchFamily="34" charset="0"/>
        </a:defRPr>
      </a:lvl3pPr>
      <a:lvl4pPr marL="1333500" indent="-187325" algn="l" rtl="0" eaLnBrk="0" fontAlgn="base" hangingPunct="0">
        <a:spcBef>
          <a:spcPct val="20000"/>
        </a:spcBef>
        <a:spcAft>
          <a:spcPct val="0"/>
        </a:spcAft>
        <a:buClr>
          <a:srgbClr val="58A7E0"/>
        </a:buClr>
        <a:buSzPct val="120000"/>
        <a:buFont typeface="Arial" charset="0"/>
        <a:buChar char="-"/>
        <a:defRPr sz="1600">
          <a:solidFill>
            <a:srgbClr val="717173"/>
          </a:solidFill>
          <a:latin typeface="Calibri" pitchFamily="34" charset="0"/>
          <a:ea typeface="+mn-ea"/>
          <a:cs typeface="Arial" pitchFamily="34" charset="0"/>
        </a:defRPr>
      </a:lvl4pPr>
      <a:lvl5pPr marL="1716088" indent="-192088" algn="l" rtl="0" eaLnBrk="0" fontAlgn="base" hangingPunct="0">
        <a:spcBef>
          <a:spcPct val="20000"/>
        </a:spcBef>
        <a:spcAft>
          <a:spcPct val="0"/>
        </a:spcAft>
        <a:buClr>
          <a:srgbClr val="58A7E0"/>
        </a:buClr>
        <a:buSzPct val="120000"/>
        <a:buFont typeface="Arial" charset="0"/>
        <a:buChar char="-"/>
        <a:defRPr sz="1600">
          <a:solidFill>
            <a:srgbClr val="717173"/>
          </a:solidFill>
          <a:latin typeface="Calibri" pitchFamily="34" charset="0"/>
          <a:ea typeface="+mn-ea"/>
          <a:cs typeface="Arial" pitchFamily="34" charset="0"/>
        </a:defRPr>
      </a:lvl5pPr>
      <a:lvl6pPr marL="2173288" indent="-192088" algn="l" rtl="0" fontAlgn="base">
        <a:spcBef>
          <a:spcPct val="20000"/>
        </a:spcBef>
        <a:spcAft>
          <a:spcPct val="0"/>
        </a:spcAft>
        <a:buClr>
          <a:srgbClr val="EF2A22"/>
        </a:buClr>
        <a:buSzPct val="125000"/>
        <a:buChar char="+"/>
        <a:defRPr sz="1400">
          <a:solidFill>
            <a:srgbClr val="717173"/>
          </a:solidFill>
          <a:latin typeface="+mn-lt"/>
          <a:ea typeface="+mn-ea"/>
        </a:defRPr>
      </a:lvl6pPr>
      <a:lvl7pPr marL="2630488" indent="-192088" algn="l" rtl="0" fontAlgn="base">
        <a:spcBef>
          <a:spcPct val="20000"/>
        </a:spcBef>
        <a:spcAft>
          <a:spcPct val="0"/>
        </a:spcAft>
        <a:buClr>
          <a:srgbClr val="EF2A22"/>
        </a:buClr>
        <a:buSzPct val="125000"/>
        <a:buChar char="+"/>
        <a:defRPr sz="1400">
          <a:solidFill>
            <a:srgbClr val="717173"/>
          </a:solidFill>
          <a:latin typeface="+mn-lt"/>
          <a:ea typeface="+mn-ea"/>
        </a:defRPr>
      </a:lvl7pPr>
      <a:lvl8pPr marL="3087688" indent="-192088" algn="l" rtl="0" fontAlgn="base">
        <a:spcBef>
          <a:spcPct val="20000"/>
        </a:spcBef>
        <a:spcAft>
          <a:spcPct val="0"/>
        </a:spcAft>
        <a:buClr>
          <a:srgbClr val="EF2A22"/>
        </a:buClr>
        <a:buSzPct val="125000"/>
        <a:buChar char="+"/>
        <a:defRPr sz="1400">
          <a:solidFill>
            <a:srgbClr val="717173"/>
          </a:solidFill>
          <a:latin typeface="+mn-lt"/>
          <a:ea typeface="+mn-ea"/>
        </a:defRPr>
      </a:lvl8pPr>
      <a:lvl9pPr marL="3544888" indent="-192088" algn="l" rtl="0" fontAlgn="base">
        <a:spcBef>
          <a:spcPct val="20000"/>
        </a:spcBef>
        <a:spcAft>
          <a:spcPct val="0"/>
        </a:spcAft>
        <a:buClr>
          <a:srgbClr val="EF2A22"/>
        </a:buClr>
        <a:buSzPct val="125000"/>
        <a:buChar char="+"/>
        <a:defRPr sz="1400">
          <a:solidFill>
            <a:srgbClr val="717173"/>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725237" y="1182673"/>
            <a:ext cx="7741366" cy="2315744"/>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smtClean="0">
                <a:solidFill>
                  <a:schemeClr val="bg1"/>
                </a:solidFill>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Cambridge University</a:t>
            </a: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Assistants’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kern="0" dirty="0" smtClean="0">
                <a:solidFill>
                  <a:schemeClr val="bg1"/>
                </a:solidFill>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Contributory Pension</a:t>
            </a: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 Scheme (CUACPS)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baseline="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	Career Revalued Benefits (CRB) Section</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kern="0" baseline="0" dirty="0" smtClean="0">
                <a:solidFill>
                  <a:schemeClr val="bg1"/>
                </a:solidFill>
                <a:latin typeface="Calibri" pitchFamily="34" charset="0"/>
                <a:ea typeface="+mn-ea"/>
                <a:cs typeface="Arial" charset="0"/>
              </a:rPr>
              <a:t>	Key information</a:t>
            </a:r>
            <a:endPar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5" name="Rectangle 3"/>
          <p:cNvSpPr txBox="1">
            <a:spLocks noChangeArrowheads="1"/>
          </p:cNvSpPr>
          <p:nvPr/>
        </p:nvSpPr>
        <p:spPr>
          <a:xfrm>
            <a:off x="3314170" y="356452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i="0" u="none" strike="noStrike" kern="0" cap="none" spc="0" normalizeH="0" baseline="0" noProof="0" dirty="0" smtClean="0">
                <a:ln>
                  <a:noFill/>
                </a:ln>
                <a:solidFill>
                  <a:schemeClr val="bg1"/>
                </a:solidFill>
                <a:effectLst/>
                <a:uLnTx/>
                <a:uFillTx/>
                <a:latin typeface="Calibri" pitchFamily="34" charset="0"/>
                <a:ea typeface="+mn-ea"/>
                <a:cs typeface="Arial" charset="0"/>
              </a:rPr>
              <a:t>A Guide for Members who joined before       1 January 2013</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00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ctr"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Version 8: February 2022</a:t>
            </a:r>
            <a:endParaRPr kumimoji="0" lang="en-GB" sz="120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2" name="Picture 3"/>
          <p:cNvPicPr>
            <a:picLocks noChangeAspect="1" noChangeArrowheads="1"/>
          </p:cNvPicPr>
          <p:nvPr/>
        </p:nvPicPr>
        <p:blipFill>
          <a:blip r:embed="rId4" cstate="email"/>
          <a:srcRect/>
          <a:stretch>
            <a:fillRect/>
          </a:stretch>
        </p:blipFill>
        <p:spPr bwMode="auto">
          <a:xfrm>
            <a:off x="5920741" y="3573780"/>
            <a:ext cx="2537460" cy="2301240"/>
          </a:xfrm>
          <a:prstGeom prst="rect">
            <a:avLst/>
          </a:prstGeom>
          <a:noFill/>
          <a:ln w="9525">
            <a:noFill/>
            <a:miter lim="800000"/>
            <a:headEnd/>
            <a:tailEnd/>
          </a:ln>
          <a:effectLst/>
        </p:spPr>
      </p:pic>
      <p:pic>
        <p:nvPicPr>
          <p:cNvPr id="6" name="Picture 2"/>
          <p:cNvPicPr>
            <a:picLocks noChangeAspect="1" noChangeArrowheads="1"/>
          </p:cNvPicPr>
          <p:nvPr/>
        </p:nvPicPr>
        <p:blipFill>
          <a:blip r:embed="rId5" cstate="email"/>
          <a:srcRect/>
          <a:stretch>
            <a:fillRect/>
          </a:stretch>
        </p:blipFill>
        <p:spPr bwMode="auto">
          <a:xfrm>
            <a:off x="723900" y="3566160"/>
            <a:ext cx="2529840" cy="230124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67250" y="1195207"/>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Normal Pension Age in the CUACPS is 65. </a:t>
            </a:r>
            <a:r>
              <a:rPr lang="en-GB" sz="1200" b="1" kern="0" dirty="0" smtClean="0">
                <a:solidFill>
                  <a:schemeClr val="bg1"/>
                </a:solidFill>
                <a:latin typeface="Calibri" pitchFamily="34" charset="0"/>
                <a:ea typeface="+mn-ea"/>
                <a:cs typeface="Arial" charset="0"/>
              </a:rPr>
              <a:t>However, it may be possible to take your benefits before or after age 65.</a:t>
            </a:r>
            <a:endPar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7" name="Rectangle 3"/>
          <p:cNvSpPr txBox="1">
            <a:spLocks noChangeArrowheads="1"/>
          </p:cNvSpPr>
          <p:nvPr/>
        </p:nvSpPr>
        <p:spPr>
          <a:xfrm>
            <a:off x="5934379" y="1189458"/>
            <a:ext cx="2539638" cy="2307117"/>
          </a:xfrm>
          <a:prstGeom prst="rect">
            <a:avLst/>
          </a:prstGeom>
          <a:solidFill>
            <a:srgbClr val="77C1BA"/>
          </a:solidFill>
        </p:spPr>
        <p:txBody>
          <a:bodyPr lIns="0" rIns="7200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baseline="0" noProof="0" dirty="0" smtClean="0">
                <a:ln>
                  <a:noFill/>
                </a:ln>
                <a:solidFill>
                  <a:srgbClr val="717173"/>
                </a:solidFill>
                <a:effectLst/>
                <a:uLnTx/>
                <a:uFillTx/>
                <a:latin typeface="Calibri" pitchFamily="34" charset="0"/>
                <a:ea typeface="+mn-ea"/>
                <a:cs typeface="Arial" charset="0"/>
              </a:rPr>
              <a:t>	</a:t>
            </a:r>
            <a:r>
              <a:rPr lang="en-GB" sz="1200" b="1" kern="0" cap="all" dirty="0" smtClean="0">
                <a:solidFill>
                  <a:schemeClr val="bg1"/>
                </a:solidFill>
                <a:latin typeface="Calibri" pitchFamily="34" charset="0"/>
                <a:ea typeface="+mn-ea"/>
                <a:cs typeface="Arial" charset="0"/>
              </a:rPr>
              <a:t>L</a:t>
            </a:r>
            <a:r>
              <a:rPr kumimoji="0" lang="en-GB" sz="1200" b="1" i="0" u="none" strike="noStrike" kern="0" cap="all" spc="0" normalizeH="0" baseline="0" noProof="0" dirty="0" smtClean="0">
                <a:ln>
                  <a:noFill/>
                </a:ln>
                <a:solidFill>
                  <a:schemeClr val="bg1"/>
                </a:solidFill>
                <a:effectLst/>
                <a:uLnTx/>
                <a:uFillTx/>
                <a:latin typeface="Calibri" pitchFamily="34" charset="0"/>
                <a:ea typeface="+mn-ea"/>
                <a:cs typeface="Arial" charset="0"/>
              </a:rPr>
              <a:t>ate retirement</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You can choose to take your benefits after age 65 and continue to pay into CUACPS to build up further benefits. If you do, your retirement pension and lump sum will include the extra blocks built up after age 65 as well as those built up before age 65. </a:t>
            </a:r>
            <a:endParaRPr lang="en-GB" sz="1200" kern="0" dirty="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cs typeface="Arial" charset="0"/>
              </a:rPr>
              <a:t>	</a:t>
            </a: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late retirement factsheet</a:t>
            </a:r>
            <a:endParaRPr lang="en-GB" sz="120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15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9" name="Rectangle 3"/>
          <p:cNvSpPr txBox="1">
            <a:spLocks noChangeArrowheads="1"/>
          </p:cNvSpPr>
          <p:nvPr/>
        </p:nvSpPr>
        <p:spPr>
          <a:xfrm>
            <a:off x="3329199" y="3561721"/>
            <a:ext cx="5155378" cy="2311541"/>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Early retirement</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take your benefits before age 65 (excluding retirement due to ill health) any pension you receive will be reduced because the pension will be paid for a longer period of time. Currently, the early retirement reduction is approximately 5% for each year you take your benefits before age 65.</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cap="all" dirty="0" smtClean="0">
                <a:solidFill>
                  <a:schemeClr val="bg1"/>
                </a:solidFill>
                <a:latin typeface="Calibri" pitchFamily="34" charset="0"/>
                <a:ea typeface="+mn-ea"/>
                <a:cs typeface="Arial" charset="0"/>
              </a:rPr>
              <a:t>	</a:t>
            </a:r>
            <a:r>
              <a:rPr lang="en-GB" sz="1200" b="1" kern="0" cap="all" dirty="0" smtClean="0">
                <a:solidFill>
                  <a:schemeClr val="bg1"/>
                </a:solidFill>
                <a:latin typeface="Calibri" pitchFamily="34" charset="0"/>
                <a:ea typeface="+mn-ea"/>
                <a:cs typeface="Arial" charset="0"/>
              </a:rPr>
              <a:t>Members who joined CUACPS before December 2009</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For members who joined CUACPS before December 2009 there are some special provisions. These members can take their benefits from age 60 without any reduction in the final salary benefits they earned before 2013. In addition, their CRB benefits earned from 1 January 2013 will be reduced by approximately 5% for each year you take your benefits before age 63.</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b="1" i="1" kern="0" dirty="0" smtClean="0">
                <a:solidFill>
                  <a:schemeClr val="bg1"/>
                </a:solidFill>
                <a:latin typeface="Calibri" pitchFamily="34" charset="0"/>
                <a:ea typeface="+mn-ea"/>
                <a:cs typeface="Arial" charset="0"/>
              </a:rPr>
              <a:t>                </a:t>
            </a:r>
            <a:r>
              <a:rPr lang="en-GB" sz="1200" b="1" i="1" u="sng" kern="0" dirty="0" smtClean="0">
                <a:solidFill>
                  <a:schemeClr val="bg1"/>
                </a:solidFill>
                <a:latin typeface="Calibri" pitchFamily="34" charset="0"/>
                <a:cs typeface="Arial" charset="0"/>
              </a:rPr>
              <a:t>see early retirement factsheet</a:t>
            </a:r>
            <a:endParaRPr lang="en-GB" sz="120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When can I take my benefits?</a:t>
            </a:r>
          </a:p>
        </p:txBody>
      </p:sp>
      <p:pic>
        <p:nvPicPr>
          <p:cNvPr id="13" name="Picture 17" descr="C:\Jo Seed\uni of cambridge\comms\info.png"/>
          <p:cNvPicPr>
            <a:picLocks noChangeAspect="1" noChangeArrowheads="1"/>
          </p:cNvPicPr>
          <p:nvPr/>
        </p:nvPicPr>
        <p:blipFill>
          <a:blip r:embed="rId2" cstate="email"/>
          <a:srcRect/>
          <a:stretch>
            <a:fillRect/>
          </a:stretch>
        </p:blipFill>
        <p:spPr bwMode="auto">
          <a:xfrm>
            <a:off x="6159343" y="2958000"/>
            <a:ext cx="257914" cy="257914"/>
          </a:xfrm>
          <a:prstGeom prst="rect">
            <a:avLst/>
          </a:prstGeom>
          <a:noFill/>
        </p:spPr>
      </p:pic>
      <p:pic>
        <p:nvPicPr>
          <p:cNvPr id="14" name="Picture 17" descr="C:\Jo Seed\uni of cambridge\comms\info.png"/>
          <p:cNvPicPr>
            <a:picLocks noChangeAspect="1" noChangeArrowheads="1"/>
          </p:cNvPicPr>
          <p:nvPr/>
        </p:nvPicPr>
        <p:blipFill>
          <a:blip r:embed="rId2" cstate="email"/>
          <a:srcRect/>
          <a:stretch>
            <a:fillRect/>
          </a:stretch>
        </p:blipFill>
        <p:spPr bwMode="auto">
          <a:xfrm>
            <a:off x="3577086" y="5587915"/>
            <a:ext cx="257914" cy="257914"/>
          </a:xfrm>
          <a:prstGeom prst="rect">
            <a:avLst/>
          </a:prstGeom>
          <a:noFill/>
        </p:spPr>
      </p:pic>
      <p:pic>
        <p:nvPicPr>
          <p:cNvPr id="10" name="Picture 2"/>
          <p:cNvPicPr>
            <a:picLocks noChangeAspect="1" noChangeArrowheads="1"/>
          </p:cNvPicPr>
          <p:nvPr/>
        </p:nvPicPr>
        <p:blipFill>
          <a:blip r:embed="rId3" cstate="email"/>
          <a:srcRect/>
          <a:stretch>
            <a:fillRect/>
          </a:stretch>
        </p:blipFill>
        <p:spPr bwMode="auto">
          <a:xfrm>
            <a:off x="731520" y="3566159"/>
            <a:ext cx="2537460" cy="23088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2539638" cy="4680930"/>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Death in service</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joined CUACPS before December 2009, a lump sum of four times your salary is payable free of tax. In addition, if you are married or have a civil partner, your spouse or partner is entitled to receive a pension of 75% of the pension you would have received at age 65. A child allowance may also be payable if you have dependent children.</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endParaRPr kumimoji="0" lang="en-GB" sz="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lvl="0" indent="-265113" eaLnBrk="0" hangingPunct="0">
              <a:lnSpc>
                <a:spcPct val="90000"/>
              </a:lnSpc>
              <a:spcBef>
                <a:spcPts val="6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cs typeface="Arial" charset="0"/>
              </a:rPr>
              <a:t>If you joined CUACPS on or after 1 December 2009, a lump sum of three times your salary is payable free of tax. In addition, if you are married or have a civil partner, your spouse or partner is entitled to receive a pension of 50% of the pension you would have received at age 65. A child allowance may also be payable if you have dependent children.</a:t>
            </a:r>
            <a:endParaRPr lang="en-GB" sz="1000" kern="0" dirty="0" smtClean="0">
              <a:solidFill>
                <a:schemeClr val="bg1"/>
              </a:solidFill>
              <a:latin typeface="Calibri" pitchFamily="34" charset="0"/>
              <a:cs typeface="Arial" charset="0"/>
            </a:endParaRPr>
          </a:p>
          <a:p>
            <a:pPr marL="265113" lvl="0" indent="-265113" eaLnBrk="0" hangingPunct="0">
              <a:lnSpc>
                <a:spcPct val="90000"/>
              </a:lnSpc>
              <a:spcBef>
                <a:spcPts val="600"/>
              </a:spcBef>
              <a:buClr>
                <a:srgbClr val="58A7E0"/>
              </a:buClr>
              <a:buSzPct val="120000"/>
              <a:defRPr/>
            </a:pPr>
            <a:r>
              <a:rPr lang="en-GB" sz="1000" b="1" kern="0" dirty="0" smtClean="0">
                <a:solidFill>
                  <a:schemeClr val="bg1"/>
                </a:solidFill>
                <a:latin typeface="Calibri" pitchFamily="34" charset="0"/>
                <a:cs typeface="Arial" charset="0"/>
              </a:rPr>
              <a:t>	</a:t>
            </a:r>
            <a:r>
              <a:rPr lang="en-GB" sz="14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complete death benefits form</a:t>
            </a:r>
            <a:endParaRPr lang="en-GB" sz="600" b="1" i="1" u="sng" kern="0" dirty="0" smtClean="0">
              <a:solidFill>
                <a:schemeClr val="bg1"/>
              </a:solidFill>
              <a:latin typeface="Calibri" pitchFamily="34" charset="0"/>
              <a:cs typeface="Arial" charset="0"/>
            </a:endParaRPr>
          </a:p>
          <a:p>
            <a:pPr marL="265113" indent="-265113" eaLnBrk="0" hangingPunct="0">
              <a:lnSpc>
                <a:spcPct val="90000"/>
              </a:lnSpc>
              <a:spcBef>
                <a:spcPts val="0"/>
              </a:spcBef>
              <a:buClr>
                <a:srgbClr val="58A7E0"/>
              </a:buClr>
              <a:buSzPct val="120000"/>
              <a:defRPr/>
            </a:pPr>
            <a:endParaRPr lang="en-GB" sz="700" kern="0" dirty="0" smtClean="0">
              <a:solidFill>
                <a:schemeClr val="bg1"/>
              </a:solidFill>
              <a:latin typeface="Calibri" pitchFamily="34" charset="0"/>
              <a:cs typeface="Arial" charset="0"/>
            </a:endParaRPr>
          </a:p>
          <a:p>
            <a:pPr marL="265113" indent="-265113" eaLnBrk="0" hangingPunct="0">
              <a:lnSpc>
                <a:spcPct val="90000"/>
              </a:lnSpc>
              <a:spcBef>
                <a:spcPts val="0"/>
              </a:spcBef>
              <a:buClr>
                <a:srgbClr val="58A7E0"/>
              </a:buClr>
              <a:buSzPct val="120000"/>
              <a:defRPr/>
            </a:pPr>
            <a:r>
              <a:rPr lang="en-GB" sz="1400" kern="0" dirty="0" smtClean="0">
                <a:solidFill>
                  <a:schemeClr val="bg1"/>
                </a:solidFill>
                <a:latin typeface="Calibri" pitchFamily="34" charset="0"/>
                <a:cs typeface="Arial" charset="0"/>
              </a:rPr>
              <a:t>	</a:t>
            </a:r>
            <a:r>
              <a:rPr lang="en-GB" sz="14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death benefits factsheet</a:t>
            </a:r>
            <a:endParaRPr lang="en-GB" sz="1200" u="sng" kern="0" dirty="0" smtClean="0">
              <a:solidFill>
                <a:schemeClr val="bg1"/>
              </a:solidFill>
              <a:latin typeface="Calibri" pitchFamily="34" charset="0"/>
              <a:cs typeface="Arial" charset="0"/>
            </a:endParaRPr>
          </a:p>
          <a:p>
            <a:pPr marL="265113" indent="-265113" eaLnBrk="0" hangingPunct="0">
              <a:lnSpc>
                <a:spcPct val="90000"/>
              </a:lnSpc>
              <a:spcBef>
                <a:spcPts val="0"/>
              </a:spcBef>
              <a:buClr>
                <a:srgbClr val="58A7E0"/>
              </a:buClr>
              <a:buSzPct val="120000"/>
              <a:defRPr/>
            </a:pPr>
            <a:endParaRPr lang="en-GB" sz="1200" u="sng"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r>
              <a:rPr lang="en-GB" sz="1350" kern="0" dirty="0" smtClean="0">
                <a:solidFill>
                  <a:schemeClr val="bg1"/>
                </a:solidFill>
                <a:latin typeface="Calibri" pitchFamily="34" charset="0"/>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35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What happens if I die?</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kern="0" dirty="0" smtClean="0">
                <a:solidFill>
                  <a:schemeClr val="bg1"/>
                </a:solidFill>
                <a:latin typeface="Calibri" pitchFamily="34" charset="0"/>
                <a:ea typeface="+mn-ea"/>
                <a:cs typeface="Arial" charset="0"/>
              </a:rPr>
              <a:t>	</a:t>
            </a:r>
            <a:endParaRPr kumimoji="0" lang="en-GB" sz="1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3" name="Picture 17" descr="C:\Jo Seed\uni of cambridge\comms\info.png"/>
          <p:cNvPicPr>
            <a:picLocks noChangeAspect="1" noChangeArrowheads="1"/>
          </p:cNvPicPr>
          <p:nvPr/>
        </p:nvPicPr>
        <p:blipFill>
          <a:blip r:embed="rId2" cstate="email"/>
          <a:srcRect/>
          <a:stretch>
            <a:fillRect/>
          </a:stretch>
        </p:blipFill>
        <p:spPr bwMode="auto">
          <a:xfrm>
            <a:off x="6198122" y="3130061"/>
            <a:ext cx="308187" cy="308187"/>
          </a:xfrm>
          <a:prstGeom prst="rect">
            <a:avLst/>
          </a:prstGeom>
          <a:noFill/>
        </p:spPr>
      </p:pic>
      <p:pic>
        <p:nvPicPr>
          <p:cNvPr id="15" name="Picture 17" descr="C:\Jo Seed\uni of cambridge\comms\info.png"/>
          <p:cNvPicPr>
            <a:picLocks noChangeAspect="1" noChangeArrowheads="1"/>
          </p:cNvPicPr>
          <p:nvPr/>
        </p:nvPicPr>
        <p:blipFill>
          <a:blip r:embed="rId2" cstate="email"/>
          <a:srcRect/>
          <a:stretch>
            <a:fillRect/>
          </a:stretch>
        </p:blipFill>
        <p:spPr bwMode="auto">
          <a:xfrm>
            <a:off x="3484233" y="5568450"/>
            <a:ext cx="308187" cy="308187"/>
          </a:xfrm>
          <a:prstGeom prst="rect">
            <a:avLst/>
          </a:prstGeom>
          <a:noFill/>
        </p:spPr>
      </p:pic>
      <p:pic>
        <p:nvPicPr>
          <p:cNvPr id="16" name="Picture 12" descr="C:\Jo Seed\uni of cambridge\comms\forms-icon.png"/>
          <p:cNvPicPr>
            <a:picLocks noChangeAspect="1" noChangeArrowheads="1"/>
          </p:cNvPicPr>
          <p:nvPr/>
        </p:nvPicPr>
        <p:blipFill>
          <a:blip r:embed="rId3" cstate="email"/>
          <a:srcRect/>
          <a:stretch>
            <a:fillRect/>
          </a:stretch>
        </p:blipFill>
        <p:spPr bwMode="auto">
          <a:xfrm>
            <a:off x="3480677" y="5201648"/>
            <a:ext cx="311124" cy="311124"/>
          </a:xfrm>
          <a:prstGeom prst="rect">
            <a:avLst/>
          </a:prstGeom>
          <a:noFill/>
        </p:spPr>
      </p:pic>
      <p:sp>
        <p:nvSpPr>
          <p:cNvPr id="18" name="Rectangle 3"/>
          <p:cNvSpPr txBox="1">
            <a:spLocks noChangeArrowheads="1"/>
          </p:cNvSpPr>
          <p:nvPr/>
        </p:nvSpPr>
        <p:spPr>
          <a:xfrm>
            <a:off x="5928737" y="1154545"/>
            <a:ext cx="2539638" cy="47187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Death after retirement</a:t>
            </a:r>
          </a:p>
          <a:p>
            <a:pPr marL="265113" marR="0" indent="-265113" defTabSz="914400" eaLnBrk="0" latinLnBrk="0" hangingPunct="0">
              <a:spcBef>
                <a:spcPts val="600"/>
              </a:spcBef>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r>
              <a:rPr lang="en-GB" sz="1200" kern="0" dirty="0">
                <a:solidFill>
                  <a:schemeClr val="bg1"/>
                </a:solidFill>
                <a:latin typeface="Calibri" pitchFamily="34" charset="0"/>
                <a:ea typeface="+mn-ea"/>
                <a:cs typeface="Arial" charset="0"/>
              </a:rPr>
              <a:t>If you joined CUACPS before December 2009, a pension of 75% of your pension at death will be paid to your spouse or partner. A, funeral grant will also be payable</a:t>
            </a:r>
            <a:r>
              <a:rPr lang="en-GB" sz="1200" kern="0" dirty="0" smtClean="0">
                <a:solidFill>
                  <a:schemeClr val="bg1"/>
                </a:solidFill>
                <a:latin typeface="Calibri" pitchFamily="34" charset="0"/>
                <a:ea typeface="+mn-ea"/>
                <a:cs typeface="Arial" charset="0"/>
              </a:rPr>
              <a:t>.</a:t>
            </a:r>
            <a:endParaRPr lang="en-GB" sz="1200" kern="0" dirty="0">
              <a:solidFill>
                <a:schemeClr val="bg1"/>
              </a:solidFill>
              <a:latin typeface="Calibri" pitchFamily="34" charset="0"/>
              <a:ea typeface="+mn-ea"/>
              <a:cs typeface="Arial" charset="0"/>
            </a:endParaRPr>
          </a:p>
          <a:p>
            <a:pPr marL="265113" indent="-265113" eaLnBrk="0" hangingPunct="0">
              <a:lnSpc>
                <a:spcPct val="90000"/>
              </a:lnSpc>
              <a:spcBef>
                <a:spcPts val="600"/>
              </a:spcBef>
              <a:buClr>
                <a:srgbClr val="58A7E0"/>
              </a:buClr>
              <a:buSzPct val="120000"/>
              <a:defRPr/>
            </a:pPr>
            <a:r>
              <a:rPr lang="en-GB" sz="1200" kern="0" dirty="0">
                <a:solidFill>
                  <a:schemeClr val="bg1"/>
                </a:solidFill>
                <a:latin typeface="Calibri" pitchFamily="34" charset="0"/>
                <a:ea typeface="+mn-ea"/>
                <a:cs typeface="Arial" charset="0"/>
              </a:rPr>
              <a:t>	If you joined CUACPS on or after 1 December 2009, a pension of 50% of your pension at death will be paid to your spouse or partner. A funeral grant will also be payable.  </a:t>
            </a:r>
          </a:p>
          <a:p>
            <a:pPr marL="265113" indent="-265113" eaLnBrk="0" hangingPunct="0">
              <a:spcBef>
                <a:spcPts val="600"/>
              </a:spcBef>
              <a:buClr>
                <a:srgbClr val="58A7E0"/>
              </a:buClr>
              <a:buSzPct val="120000"/>
              <a:defRPr/>
            </a:pPr>
            <a:r>
              <a:rPr lang="en-GB" sz="1200" kern="0" dirty="0">
                <a:solidFill>
                  <a:schemeClr val="bg1"/>
                </a:solidFill>
                <a:latin typeface="Calibri" pitchFamily="34" charset="0"/>
                <a:ea typeface="+mn-ea"/>
                <a:cs typeface="Arial" charset="0"/>
              </a:rPr>
              <a:t>        The net funeral grant after HMRC charges ranges from </a:t>
            </a:r>
            <a:r>
              <a:rPr lang="en-GB" sz="1200" kern="0" dirty="0" smtClean="0">
                <a:solidFill>
                  <a:schemeClr val="bg1"/>
                </a:solidFill>
                <a:latin typeface="Calibri" pitchFamily="34" charset="0"/>
                <a:ea typeface="+mn-ea"/>
                <a:cs typeface="Arial" charset="0"/>
              </a:rPr>
              <a:t>£</a:t>
            </a:r>
            <a:r>
              <a:rPr lang="en-GB" sz="1200" kern="0" dirty="0" smtClean="0">
                <a:solidFill>
                  <a:schemeClr val="bg1"/>
                </a:solidFill>
                <a:latin typeface="Calibri" pitchFamily="34" charset="0"/>
                <a:ea typeface="+mn-ea"/>
                <a:cs typeface="Arial" charset="0"/>
              </a:rPr>
              <a:t>1,125</a:t>
            </a:r>
            <a:r>
              <a:rPr lang="en-GB" sz="1200" kern="0" dirty="0" smtClean="0">
                <a:solidFill>
                  <a:schemeClr val="bg1"/>
                </a:solidFill>
                <a:latin typeface="Calibri" pitchFamily="34" charset="0"/>
                <a:ea typeface="+mn-ea"/>
                <a:cs typeface="Arial" charset="0"/>
              </a:rPr>
              <a:t> </a:t>
            </a:r>
            <a:r>
              <a:rPr lang="en-GB" sz="1200" kern="0" dirty="0">
                <a:solidFill>
                  <a:schemeClr val="bg1"/>
                </a:solidFill>
                <a:latin typeface="Calibri" pitchFamily="34" charset="0"/>
                <a:ea typeface="+mn-ea"/>
                <a:cs typeface="Arial" charset="0"/>
              </a:rPr>
              <a:t>to £</a:t>
            </a:r>
            <a:r>
              <a:rPr lang="en-GB" sz="1200" kern="0" dirty="0" smtClean="0">
                <a:solidFill>
                  <a:schemeClr val="bg1"/>
                </a:solidFill>
                <a:latin typeface="Calibri" pitchFamily="34" charset="0"/>
                <a:ea typeface="+mn-ea"/>
                <a:cs typeface="Arial" charset="0"/>
              </a:rPr>
              <a:t>2,500</a:t>
            </a:r>
            <a:r>
              <a:rPr lang="en-GB" sz="1200" kern="0" dirty="0">
                <a:solidFill>
                  <a:schemeClr val="bg1"/>
                </a:solidFill>
                <a:latin typeface="Calibri" pitchFamily="34" charset="0"/>
                <a:ea typeface="+mn-ea"/>
                <a:cs typeface="Arial" charset="0"/>
              </a:rPr>
              <a:t>.         </a:t>
            </a:r>
          </a:p>
          <a:p>
            <a:pPr marL="265113" indent="-265113" eaLnBrk="0" hangingPunct="0">
              <a:spcBef>
                <a:spcPts val="600"/>
              </a:spcBef>
              <a:buClr>
                <a:srgbClr val="58A7E0"/>
              </a:buClr>
              <a:buSzPct val="120000"/>
              <a:defRPr/>
            </a:pPr>
            <a:r>
              <a:rPr lang="en-GB" sz="1400" kern="0" dirty="0" smtClean="0">
                <a:solidFill>
                  <a:schemeClr val="bg1"/>
                </a:solidFill>
                <a:latin typeface="Calibri" pitchFamily="34" charset="0"/>
                <a:cs typeface="Arial" charset="0"/>
              </a:rPr>
              <a:t>	</a:t>
            </a:r>
            <a:r>
              <a:rPr lang="en-GB" sz="14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death benefits factsheet</a:t>
            </a:r>
            <a:endParaRPr lang="en-GB" sz="1200" u="sng" kern="0" dirty="0" smtClean="0">
              <a:solidFill>
                <a:schemeClr val="bg1"/>
              </a:solidFill>
              <a:latin typeface="Calibri" pitchFamily="34" charset="0"/>
              <a:cs typeface="Arial" charset="0"/>
            </a:endParaRPr>
          </a:p>
          <a:p>
            <a:pPr marL="265113"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endParaRPr kumimoji="0" lang="en-GB" sz="135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9" name="Picture 17" descr="C:\Jo Seed\uni of cambridge\comms\info.png"/>
          <p:cNvPicPr>
            <a:picLocks noChangeAspect="1" noChangeArrowheads="1"/>
          </p:cNvPicPr>
          <p:nvPr/>
        </p:nvPicPr>
        <p:blipFill>
          <a:blip r:embed="rId2" cstate="email"/>
          <a:srcRect/>
          <a:stretch>
            <a:fillRect/>
          </a:stretch>
        </p:blipFill>
        <p:spPr bwMode="auto">
          <a:xfrm>
            <a:off x="6070155" y="4035467"/>
            <a:ext cx="308187" cy="308187"/>
          </a:xfrm>
          <a:prstGeom prst="rect">
            <a:avLst/>
          </a:prstGeom>
          <a:noFill/>
        </p:spPr>
      </p:pic>
      <p:sp>
        <p:nvSpPr>
          <p:cNvPr id="20" name="TextBox 19"/>
          <p:cNvSpPr txBox="1"/>
          <p:nvPr/>
        </p:nvSpPr>
        <p:spPr>
          <a:xfrm>
            <a:off x="6004482" y="4369781"/>
            <a:ext cx="2392172" cy="1421928"/>
          </a:xfrm>
          <a:prstGeom prst="rect">
            <a:avLst/>
          </a:prstGeom>
          <a:solidFill>
            <a:srgbClr val="214653"/>
          </a:solidFill>
        </p:spPr>
        <p:txBody>
          <a:bodyPr wrap="square" rIns="72000" rtlCol="0">
            <a:spAutoFit/>
          </a:bodyPr>
          <a:lstStyle/>
          <a:p>
            <a:pPr marL="108000">
              <a:lnSpc>
                <a:spcPct val="80000"/>
              </a:lnSpc>
            </a:pPr>
            <a:r>
              <a:rPr lang="en-GB" sz="1200" b="1" kern="0" dirty="0" smtClean="0">
                <a:solidFill>
                  <a:schemeClr val="bg1"/>
                </a:solidFill>
                <a:latin typeface="Calibri" pitchFamily="34" charset="0"/>
                <a:cs typeface="Arial" charset="0"/>
              </a:rPr>
              <a:t>Please note that the death benefits described on this page only relate to service in the CUACPS from 1 January 2013.  Death in service and death after retirement pensions in relation to your final salary service up to 31 December 2012 will be paid in addition.</a:t>
            </a:r>
            <a:endParaRPr lang="en-GB" sz="1200" dirty="0"/>
          </a:p>
        </p:txBody>
      </p:sp>
      <p:pic>
        <p:nvPicPr>
          <p:cNvPr id="14" name="Picture 2"/>
          <p:cNvPicPr>
            <a:picLocks noChangeAspect="1" noChangeArrowheads="1"/>
          </p:cNvPicPr>
          <p:nvPr/>
        </p:nvPicPr>
        <p:blipFill>
          <a:blip r:embed="rId4" cstate="email"/>
          <a:srcRect/>
          <a:stretch>
            <a:fillRect/>
          </a:stretch>
        </p:blipFill>
        <p:spPr bwMode="auto">
          <a:xfrm>
            <a:off x="746760" y="3589020"/>
            <a:ext cx="250698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2539638" cy="2307117"/>
          </a:xfrm>
          <a:prstGeom prst="rect">
            <a:avLst/>
          </a:prstGeom>
          <a:solidFill>
            <a:srgbClr val="77C1BA"/>
          </a:solidFill>
        </p:spPr>
        <p:txBody>
          <a:bodyPr lIns="0"/>
          <a:lstStyle/>
          <a:p>
            <a:pPr marL="265113" indent="-265113" eaLnBrk="0" hangingPunct="0">
              <a:lnSpc>
                <a:spcPct val="90000"/>
              </a:lnSpc>
              <a:spcBef>
                <a:spcPct val="20000"/>
              </a:spcBef>
              <a:buClr>
                <a:srgbClr val="58A7E0"/>
              </a:buClr>
              <a:buSzPct val="120000"/>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lang="en-GB" sz="1200" b="1" dirty="0" smtClean="0">
                <a:solidFill>
                  <a:schemeClr val="bg1"/>
                </a:solidFill>
                <a:latin typeface="Calibri" pitchFamily="34" charset="0"/>
                <a:cs typeface="Calibri" pitchFamily="34" charset="0"/>
              </a:rPr>
              <a:t>SALARY SACRIFICE</a:t>
            </a:r>
          </a:p>
          <a:p>
            <a:pPr marL="265113" indent="-265113" eaLnBrk="0" hangingPunct="0">
              <a:lnSpc>
                <a:spcPct val="90000"/>
              </a:lnSpc>
              <a:spcBef>
                <a:spcPct val="20000"/>
              </a:spcBef>
              <a:buClr>
                <a:srgbClr val="58A7E0"/>
              </a:buClr>
              <a:buSzPct val="120000"/>
              <a:defRPr/>
            </a:pPr>
            <a:r>
              <a:rPr lang="en-GB" sz="1200" dirty="0" smtClean="0">
                <a:solidFill>
                  <a:schemeClr val="bg1"/>
                </a:solidFill>
                <a:latin typeface="Calibri" pitchFamily="34" charset="0"/>
                <a:cs typeface="Calibri" pitchFamily="34" charset="0"/>
              </a:rPr>
              <a:t>	The University and some other employers operate a salary sacrifice arrangement which is outlined in your contract of employment. Unless you asked not to join it, you will take part in this arrangement, which means your salary is reduced but the University pays your contributions to CUACPS.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5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Salary sacrifice</a:t>
            </a:r>
          </a:p>
        </p:txBody>
      </p:sp>
      <p:sp>
        <p:nvSpPr>
          <p:cNvPr id="12" name="Rectangle 3"/>
          <p:cNvSpPr txBox="1">
            <a:spLocks noChangeArrowheads="1"/>
          </p:cNvSpPr>
          <p:nvPr/>
        </p:nvSpPr>
        <p:spPr>
          <a:xfrm>
            <a:off x="3331856" y="3563381"/>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National Insurance</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Members who use the salary sacrifice scheme may make additional NI savings which reduces the net cost of the Scheme for those members.</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3" name="Picture 17" descr="C:\Jo Seed\uni of cambridge\comms\info.png"/>
          <p:cNvPicPr>
            <a:picLocks noChangeAspect="1" noChangeArrowheads="1"/>
          </p:cNvPicPr>
          <p:nvPr/>
        </p:nvPicPr>
        <p:blipFill>
          <a:blip r:embed="rId2" cstate="email"/>
          <a:srcRect/>
          <a:stretch>
            <a:fillRect/>
          </a:stretch>
        </p:blipFill>
        <p:spPr bwMode="auto">
          <a:xfrm>
            <a:off x="6154161" y="3130061"/>
            <a:ext cx="308187" cy="308187"/>
          </a:xfrm>
          <a:prstGeom prst="rect">
            <a:avLst/>
          </a:prstGeom>
          <a:noFill/>
        </p:spPr>
      </p:pic>
      <p:sp>
        <p:nvSpPr>
          <p:cNvPr id="14" name="Rectangle 3"/>
          <p:cNvSpPr txBox="1">
            <a:spLocks noChangeArrowheads="1"/>
          </p:cNvSpPr>
          <p:nvPr/>
        </p:nvSpPr>
        <p:spPr>
          <a:xfrm>
            <a:off x="5928518" y="1192389"/>
            <a:ext cx="2539638" cy="4689665"/>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lang="en-GB" sz="1200" b="1" noProof="0" dirty="0" smtClean="0">
                <a:solidFill>
                  <a:schemeClr val="bg1"/>
                </a:solidFill>
                <a:latin typeface="Calibri" pitchFamily="34" charset="0"/>
                <a:cs typeface="Calibri" pitchFamily="34" charset="0"/>
              </a:rPr>
              <a:t>WHAT IS SALARY SACRIFICE?</a:t>
            </a:r>
            <a:endParaRPr lang="en-GB" sz="1200" b="1" dirty="0" smtClean="0">
              <a:solidFill>
                <a:schemeClr val="bg1"/>
              </a:solidFill>
              <a:latin typeface="Calibri" pitchFamily="34" charset="0"/>
              <a:cs typeface="Calibri" pitchFamily="34" charset="0"/>
            </a:endParaRPr>
          </a:p>
          <a:p>
            <a:pPr marL="266400"/>
            <a:r>
              <a:rPr lang="en-GB" sz="1200" dirty="0" smtClean="0">
                <a:solidFill>
                  <a:schemeClr val="bg1"/>
                </a:solidFill>
                <a:latin typeface="Calibri" pitchFamily="34" charset="0"/>
                <a:cs typeface="Calibri" pitchFamily="34" charset="0"/>
              </a:rPr>
              <a:t>Under the salary sacrifice scheme your salary is reduced by an amount equal to your contribution to the Scheme (i.e. 5%). Your employer then pays the contribution on your behalf.  As a result, members can make savings on their National Insurance Contributions which in turn leads to an increase in take home pay.</a:t>
            </a:r>
          </a:p>
          <a:p>
            <a:pPr marL="266400"/>
            <a:r>
              <a:rPr lang="en-GB" sz="1200" dirty="0" smtClean="0">
                <a:solidFill>
                  <a:schemeClr val="bg1"/>
                </a:solidFill>
                <a:latin typeface="Calibri" pitchFamily="34" charset="0"/>
                <a:cs typeface="Calibri" pitchFamily="34" charset="0"/>
              </a:rPr>
              <a:t> </a:t>
            </a:r>
          </a:p>
          <a:p>
            <a:pPr marL="266400"/>
            <a:r>
              <a:rPr lang="en-GB" sz="1200" dirty="0" smtClean="0">
                <a:solidFill>
                  <a:schemeClr val="bg1"/>
                </a:solidFill>
                <a:latin typeface="Calibri" pitchFamily="34" charset="0"/>
                <a:cs typeface="Calibri" pitchFamily="34" charset="0"/>
              </a:rPr>
              <a:t>The salary sacrifice scheme does not have any effect on the amount of your Scheme pension benefits. However, if you leave the Scheme with less than 2 years’ service you would </a:t>
            </a:r>
            <a:r>
              <a:rPr lang="en-GB" sz="1200" b="1" dirty="0" smtClean="0">
                <a:solidFill>
                  <a:schemeClr val="bg1"/>
                </a:solidFill>
                <a:latin typeface="Calibri" pitchFamily="34" charset="0"/>
                <a:cs typeface="Calibri" pitchFamily="34" charset="0"/>
              </a:rPr>
              <a:t>not</a:t>
            </a:r>
            <a:r>
              <a:rPr lang="en-GB" sz="1200" dirty="0" smtClean="0">
                <a:solidFill>
                  <a:schemeClr val="bg1"/>
                </a:solidFill>
                <a:latin typeface="Calibri" pitchFamily="34" charset="0"/>
                <a:cs typeface="Calibri" pitchFamily="34" charset="0"/>
              </a:rPr>
              <a:t> be able to take a refund of any contributions made through the salary sacrifice arrangement (see also page 13).</a:t>
            </a:r>
            <a:r>
              <a:rPr lang="en-GB" sz="1200" b="1" i="1" dirty="0" smtClean="0">
                <a:solidFill>
                  <a:schemeClr val="bg1"/>
                </a:solidFill>
                <a:latin typeface="Calibri" pitchFamily="34" charset="0"/>
                <a:cs typeface="Calibri" pitchFamily="34" charset="0"/>
              </a:rPr>
              <a:t>  </a:t>
            </a:r>
            <a:endParaRPr lang="en-GB" sz="1200" dirty="0" smtClean="0">
              <a:solidFill>
                <a:schemeClr val="bg1"/>
              </a:solidFill>
              <a:latin typeface="Calibri" pitchFamily="34" charset="0"/>
              <a:cs typeface="Calibri" pitchFamily="34" charset="0"/>
            </a:endParaRPr>
          </a:p>
          <a:p>
            <a:pPr marL="265113" indent="-265113" eaLnBrk="0" hangingPunct="0">
              <a:lnSpc>
                <a:spcPct val="90000"/>
              </a:lnSpc>
              <a:spcBef>
                <a:spcPts val="200"/>
              </a:spcBef>
              <a:buClr>
                <a:srgbClr val="58A7E0"/>
              </a:buClr>
              <a:buSzPct val="120000"/>
              <a:defRPr/>
            </a:pPr>
            <a:r>
              <a:rPr lang="en-GB" sz="1200" b="1" i="1" kern="0" dirty="0" smtClean="0">
                <a:solidFill>
                  <a:schemeClr val="bg1"/>
                </a:solidFill>
                <a:latin typeface="Calibri" pitchFamily="34" charset="0"/>
                <a:cs typeface="Calibri" pitchFamily="34" charset="0"/>
              </a:rPr>
              <a:t>        </a:t>
            </a:r>
          </a:p>
          <a:p>
            <a:pPr marL="540000" indent="-265113" eaLnBrk="0" hangingPunct="0">
              <a:lnSpc>
                <a:spcPct val="90000"/>
              </a:lnSpc>
              <a:spcBef>
                <a:spcPts val="200"/>
              </a:spcBef>
              <a:buClr>
                <a:srgbClr val="58A7E0"/>
              </a:buClr>
              <a:buSzPct val="120000"/>
              <a:defRPr/>
            </a:pPr>
            <a:r>
              <a:rPr lang="en-GB" sz="1200" b="1" i="1" kern="0" dirty="0" smtClean="0">
                <a:solidFill>
                  <a:schemeClr val="bg1"/>
                </a:solidFill>
                <a:latin typeface="Calibri" pitchFamily="34" charset="0"/>
                <a:cs typeface="Calibri" pitchFamily="34" charset="0"/>
              </a:rPr>
              <a:t>         </a:t>
            </a:r>
            <a:r>
              <a:rPr lang="en-GB" sz="1200" b="1" i="1" u="sng" kern="0" dirty="0" smtClean="0">
                <a:solidFill>
                  <a:schemeClr val="bg1"/>
                </a:solidFill>
                <a:latin typeface="Calibri" pitchFamily="34" charset="0"/>
                <a:cs typeface="Calibri" pitchFamily="34" charset="0"/>
              </a:rPr>
              <a:t>see salary sacrifice factsheet</a:t>
            </a:r>
            <a:endParaRPr lang="en-GB" sz="1200" u="sng" kern="0" dirty="0" smtClean="0">
              <a:solidFill>
                <a:schemeClr val="bg1"/>
              </a:solidFill>
              <a:latin typeface="Calibri" pitchFamily="34" charset="0"/>
              <a:cs typeface="Calibri" pitchFamily="34"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Calibri" pitchFamily="34"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Calibri" pitchFamily="34" charset="0"/>
              </a:rPr>
              <a:t>	</a:t>
            </a:r>
          </a:p>
        </p:txBody>
      </p:sp>
      <p:pic>
        <p:nvPicPr>
          <p:cNvPr id="15" name="Picture 17" descr="C:\Jo Seed\uni of cambridge\comms\info.png"/>
          <p:cNvPicPr>
            <a:picLocks noChangeAspect="1" noChangeArrowheads="1"/>
          </p:cNvPicPr>
          <p:nvPr/>
        </p:nvPicPr>
        <p:blipFill>
          <a:blip r:embed="rId2" cstate="email"/>
          <a:srcRect/>
          <a:stretch>
            <a:fillRect/>
          </a:stretch>
        </p:blipFill>
        <p:spPr bwMode="auto">
          <a:xfrm>
            <a:off x="6148301" y="5322269"/>
            <a:ext cx="308187" cy="308187"/>
          </a:xfrm>
          <a:prstGeom prst="rect">
            <a:avLst/>
          </a:prstGeom>
          <a:noFill/>
        </p:spPr>
      </p:pic>
      <p:pic>
        <p:nvPicPr>
          <p:cNvPr id="9" name="Picture 2"/>
          <p:cNvPicPr>
            <a:picLocks noChangeAspect="1" noChangeArrowheads="1"/>
          </p:cNvPicPr>
          <p:nvPr/>
        </p:nvPicPr>
        <p:blipFill>
          <a:blip r:embed="rId3" cstate="email"/>
          <a:srcRect/>
          <a:stretch>
            <a:fillRect/>
          </a:stretch>
        </p:blipFill>
        <p:spPr bwMode="auto">
          <a:xfrm>
            <a:off x="739140" y="3557854"/>
            <a:ext cx="2529840" cy="23019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If you leave the Scheme either because you have left employment or because you opt out of the Scheme you have a number of choices</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with respect to your benefits.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endParaRPr>
          </a:p>
          <a:p>
            <a:pPr marL="265113" indent="-265113" eaLnBrk="0" hangingPunct="0">
              <a:lnSpc>
                <a:spcPct val="90000"/>
              </a:lnSpc>
              <a:spcBef>
                <a:spcPts val="6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leaving service factsheet</a:t>
            </a:r>
            <a:endParaRPr lang="en-GB" sz="120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kern="0" dirty="0" smtClean="0">
                <a:solidFill>
                  <a:schemeClr val="bg1"/>
                </a:solidFill>
                <a:latin typeface="Calibri" pitchFamily="34" charset="0"/>
                <a:ea typeface="+mn-ea"/>
                <a:cs typeface="Arial" charset="0"/>
              </a:rPr>
              <a:t>What happens if I leave the Scheme?</a:t>
            </a:r>
            <a:endPar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2" name="Rectangle 3"/>
          <p:cNvSpPr txBox="1">
            <a:spLocks noChangeArrowheads="1"/>
          </p:cNvSpPr>
          <p:nvPr/>
        </p:nvSpPr>
        <p:spPr>
          <a:xfrm>
            <a:off x="5934379" y="1189458"/>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1. Deferred benefits</a:t>
            </a: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ea typeface="+mn-ea"/>
                <a:cs typeface="Arial" charset="0"/>
              </a:rPr>
              <a:t>	If you have completed at least two years’ service, you can leave your pension and lump sum in the Scheme where they will continue to increase in line with RPI u</a:t>
            </a:r>
            <a:r>
              <a:rPr lang="en-GB" sz="1200" kern="0" dirty="0" smtClean="0">
                <a:solidFill>
                  <a:schemeClr val="bg1"/>
                </a:solidFill>
                <a:latin typeface="Calibri" pitchFamily="34" charset="0"/>
                <a:cs typeface="Arial" charset="0"/>
              </a:rPr>
              <a:t>p to a maximum of 5% each year. If the annual RPI increase is above 5%, the University may provide an additional increase but this is not guaranteed. </a:t>
            </a:r>
            <a:r>
              <a:rPr lang="en-GB" sz="1200" kern="0" dirty="0" smtClean="0">
                <a:solidFill>
                  <a:schemeClr val="bg1"/>
                </a:solidFill>
                <a:latin typeface="Calibri" pitchFamily="34" charset="0"/>
                <a:ea typeface="+mn-ea"/>
                <a:cs typeface="Arial" charset="0"/>
              </a:rPr>
              <a:t>If you rejoin within one year of leaving you can rejoin the CRB section of the CUACPS.</a:t>
            </a:r>
            <a:r>
              <a:rPr lang="en-GB" sz="1200" b="1"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35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35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135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p:txBody>
      </p:sp>
      <p:pic>
        <p:nvPicPr>
          <p:cNvPr id="13" name="Picture 17" descr="C:\Jo Seed\uni of cambridge\comms\info.png"/>
          <p:cNvPicPr>
            <a:picLocks noChangeAspect="1" noChangeArrowheads="1"/>
          </p:cNvPicPr>
          <p:nvPr/>
        </p:nvPicPr>
        <p:blipFill>
          <a:blip r:embed="rId2" cstate="email"/>
          <a:srcRect/>
          <a:stretch>
            <a:fillRect/>
          </a:stretch>
        </p:blipFill>
        <p:spPr bwMode="auto">
          <a:xfrm>
            <a:off x="3454921" y="2532518"/>
            <a:ext cx="308187" cy="308187"/>
          </a:xfrm>
          <a:prstGeom prst="rect">
            <a:avLst/>
          </a:prstGeom>
          <a:noFill/>
        </p:spPr>
      </p:pic>
      <p:sp>
        <p:nvSpPr>
          <p:cNvPr id="14" name="Rectangle 3"/>
          <p:cNvSpPr txBox="1">
            <a:spLocks noChangeArrowheads="1"/>
          </p:cNvSpPr>
          <p:nvPr/>
        </p:nvSpPr>
        <p:spPr>
          <a:xfrm>
            <a:off x="3334787" y="3557520"/>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6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2. Transfer</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You can transfer your benefits to another approved pension arrangement. If you are considering a transfer it is important that you take independent financial advice.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The following websites may be useful if you need independent advice:</a:t>
            </a:r>
          </a:p>
          <a:p>
            <a:pPr marL="265113" marR="0" lvl="0" indent="-265113" algn="l" defTabSz="914400" rtl="0" eaLnBrk="0" fontAlgn="base" latinLnBrk="0" hangingPunct="0">
              <a:lnSpc>
                <a:spcPct val="90000"/>
              </a:lnSpc>
              <a:spcBef>
                <a:spcPts val="300"/>
              </a:spcBef>
              <a:spcAft>
                <a:spcPct val="0"/>
              </a:spcAft>
              <a:buClr>
                <a:srgbClr val="58A7E0"/>
              </a:buClr>
              <a:buSzPct val="120000"/>
              <a:buFont typeface="Arial" charset="0"/>
              <a:buNone/>
              <a:tabLst/>
              <a:defRPr/>
            </a:pPr>
            <a:r>
              <a:rPr lang="en-GB" sz="1200" b="1" kern="0" dirty="0" smtClean="0">
                <a:solidFill>
                  <a:schemeClr val="bg1"/>
                </a:solidFill>
                <a:latin typeface="Calibri" pitchFamily="34" charset="0"/>
                <a:ea typeface="+mn-ea"/>
                <a:cs typeface="Arial" charset="0"/>
              </a:rPr>
              <a:t>	</a:t>
            </a:r>
            <a:r>
              <a:rPr lang="en-GB" sz="1200" u="sng" kern="0" dirty="0" smtClean="0">
                <a:solidFill>
                  <a:schemeClr val="bg1"/>
                </a:solidFill>
                <a:latin typeface="Calibri" pitchFamily="34" charset="0"/>
                <a:ea typeface="+mn-ea"/>
                <a:cs typeface="Arial" charset="0"/>
              </a:rPr>
              <a:t>unbiased.co.uk</a:t>
            </a:r>
            <a:r>
              <a:rPr lang="en-GB" sz="1200" u="sng" kern="0" dirty="0">
                <a:solidFill>
                  <a:schemeClr val="bg1"/>
                </a:solidFill>
                <a:latin typeface="Calibri" pitchFamily="34" charset="0"/>
                <a:ea typeface="+mn-ea"/>
                <a:cs typeface="Arial" charset="0"/>
              </a:rPr>
              <a:t> </a:t>
            </a:r>
            <a:r>
              <a:rPr lang="en-GB" sz="1200" u="sng" kern="0" dirty="0" smtClean="0">
                <a:solidFill>
                  <a:schemeClr val="bg1"/>
                </a:solidFill>
                <a:latin typeface="Calibri" pitchFamily="34" charset="0"/>
                <a:ea typeface="+mn-ea"/>
                <a:cs typeface="Arial" charset="0"/>
              </a:rPr>
              <a:t>    findanadviser.org</a:t>
            </a:r>
          </a:p>
          <a:p>
            <a:pPr marL="265113" lvl="0" indent="-265113" eaLnBrk="0" hangingPunct="0">
              <a:lnSpc>
                <a:spcPct val="90000"/>
              </a:lnSpc>
              <a:spcBef>
                <a:spcPts val="0"/>
              </a:spcBef>
              <a:buClr>
                <a:srgbClr val="58A7E0"/>
              </a:buClr>
              <a:buSzPct val="120000"/>
              <a:defRPr/>
            </a:pPr>
            <a:endParaRPr lang="en-GB" sz="1200" b="1"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b="1" i="1"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p:txBody>
      </p:sp>
      <p:sp>
        <p:nvSpPr>
          <p:cNvPr id="16" name="Rectangle 3"/>
          <p:cNvSpPr txBox="1">
            <a:spLocks noChangeArrowheads="1"/>
          </p:cNvSpPr>
          <p:nvPr/>
        </p:nvSpPr>
        <p:spPr>
          <a:xfrm>
            <a:off x="5931448" y="3560451"/>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3. Refund of contributions</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have less than two years’ service you may be able to obtain a refund of your contributions to the scheme.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Please note that you will not be entitled to a refund of contributions for any period during which you participated in your employer’s salary sacrifice arrangement.	</a:t>
            </a:r>
            <a:r>
              <a:rPr lang="en-GB" sz="1200" b="1" i="1" kern="0" dirty="0" smtClean="0">
                <a:solidFill>
                  <a:schemeClr val="bg1"/>
                </a:solidFill>
                <a:latin typeface="Calibri" pitchFamily="34" charset="0"/>
                <a:cs typeface="Arial" charset="0"/>
              </a:rPr>
              <a:t>          </a:t>
            </a:r>
          </a:p>
          <a:p>
            <a:pPr marL="265113" marR="0" lvl="0" indent="-265113" algn="l" defTabSz="914400" rtl="0" eaLnBrk="0" fontAlgn="base" latinLnBrk="0" hangingPunct="0">
              <a:lnSpc>
                <a:spcPct val="90000"/>
              </a:lnSpc>
              <a:spcBef>
                <a:spcPts val="60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sz="1200" b="1" i="1" u="sng" strike="noStrike" kern="0" cap="none" spc="0" normalizeH="0" baseline="0" noProof="0" dirty="0" smtClean="0">
                <a:ln>
                  <a:noFill/>
                </a:ln>
                <a:solidFill>
                  <a:schemeClr val="bg1"/>
                </a:solidFill>
                <a:effectLst/>
                <a:uLnTx/>
                <a:uFillTx/>
                <a:latin typeface="Calibri" pitchFamily="34" charset="0"/>
                <a:ea typeface="+mn-ea"/>
                <a:cs typeface="Arial" charset="0"/>
              </a:rPr>
              <a:t>see salary</a:t>
            </a:r>
            <a:r>
              <a:rPr lang="en-GB" sz="1200" b="1" i="1" u="sng" kern="0" dirty="0" smtClean="0">
                <a:solidFill>
                  <a:schemeClr val="bg1"/>
                </a:solidFill>
                <a:latin typeface="Calibri" pitchFamily="34" charset="0"/>
                <a:ea typeface="+mn-ea"/>
                <a:cs typeface="Arial" charset="0"/>
              </a:rPr>
              <a:t> sacrifice factsheet</a:t>
            </a:r>
            <a:endParaRPr kumimoji="0" lang="en-GB" sz="1200" b="1" i="1" u="sng"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9" name="Picture 17" descr="C:\Jo Seed\uni of cambridge\comms\info.png"/>
          <p:cNvPicPr>
            <a:picLocks noChangeAspect="1" noChangeArrowheads="1"/>
          </p:cNvPicPr>
          <p:nvPr/>
        </p:nvPicPr>
        <p:blipFill>
          <a:blip r:embed="rId2" cstate="email"/>
          <a:srcRect/>
          <a:stretch>
            <a:fillRect/>
          </a:stretch>
        </p:blipFill>
        <p:spPr bwMode="auto">
          <a:xfrm>
            <a:off x="6086752" y="5524500"/>
            <a:ext cx="308187" cy="308187"/>
          </a:xfrm>
          <a:prstGeom prst="rect">
            <a:avLst/>
          </a:prstGeom>
          <a:noFill/>
        </p:spPr>
      </p:pic>
      <p:pic>
        <p:nvPicPr>
          <p:cNvPr id="2050" name="Picture 2" descr="\\hcfile02\home$\helen.saunders\My Pictures\sunset.bmp"/>
          <p:cNvPicPr>
            <a:picLocks noChangeAspect="1" noChangeArrowheads="1"/>
          </p:cNvPicPr>
          <p:nvPr/>
        </p:nvPicPr>
        <p:blipFill>
          <a:blip r:embed="rId3" cstate="email"/>
          <a:srcRect/>
          <a:stretch>
            <a:fillRect/>
          </a:stretch>
        </p:blipFill>
        <p:spPr bwMode="auto">
          <a:xfrm>
            <a:off x="738913" y="3562597"/>
            <a:ext cx="2549250" cy="230249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38400" y="1195207"/>
            <a:ext cx="2539638" cy="2321716"/>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i="0" u="none" strike="noStrike" kern="0" cap="none" spc="0" normalizeH="0" baseline="0" noProof="0" dirty="0" smtClean="0">
                <a:ln>
                  <a:noFill/>
                </a:ln>
                <a:solidFill>
                  <a:schemeClr val="bg1"/>
                </a:solidFill>
                <a:effectLst/>
                <a:uLnTx/>
                <a:uFillTx/>
                <a:latin typeface="Calibri" pitchFamily="34" charset="0"/>
                <a:ea typeface="+mn-ea"/>
                <a:cs typeface="Arial" charset="0"/>
              </a:rPr>
              <a:t>	Auto enrolment</a:t>
            </a:r>
            <a:endParaRPr lang="en-GB"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7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Employers</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must provide a pension arrangement for all eligible employees that meets the Government’s auto enrolment requirements.</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6" name="Rectangle 3"/>
          <p:cNvSpPr txBox="1">
            <a:spLocks noChangeArrowheads="1"/>
          </p:cNvSpPr>
          <p:nvPr/>
        </p:nvSpPr>
        <p:spPr>
          <a:xfrm>
            <a:off x="3332075" y="1192331"/>
            <a:ext cx="5135520" cy="313028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baseline="0" noProof="0" dirty="0" smtClean="0">
                <a:ln>
                  <a:noFill/>
                </a:ln>
                <a:solidFill>
                  <a:schemeClr val="bg1"/>
                </a:solidFill>
                <a:effectLst/>
                <a:uLnTx/>
                <a:uFillTx/>
                <a:latin typeface="Calibri" pitchFamily="34" charset="0"/>
                <a:ea typeface="+mn-ea"/>
                <a:cs typeface="Arial" charset="0"/>
              </a:rPr>
              <a:t>	</a:t>
            </a:r>
            <a:r>
              <a:rPr lang="en-GB" sz="1200" b="1" kern="0" cap="all" dirty="0" smtClean="0">
                <a:solidFill>
                  <a:schemeClr val="bg1"/>
                </a:solidFill>
                <a:latin typeface="Calibri" pitchFamily="34" charset="0"/>
                <a:ea typeface="+mn-ea"/>
                <a:cs typeface="Arial" charset="0"/>
              </a:rPr>
              <a:t>What is auto enrolment?</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sz="1200" kern="0" dirty="0">
                <a:solidFill>
                  <a:schemeClr val="bg1"/>
                </a:solidFill>
                <a:latin typeface="Calibri" pitchFamily="34" charset="0"/>
                <a:ea typeface="+mn-ea"/>
                <a:cs typeface="Arial" charset="0"/>
              </a:rPr>
              <a:t>E</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very employer in the UK must automatically enrol the vast majority of their employees into a suitable pension arrangement. For a pension arrangement t</a:t>
            </a:r>
            <a:r>
              <a:rPr lang="en-GB" sz="1200" kern="0" dirty="0" smtClean="0">
                <a:solidFill>
                  <a:schemeClr val="bg1"/>
                </a:solidFill>
                <a:latin typeface="Calibri" pitchFamily="34" charset="0"/>
                <a:ea typeface="+mn-ea"/>
                <a:cs typeface="Arial" charset="0"/>
              </a:rPr>
              <a:t>o meet the Government’s auto enrolment requirements a number of criteria must be met including employer and employee contribution levels, regulation of the scheme and how benefits accrue to members.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dirty="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There is also an obligation, on a set date every three years, for employers to assess employees who have previously opted out of the scheme and re-enrol these employees if certain criteria are met.</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b="1" kern="0" dirty="0" smtClean="0">
                <a:solidFill>
                  <a:schemeClr val="bg1"/>
                </a:solidFill>
                <a:latin typeface="Calibri" pitchFamily="34" charset="0"/>
                <a:ea typeface="+mn-ea"/>
                <a:cs typeface="Arial" charset="0"/>
              </a:rPr>
              <a:t>	</a:t>
            </a: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The CUACPS meets or exceeds these requirements and is therefore a</a:t>
            </a:r>
            <a:r>
              <a:rPr kumimoji="0" lang="en-GB" sz="1200" b="1" i="0" u="none" strike="noStrike" kern="0" cap="none" spc="0" normalizeH="0" noProof="0" dirty="0" smtClean="0">
                <a:ln>
                  <a:noFill/>
                </a:ln>
                <a:solidFill>
                  <a:schemeClr val="bg1"/>
                </a:solidFill>
                <a:effectLst/>
                <a:uLnTx/>
                <a:uFillTx/>
                <a:latin typeface="Calibri" pitchFamily="34" charset="0"/>
                <a:ea typeface="+mn-ea"/>
                <a:cs typeface="Arial" charset="0"/>
              </a:rPr>
              <a:t> “qualifying” scheme. As a member of CUACPS you don’t need to do anything about auto enrolment.</a:t>
            </a:r>
            <a:endPar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0" name="Rectangle 3"/>
          <p:cNvSpPr txBox="1">
            <a:spLocks noChangeArrowheads="1"/>
          </p:cNvSpPr>
          <p:nvPr/>
        </p:nvSpPr>
        <p:spPr>
          <a:xfrm>
            <a:off x="3332075" y="4397829"/>
            <a:ext cx="5139218" cy="1473063"/>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endParaRPr lang="en-GB" sz="17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7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sz="2000" kern="0" dirty="0" smtClean="0">
                <a:solidFill>
                  <a:schemeClr val="bg1"/>
                </a:solidFill>
                <a:latin typeface="Calibri" pitchFamily="34" charset="0"/>
                <a:ea typeface="+mn-ea"/>
                <a:cs typeface="Arial" charset="0"/>
              </a:rPr>
              <a:t>	</a:t>
            </a: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8194" name="Picture 2"/>
          <p:cNvPicPr>
            <a:picLocks noChangeAspect="1" noChangeArrowheads="1"/>
          </p:cNvPicPr>
          <p:nvPr/>
        </p:nvPicPr>
        <p:blipFill>
          <a:blip r:embed="rId2" cstate="email"/>
          <a:srcRect/>
          <a:stretch>
            <a:fillRect/>
          </a:stretch>
        </p:blipFill>
        <p:spPr bwMode="auto">
          <a:xfrm>
            <a:off x="739140" y="3573780"/>
            <a:ext cx="2529840" cy="2297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28980" y="1195207"/>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Scheme documents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Copies of Scheme reports, the Scheme Rules and other documents are available on the University’s pensions website at: </a:t>
            </a:r>
            <a:r>
              <a:rPr lang="en-GB" sz="1200" u="sng" kern="0" dirty="0" smtClean="0">
                <a:solidFill>
                  <a:schemeClr val="bg1"/>
                </a:solidFill>
                <a:latin typeface="Calibri" pitchFamily="34" charset="0"/>
                <a:ea typeface="+mn-ea"/>
                <a:cs typeface="Arial" charset="0"/>
              </a:rPr>
              <a:t>pensions.admin.cam.ac.uk/cps</a:t>
            </a:r>
            <a:endParaRPr lang="en-GB" sz="1200" u="sng" kern="0" dirty="0">
              <a:solidFill>
                <a:schemeClr val="tx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endParaRPr lang="en-GB" sz="1350" kern="0" dirty="0" smtClean="0">
              <a:solidFill>
                <a:schemeClr val="bg1"/>
              </a:solidFill>
              <a:latin typeface="Calibri" pitchFamily="34" charset="0"/>
              <a:ea typeface="+mn-ea"/>
              <a:cs typeface="Arial" charset="0"/>
            </a:endParaRPr>
          </a:p>
        </p:txBody>
      </p:sp>
      <p:sp>
        <p:nvSpPr>
          <p:cNvPr id="10" name="Rectangle 3"/>
          <p:cNvSpPr txBox="1">
            <a:spLocks noChangeArrowheads="1"/>
          </p:cNvSpPr>
          <p:nvPr/>
        </p:nvSpPr>
        <p:spPr>
          <a:xfrm>
            <a:off x="3328980" y="3502324"/>
            <a:ext cx="2539638" cy="2362145"/>
          </a:xfrm>
          <a:prstGeom prst="rect">
            <a:avLst/>
          </a:prstGeom>
          <a:solidFill>
            <a:srgbClr val="77C1BA"/>
          </a:solidFill>
        </p:spPr>
        <p:txBody>
          <a:bodyPr lIns="0"/>
          <a:lstStyle/>
          <a:p>
            <a:pPr marL="265113" lvl="0" indent="-265113" eaLnBrk="0" hangingPunct="0">
              <a:lnSpc>
                <a:spcPct val="90000"/>
              </a:lnSpc>
              <a:spcBef>
                <a:spcPct val="20000"/>
              </a:spcBef>
              <a:buClr>
                <a:srgbClr val="58A7E0"/>
              </a:buClr>
              <a:buSzPct val="120000"/>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Scheme Rules</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This guide provides a summary of your benefits. However, your legal rights are governed by the Trust Deed and Rules of CUACPS. If there are any differences between the Scheme Rules and this guide, the Rules will override the guide. A copy of the rules can be found using the following link:</a:t>
            </a:r>
          </a:p>
          <a:p>
            <a:pPr marL="265113" lvl="0" indent="-265113" eaLnBrk="0" hangingPunct="0">
              <a:lnSpc>
                <a:spcPct val="90000"/>
              </a:lnSpc>
              <a:spcBef>
                <a:spcPct val="20000"/>
              </a:spcBef>
              <a:buClr>
                <a:srgbClr val="58A7E0"/>
              </a:buClr>
              <a:buSzPct val="120000"/>
              <a:defRPr/>
            </a:pPr>
            <a:r>
              <a:rPr kumimoji="0" lang="en-GB" sz="1200" b="0" i="1"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sz="1200" u="sng" kern="0" dirty="0" smtClean="0">
                <a:solidFill>
                  <a:schemeClr val="bg1"/>
                </a:solidFill>
                <a:latin typeface="Calibri" pitchFamily="34" charset="0"/>
                <a:cs typeface="Arial" charset="0"/>
              </a:rPr>
              <a:t>pensions.admin.cam.ac.uk/cps</a:t>
            </a:r>
            <a:endParaRPr kumimoji="0" lang="en-GB" sz="1200" b="0" i="1" u="sng"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r>
              <a:rPr lang="en-GB" sz="1200" i="1" kern="0" dirty="0" smtClean="0">
                <a:solidFill>
                  <a:schemeClr val="bg1"/>
                </a:solidFill>
                <a:latin typeface="Calibri" pitchFamily="34" charset="0"/>
                <a:ea typeface="+mn-ea"/>
                <a:cs typeface="Arial" charset="0"/>
              </a:rPr>
              <a:t>	</a:t>
            </a:r>
            <a:endParaRPr kumimoji="0" lang="en-GB" sz="1200" b="0" i="1"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	Important information and contacts</a:t>
            </a:r>
          </a:p>
        </p:txBody>
      </p:sp>
      <p:sp>
        <p:nvSpPr>
          <p:cNvPr id="12" name="Rectangle 3"/>
          <p:cNvSpPr txBox="1">
            <a:spLocks noChangeArrowheads="1"/>
          </p:cNvSpPr>
          <p:nvPr/>
        </p:nvSpPr>
        <p:spPr>
          <a:xfrm>
            <a:off x="5934379" y="1189458"/>
            <a:ext cx="2539638" cy="4683804"/>
          </a:xfrm>
          <a:prstGeom prst="rect">
            <a:avLst/>
          </a:prstGeom>
          <a:solidFill>
            <a:srgbClr val="77C1BA"/>
          </a:solidFill>
        </p:spPr>
        <p:txBody>
          <a:bodyPr lIns="0" rIns="3600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Scheme queries</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have any questions relating to your benefits you can contact the Pensions Section using the email address below:</a:t>
            </a:r>
          </a:p>
          <a:p>
            <a:pPr marL="265113" marR="0" lvl="0" indent="-265113" algn="l" defTabSz="914400" rtl="0" eaLnBrk="0" fontAlgn="base" latinLnBrk="0" hangingPunct="0">
              <a:lnSpc>
                <a:spcPct val="90000"/>
              </a:lnSpc>
              <a:spcBef>
                <a:spcPts val="6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r>
              <a:rPr lang="en-GB" sz="1200" u="sng" kern="0" dirty="0" smtClean="0">
                <a:solidFill>
                  <a:schemeClr val="bg1"/>
                </a:solidFill>
                <a:latin typeface="Calibri" pitchFamily="34" charset="0"/>
                <a:ea typeface="+mn-ea"/>
                <a:cs typeface="Arial" charset="0"/>
              </a:rPr>
              <a:t>pensionsonline@admin.cam.ac.uk</a:t>
            </a:r>
          </a:p>
          <a:p>
            <a:pPr marL="265113" marR="0" lvl="0" indent="-265113" algn="l" defTabSz="914400" rtl="0" eaLnBrk="0" fontAlgn="base" latinLnBrk="0" hangingPunct="0">
              <a:lnSpc>
                <a:spcPct val="90000"/>
              </a:lnSpc>
              <a:spcBef>
                <a:spcPts val="60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6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r>
              <a:rPr lang="en-GB" sz="1200" b="1" kern="0" cap="all" dirty="0" smtClean="0">
                <a:solidFill>
                  <a:schemeClr val="bg1"/>
                </a:solidFill>
                <a:latin typeface="Calibri" pitchFamily="34" charset="0"/>
                <a:cs typeface="Arial" charset="0"/>
              </a:rPr>
              <a:t>Scheme complaints</a:t>
            </a:r>
            <a:endParaRPr lang="en-GB" sz="1200" kern="0" cap="all" dirty="0" smtClean="0">
              <a:solidFill>
                <a:schemeClr val="bg1"/>
              </a:solidFill>
              <a:latin typeface="Calibri" pitchFamily="34" charset="0"/>
              <a:cs typeface="Arial" charset="0"/>
            </a:endParaRPr>
          </a:p>
          <a:p>
            <a:pPr marL="266400"/>
            <a:r>
              <a:rPr lang="en-GB" sz="1200" dirty="0" smtClean="0">
                <a:solidFill>
                  <a:schemeClr val="bg1"/>
                </a:solidFill>
                <a:latin typeface="Calibri" pitchFamily="34" charset="0"/>
                <a:cs typeface="Calibri" pitchFamily="34" charset="0"/>
              </a:rPr>
              <a:t>We have a formal procedure for dealing with member disputes and complaints which can be accessed using the following link:</a:t>
            </a:r>
          </a:p>
          <a:p>
            <a:pPr marL="266400"/>
            <a:endParaRPr lang="en-GB" sz="1200" dirty="0" smtClean="0">
              <a:solidFill>
                <a:schemeClr val="bg1"/>
              </a:solidFill>
              <a:latin typeface="Calibri" pitchFamily="34" charset="0"/>
              <a:cs typeface="Calibri" pitchFamily="34" charset="0"/>
            </a:endParaRPr>
          </a:p>
          <a:p>
            <a:pPr marL="266400"/>
            <a:r>
              <a:rPr lang="en-GB" sz="1200" u="sng" dirty="0" smtClean="0">
                <a:solidFill>
                  <a:schemeClr val="bg1"/>
                </a:solidFill>
                <a:latin typeface="Calibri" pitchFamily="34" charset="0"/>
                <a:cs typeface="Calibri" pitchFamily="34" charset="0"/>
              </a:rPr>
              <a:t>pensions.admin.cam.ac.uk/cps</a:t>
            </a:r>
          </a:p>
          <a:p>
            <a:pPr marL="266400"/>
            <a:endParaRPr lang="en-GB" sz="1200" dirty="0" smtClean="0">
              <a:solidFill>
                <a:schemeClr val="bg1"/>
              </a:solidFill>
              <a:latin typeface="Calibri" pitchFamily="34" charset="0"/>
              <a:cs typeface="Calibri" pitchFamily="34" charset="0"/>
            </a:endParaRPr>
          </a:p>
          <a:p>
            <a:pPr marL="266400">
              <a:spcBef>
                <a:spcPts val="600"/>
              </a:spcBef>
            </a:pPr>
            <a:r>
              <a:rPr lang="en-GB" sz="1200" dirty="0" smtClean="0">
                <a:solidFill>
                  <a:schemeClr val="bg1"/>
                </a:solidFill>
                <a:latin typeface="Calibri" pitchFamily="34" charset="0"/>
                <a:cs typeface="Calibri" pitchFamily="34" charset="0"/>
              </a:rPr>
              <a:t>In the first instance, if you have a problem or complaint relating to the Scheme, please write to the Head of Pensions Administration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the address given on page 2 of this guide.</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8" name="Picture 2"/>
          <p:cNvPicPr>
            <a:picLocks noChangeAspect="1" noChangeArrowheads="1"/>
          </p:cNvPicPr>
          <p:nvPr/>
        </p:nvPicPr>
        <p:blipFill>
          <a:blip r:embed="rId2" cstate="email"/>
          <a:srcRect/>
          <a:stretch>
            <a:fillRect/>
          </a:stretch>
        </p:blipFill>
        <p:spPr bwMode="auto">
          <a:xfrm>
            <a:off x="729762" y="3556125"/>
            <a:ext cx="2539142" cy="2308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The Pensions Regulator</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Is the regulatory body responsible for enforcing the law on occupational pension schemes such as CPS. Its address is:</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cs typeface="Arial" charset="0"/>
              </a:rPr>
              <a:t>The Pensions Regulator</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Telecom House</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125-135 Preston Road</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Brighton BN1 6AF</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Tel: 0845 600 0707</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u="sng" kern="0" dirty="0" smtClean="0">
                <a:solidFill>
                  <a:schemeClr val="bg1"/>
                </a:solidFill>
                <a:latin typeface="Calibri" pitchFamily="34" charset="0"/>
                <a:ea typeface="+mn-ea"/>
                <a:cs typeface="Arial" charset="0"/>
              </a:rPr>
              <a:t>thepensionsregulator.gov.uk</a:t>
            </a: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	Important information and contacts</a:t>
            </a:r>
          </a:p>
        </p:txBody>
      </p:sp>
      <p:sp>
        <p:nvSpPr>
          <p:cNvPr id="16" name="Rectangle 3"/>
          <p:cNvSpPr txBox="1">
            <a:spLocks noChangeArrowheads="1"/>
          </p:cNvSpPr>
          <p:nvPr/>
        </p:nvSpPr>
        <p:spPr>
          <a:xfrm>
            <a:off x="5928737" y="1187643"/>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The Pensions Ombudsman</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May investigate any complaints or disputes of fact or law with respect to an occupational pension scheme. Its address is:</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cs typeface="Arial" charset="0"/>
              </a:rPr>
              <a:t>The Pensions Ombudsman</a:t>
            </a:r>
          </a:p>
          <a:p>
            <a:r>
              <a:rPr lang="en-GB" sz="1200" kern="0" dirty="0" smtClean="0">
                <a:solidFill>
                  <a:schemeClr val="bg1"/>
                </a:solidFill>
                <a:latin typeface="Calibri" pitchFamily="34" charset="0"/>
                <a:cs typeface="Arial" charset="0"/>
              </a:rPr>
              <a:t>	10 Colonade south</a:t>
            </a:r>
          </a:p>
          <a:p>
            <a:r>
              <a:rPr lang="en-GB" sz="1200" kern="0" dirty="0">
                <a:solidFill>
                  <a:schemeClr val="bg1"/>
                </a:solidFill>
                <a:latin typeface="Calibri" pitchFamily="34" charset="0"/>
                <a:cs typeface="Arial" charset="0"/>
              </a:rPr>
              <a:t>	</a:t>
            </a:r>
            <a:r>
              <a:rPr lang="en-GB" sz="1200" kern="0" dirty="0" smtClean="0">
                <a:solidFill>
                  <a:schemeClr val="bg1"/>
                </a:solidFill>
                <a:latin typeface="Calibri" pitchFamily="34" charset="0"/>
                <a:cs typeface="Arial" charset="0"/>
              </a:rPr>
              <a:t>Canary Wharf</a:t>
            </a:r>
          </a:p>
          <a:p>
            <a:r>
              <a:rPr lang="en-GB" sz="1200" kern="0" dirty="0">
                <a:solidFill>
                  <a:schemeClr val="bg1"/>
                </a:solidFill>
                <a:latin typeface="Calibri" pitchFamily="34" charset="0"/>
                <a:cs typeface="Arial" charset="0"/>
              </a:rPr>
              <a:t>	</a:t>
            </a:r>
            <a:r>
              <a:rPr lang="en-GB" sz="1200" kern="0" dirty="0" smtClean="0">
                <a:solidFill>
                  <a:schemeClr val="bg1"/>
                </a:solidFill>
                <a:latin typeface="Calibri" pitchFamily="34" charset="0"/>
                <a:cs typeface="Arial" charset="0"/>
              </a:rPr>
              <a:t>London</a:t>
            </a:r>
          </a:p>
          <a:p>
            <a:r>
              <a:rPr lang="en-GB" sz="1200" kern="0" dirty="0">
                <a:solidFill>
                  <a:schemeClr val="bg1"/>
                </a:solidFill>
                <a:latin typeface="Calibri" pitchFamily="34" charset="0"/>
                <a:cs typeface="Arial" charset="0"/>
              </a:rPr>
              <a:t>	</a:t>
            </a:r>
            <a:r>
              <a:rPr lang="en-GB" sz="1200" kern="0" dirty="0" smtClean="0">
                <a:solidFill>
                  <a:schemeClr val="bg1"/>
                </a:solidFill>
                <a:latin typeface="Calibri" pitchFamily="34" charset="0"/>
                <a:cs typeface="Arial" charset="0"/>
              </a:rPr>
              <a:t>E14 4PU</a:t>
            </a:r>
          </a:p>
          <a:p>
            <a:r>
              <a:rPr lang="en-GB" sz="1200" kern="0" dirty="0">
                <a:solidFill>
                  <a:schemeClr val="bg1"/>
                </a:solidFill>
                <a:latin typeface="Calibri" pitchFamily="34" charset="0"/>
                <a:cs typeface="Arial" charset="0"/>
              </a:rPr>
              <a:t>	</a:t>
            </a:r>
            <a:r>
              <a:rPr lang="en-GB" sz="1000" dirty="0">
                <a:solidFill>
                  <a:schemeClr val="bg1"/>
                </a:solidFill>
                <a:latin typeface="+mn-lt"/>
              </a:rPr>
              <a:t>Tel: 0207 630 2200</a:t>
            </a:r>
            <a:endParaRPr lang="en-GB" sz="1000" kern="0" dirty="0" smtClean="0">
              <a:solidFill>
                <a:schemeClr val="bg1"/>
              </a:solidFill>
              <a:latin typeface="+mn-lt"/>
              <a:cs typeface="Arial" charset="0"/>
            </a:endParaRP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u="sng" kern="0" dirty="0" smtClean="0">
                <a:solidFill>
                  <a:schemeClr val="bg1"/>
                </a:solidFill>
                <a:latin typeface="Calibri" pitchFamily="34" charset="0"/>
                <a:ea typeface="+mn-ea"/>
                <a:cs typeface="Arial" charset="0"/>
              </a:rPr>
              <a:t>pensions-ombudsman.org.uk</a:t>
            </a: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ea typeface="+mn-ea"/>
              <a:cs typeface="Arial" charset="0"/>
            </a:endParaRPr>
          </a:p>
        </p:txBody>
      </p:sp>
      <p:sp>
        <p:nvSpPr>
          <p:cNvPr id="18" name="Rectangle 3"/>
          <p:cNvSpPr txBox="1">
            <a:spLocks noChangeArrowheads="1"/>
          </p:cNvSpPr>
          <p:nvPr/>
        </p:nvSpPr>
        <p:spPr>
          <a:xfrm>
            <a:off x="3337937" y="3556876"/>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lang="en-GB" sz="1200" b="1" kern="0" cap="all" noProof="0" dirty="0" smtClean="0">
                <a:solidFill>
                  <a:schemeClr val="bg1"/>
                </a:solidFill>
                <a:latin typeface="Calibri" pitchFamily="34" charset="0"/>
                <a:ea typeface="+mn-ea"/>
                <a:cs typeface="Arial" charset="0"/>
              </a:rPr>
              <a:t>MoneyHelper</a:t>
            </a:r>
            <a:endPar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b="1"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May assist members and beneficiaries with any unresolved pension queries. Their address is:</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MoneyHelper</a:t>
            </a:r>
          </a:p>
          <a:p>
            <a:pPr marL="265113" lvl="0" indent="-265113" eaLnBrk="0" hangingPunct="0">
              <a:lnSpc>
                <a:spcPct val="90000"/>
              </a:lnSpc>
              <a:spcBef>
                <a:spcPct val="20000"/>
              </a:spcBef>
              <a:buClr>
                <a:srgbClr val="58A7E0"/>
              </a:buClr>
              <a:buSzPct val="120000"/>
              <a:defRPr/>
            </a:pPr>
            <a:r>
              <a:rPr lang="en-GB" sz="1200" kern="0" dirty="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120 Holborn,</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London</a:t>
            </a:r>
          </a:p>
          <a:p>
            <a:pPr marL="265113" lvl="0" indent="-265113" eaLnBrk="0" hangingPunct="0">
              <a:lnSpc>
                <a:spcPct val="90000"/>
              </a:lnSpc>
              <a:spcBef>
                <a:spcPct val="20000"/>
              </a:spcBef>
              <a:buClr>
                <a:srgbClr val="58A7E0"/>
              </a:buClr>
              <a:buSzPct val="120000"/>
              <a:defRPr/>
            </a:pPr>
            <a:r>
              <a:rPr lang="en-GB" sz="1200" kern="0" dirty="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EC1N  2TD</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u="sng" kern="0" dirty="0" smtClean="0">
                <a:solidFill>
                  <a:schemeClr val="bg1"/>
                </a:solidFill>
                <a:latin typeface="Calibri" pitchFamily="34" charset="0"/>
                <a:ea typeface="+mn-ea"/>
                <a:cs typeface="Arial" charset="0"/>
              </a:rPr>
              <a:t>moneyhelper.org.uk</a:t>
            </a: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ea typeface="+mn-ea"/>
              <a:cs typeface="Arial" charset="0"/>
            </a:endParaRPr>
          </a:p>
        </p:txBody>
      </p:sp>
      <p:sp>
        <p:nvSpPr>
          <p:cNvPr id="19" name="Rectangle 3"/>
          <p:cNvSpPr txBox="1">
            <a:spLocks noChangeArrowheads="1"/>
          </p:cNvSpPr>
          <p:nvPr/>
        </p:nvSpPr>
        <p:spPr>
          <a:xfrm>
            <a:off x="5933427" y="3558635"/>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Pension Tracing Service</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b="1" kern="0" dirty="0" smtClean="0">
                <a:solidFill>
                  <a:schemeClr val="bg1"/>
                </a:solidFill>
                <a:latin typeface="Calibri" pitchFamily="34" charset="0"/>
                <a:ea typeface="+mn-ea"/>
                <a:cs typeface="Arial" charset="0"/>
              </a:rPr>
              <a:t>	H</a:t>
            </a:r>
            <a:r>
              <a:rPr lang="en-GB" sz="1200" kern="0" dirty="0" smtClean="0">
                <a:solidFill>
                  <a:schemeClr val="bg1"/>
                </a:solidFill>
                <a:latin typeface="Calibri" pitchFamily="34" charset="0"/>
                <a:ea typeface="+mn-ea"/>
                <a:cs typeface="Arial" charset="0"/>
              </a:rPr>
              <a:t>elps people trace </a:t>
            </a:r>
            <a:r>
              <a:rPr lang="en-GB" sz="1200" kern="0" dirty="0" smtClean="0">
                <a:solidFill>
                  <a:schemeClr val="bg1"/>
                </a:solidFill>
                <a:latin typeface="Calibri" pitchFamily="34" charset="0"/>
                <a:ea typeface="+mn-ea"/>
                <a:cs typeface="Calibri" pitchFamily="34" charset="0"/>
              </a:rPr>
              <a:t>details of pension schemes they may have lost contact with. Their address is:</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Calibri" pitchFamily="34" charset="0"/>
              </a:rPr>
              <a:t>	</a:t>
            </a:r>
            <a:r>
              <a:rPr lang="en-GB" sz="1200" kern="0" dirty="0">
                <a:solidFill>
                  <a:schemeClr val="bg1"/>
                </a:solidFill>
                <a:latin typeface="Calibri" pitchFamily="34" charset="0"/>
                <a:cs typeface="Calibri" pitchFamily="34" charset="0"/>
              </a:rPr>
              <a:t>Pension Service 9</a:t>
            </a:r>
          </a:p>
          <a:p>
            <a:pPr marL="265113" lvl="0" indent="-265113" eaLnBrk="0" hangingPunct="0">
              <a:lnSpc>
                <a:spcPct val="90000"/>
              </a:lnSpc>
              <a:spcBef>
                <a:spcPct val="20000"/>
              </a:spcBef>
              <a:buClr>
                <a:srgbClr val="58A7E0"/>
              </a:buClr>
              <a:buSzPct val="120000"/>
              <a:defRPr/>
            </a:pPr>
            <a:r>
              <a:rPr lang="en-GB" sz="1200" kern="0" dirty="0">
                <a:solidFill>
                  <a:schemeClr val="bg1"/>
                </a:solidFill>
                <a:latin typeface="Calibri" pitchFamily="34" charset="0"/>
                <a:cs typeface="Calibri" pitchFamily="34" charset="0"/>
              </a:rPr>
              <a:t>	Mail Handling Site A</a:t>
            </a:r>
          </a:p>
          <a:p>
            <a:pPr marL="265113" lvl="0" indent="-265113" eaLnBrk="0" hangingPunct="0">
              <a:lnSpc>
                <a:spcPct val="90000"/>
              </a:lnSpc>
              <a:spcBef>
                <a:spcPct val="20000"/>
              </a:spcBef>
              <a:buClr>
                <a:srgbClr val="58A7E0"/>
              </a:buClr>
              <a:buSzPct val="120000"/>
              <a:defRPr/>
            </a:pPr>
            <a:r>
              <a:rPr lang="en-GB" sz="1200" kern="0" dirty="0">
                <a:solidFill>
                  <a:schemeClr val="bg1"/>
                </a:solidFill>
                <a:latin typeface="Calibri" pitchFamily="34" charset="0"/>
                <a:cs typeface="Calibri" pitchFamily="34" charset="0"/>
              </a:rPr>
              <a:t>	Wolverhampton WV98 1LU</a:t>
            </a:r>
          </a:p>
          <a:p>
            <a:pPr marL="265113" lvl="0" indent="-265113" eaLnBrk="0" hangingPunct="0">
              <a:lnSpc>
                <a:spcPct val="90000"/>
              </a:lnSpc>
              <a:spcBef>
                <a:spcPct val="20000"/>
              </a:spcBef>
              <a:buClr>
                <a:srgbClr val="58A7E0"/>
              </a:buClr>
              <a:buSzPct val="120000"/>
              <a:defRPr/>
            </a:pPr>
            <a:r>
              <a:rPr lang="en-GB" sz="1200" kern="0" dirty="0">
                <a:solidFill>
                  <a:schemeClr val="bg1"/>
                </a:solidFill>
                <a:latin typeface="Calibri" pitchFamily="34" charset="0"/>
                <a:cs typeface="Calibri" pitchFamily="34" charset="0"/>
              </a:rPr>
              <a:t>	</a:t>
            </a:r>
            <a:r>
              <a:rPr lang="en-GB" sz="1200" dirty="0">
                <a:solidFill>
                  <a:schemeClr val="bg1"/>
                </a:solidFill>
                <a:latin typeface="Calibri" pitchFamily="34" charset="0"/>
                <a:cs typeface="Calibri" pitchFamily="34" charset="0"/>
              </a:rPr>
              <a:t>Tel: 0345 6002537</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Calibri" pitchFamily="34" charset="0"/>
              </a:rPr>
              <a:t>	or you can use the online service at</a:t>
            </a:r>
          </a:p>
          <a:p>
            <a:pPr marL="265113" indent="-265113" eaLnBrk="0" hangingPunct="0">
              <a:lnSpc>
                <a:spcPct val="90000"/>
              </a:lnSpc>
              <a:spcBef>
                <a:spcPct val="20000"/>
              </a:spcBef>
              <a:buClr>
                <a:srgbClr val="58A7E0"/>
              </a:buClr>
              <a:buSzPct val="120000"/>
              <a:defRPr/>
            </a:pPr>
            <a:r>
              <a:rPr lang="en-GB" sz="1200" kern="0" dirty="0">
                <a:solidFill>
                  <a:schemeClr val="bg1"/>
                </a:solidFill>
                <a:latin typeface="Calibri" pitchFamily="34" charset="0"/>
                <a:ea typeface="+mn-ea"/>
                <a:cs typeface="Calibri" pitchFamily="34" charset="0"/>
              </a:rPr>
              <a:t>	</a:t>
            </a:r>
            <a:r>
              <a:rPr lang="en-GB" sz="800" b="1" u="sng" kern="0" cap="all" dirty="0">
                <a:solidFill>
                  <a:schemeClr val="bg1"/>
                </a:solidFill>
                <a:latin typeface="Calibri" pitchFamily="34" charset="0"/>
                <a:cs typeface="Arial" charset="0"/>
              </a:rPr>
              <a:t>www.gov.uk/find-pension-contact -</a:t>
            </a:r>
            <a:r>
              <a:rPr lang="en-GB" sz="800" b="1" u="sng" kern="0" cap="all" dirty="0" smtClean="0">
                <a:solidFill>
                  <a:schemeClr val="bg1"/>
                </a:solidFill>
                <a:latin typeface="Calibri" pitchFamily="34" charset="0"/>
                <a:cs typeface="Arial" charset="0"/>
              </a:rPr>
              <a:t>details</a:t>
            </a:r>
          </a:p>
          <a:p>
            <a:pPr marL="265113" indent="-265113" eaLnBrk="0" hangingPunct="0">
              <a:lnSpc>
                <a:spcPct val="90000"/>
              </a:lnSpc>
              <a:spcBef>
                <a:spcPct val="20000"/>
              </a:spcBef>
              <a:buClr>
                <a:srgbClr val="58A7E0"/>
              </a:buClr>
              <a:buSzPct val="120000"/>
              <a:defRPr/>
            </a:pPr>
            <a:endParaRPr lang="en-GB" sz="800" b="1" kern="0" cap="all" dirty="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ea typeface="+mn-ea"/>
              <a:cs typeface="Calibri" pitchFamily="34"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ea typeface="+mn-ea"/>
              <a:cs typeface="Calibri" pitchFamily="34" charset="0"/>
            </a:endParaRPr>
          </a:p>
        </p:txBody>
      </p:sp>
      <p:pic>
        <p:nvPicPr>
          <p:cNvPr id="1026" name="Picture 2" descr="\\hcfile02\home$\helen.saunders\My Pictures\Cambridge\sigwik.bmp"/>
          <p:cNvPicPr>
            <a:picLocks noChangeAspect="1" noChangeArrowheads="1"/>
          </p:cNvPicPr>
          <p:nvPr/>
        </p:nvPicPr>
        <p:blipFill>
          <a:blip r:embed="rId2" cstate="email"/>
          <a:srcRect/>
          <a:stretch>
            <a:fillRect/>
          </a:stretch>
        </p:blipFill>
        <p:spPr bwMode="auto">
          <a:xfrm>
            <a:off x="739140" y="3556634"/>
            <a:ext cx="2545080" cy="231552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	List of detailed</a:t>
            </a: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 factsheets available from the Pensions Office or website</a:t>
            </a:r>
            <a:endPar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8" name="Rectangle 3"/>
          <p:cNvSpPr txBox="1">
            <a:spLocks noChangeArrowheads="1"/>
          </p:cNvSpPr>
          <p:nvPr/>
        </p:nvSpPr>
        <p:spPr>
          <a:xfrm>
            <a:off x="3332075" y="1192332"/>
            <a:ext cx="5135520" cy="4669849"/>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p>
          <a:p>
            <a:pPr marL="266400"/>
            <a:r>
              <a:rPr lang="en-GB" sz="1200" dirty="0" smtClean="0">
                <a:solidFill>
                  <a:schemeClr val="bg1"/>
                </a:solidFill>
                <a:latin typeface="Calibri" pitchFamily="34" charset="0"/>
                <a:cs typeface="Calibri" pitchFamily="34" charset="0"/>
              </a:rPr>
              <a:t>1. Eligibility</a:t>
            </a:r>
          </a:p>
          <a:p>
            <a:pPr marL="266400"/>
            <a:r>
              <a:rPr lang="en-GB" sz="1200" dirty="0" smtClean="0">
                <a:solidFill>
                  <a:schemeClr val="bg1"/>
                </a:solidFill>
                <a:latin typeface="Calibri" pitchFamily="34" charset="0"/>
                <a:cs typeface="Calibri" pitchFamily="34" charset="0"/>
              </a:rPr>
              <a:t>2. Retirement benefits</a:t>
            </a:r>
          </a:p>
          <a:p>
            <a:pPr marL="266400"/>
            <a:r>
              <a:rPr lang="en-GB" sz="1200" dirty="0" smtClean="0">
                <a:solidFill>
                  <a:schemeClr val="bg1"/>
                </a:solidFill>
                <a:latin typeface="Calibri" pitchFamily="34" charset="0"/>
                <a:cs typeface="Calibri" pitchFamily="34" charset="0"/>
              </a:rPr>
              <a:t>3. Contributions</a:t>
            </a:r>
          </a:p>
          <a:p>
            <a:pPr marL="266400"/>
            <a:r>
              <a:rPr lang="en-GB" sz="1200" dirty="0" smtClean="0">
                <a:solidFill>
                  <a:schemeClr val="bg1"/>
                </a:solidFill>
                <a:latin typeface="Calibri" pitchFamily="34" charset="0"/>
                <a:cs typeface="Calibri" pitchFamily="34" charset="0"/>
              </a:rPr>
              <a:t>4. Salary sacrifice</a:t>
            </a:r>
          </a:p>
          <a:p>
            <a:pPr marL="266400"/>
            <a:r>
              <a:rPr lang="en-GB" sz="1200" dirty="0" smtClean="0">
                <a:solidFill>
                  <a:schemeClr val="bg1"/>
                </a:solidFill>
                <a:latin typeface="Calibri" pitchFamily="34" charset="0"/>
                <a:cs typeface="Calibri" pitchFamily="34" charset="0"/>
              </a:rPr>
              <a:t>5. Additional Voluntary Contributions</a:t>
            </a:r>
          </a:p>
          <a:p>
            <a:pPr marL="266400"/>
            <a:r>
              <a:rPr lang="en-GB" sz="1200" dirty="0" smtClean="0">
                <a:solidFill>
                  <a:schemeClr val="bg1"/>
                </a:solidFill>
                <a:latin typeface="Calibri" pitchFamily="34" charset="0"/>
                <a:cs typeface="Calibri" pitchFamily="34" charset="0"/>
              </a:rPr>
              <a:t>6. Early retirement</a:t>
            </a:r>
          </a:p>
          <a:p>
            <a:pPr marL="266400"/>
            <a:r>
              <a:rPr lang="en-GB" sz="1200" dirty="0" smtClean="0">
                <a:solidFill>
                  <a:schemeClr val="bg1"/>
                </a:solidFill>
                <a:latin typeface="Calibri" pitchFamily="34" charset="0"/>
                <a:cs typeface="Calibri" pitchFamily="34" charset="0"/>
              </a:rPr>
              <a:t>7. Late retirement</a:t>
            </a:r>
          </a:p>
          <a:p>
            <a:pPr marL="266400"/>
            <a:r>
              <a:rPr lang="en-GB" sz="1200" dirty="0" smtClean="0">
                <a:solidFill>
                  <a:schemeClr val="bg1"/>
                </a:solidFill>
                <a:latin typeface="Calibri" pitchFamily="34" charset="0"/>
                <a:cs typeface="Calibri" pitchFamily="34" charset="0"/>
              </a:rPr>
              <a:t>8. Pension increases	</a:t>
            </a:r>
          </a:p>
          <a:p>
            <a:pPr marL="266400"/>
            <a:r>
              <a:rPr lang="en-GB" sz="1200" dirty="0" smtClean="0">
                <a:solidFill>
                  <a:schemeClr val="bg1"/>
                </a:solidFill>
                <a:latin typeface="Calibri" pitchFamily="34" charset="0"/>
                <a:cs typeface="Calibri" pitchFamily="34" charset="0"/>
              </a:rPr>
              <a:t>9. Death benefits</a:t>
            </a:r>
          </a:p>
          <a:p>
            <a:pPr marL="266400"/>
            <a:r>
              <a:rPr lang="en-GB" sz="1200" dirty="0" smtClean="0">
                <a:solidFill>
                  <a:schemeClr val="bg1"/>
                </a:solidFill>
                <a:latin typeface="Calibri" pitchFamily="34" charset="0"/>
                <a:cs typeface="Calibri" pitchFamily="34" charset="0"/>
              </a:rPr>
              <a:t>10. Leaving service benefits</a:t>
            </a:r>
          </a:p>
          <a:p>
            <a:pPr marL="266400"/>
            <a:r>
              <a:rPr lang="en-GB" sz="1200" dirty="0" smtClean="0">
                <a:solidFill>
                  <a:schemeClr val="bg1"/>
                </a:solidFill>
                <a:latin typeface="Calibri" pitchFamily="34" charset="0"/>
                <a:cs typeface="Calibri" pitchFamily="34" charset="0"/>
              </a:rPr>
              <a:t>11. Ill health benefits	</a:t>
            </a:r>
          </a:p>
          <a:p>
            <a:pPr marL="266400"/>
            <a:r>
              <a:rPr lang="en-GB" sz="1200" dirty="0" smtClean="0">
                <a:solidFill>
                  <a:schemeClr val="bg1"/>
                </a:solidFill>
                <a:latin typeface="Calibri" pitchFamily="34" charset="0"/>
                <a:cs typeface="Calibri" pitchFamily="34" charset="0"/>
              </a:rPr>
              <a:t>12. Transfers</a:t>
            </a:r>
          </a:p>
          <a:p>
            <a:pPr marL="266400"/>
            <a:r>
              <a:rPr lang="en-GB" sz="1200" dirty="0" smtClean="0">
                <a:solidFill>
                  <a:schemeClr val="bg1"/>
                </a:solidFill>
                <a:latin typeface="Calibri" pitchFamily="34" charset="0"/>
                <a:cs typeface="Calibri" pitchFamily="34" charset="0"/>
              </a:rPr>
              <a:t>13. Divorce</a:t>
            </a:r>
          </a:p>
          <a:p>
            <a:pPr marL="266400"/>
            <a:r>
              <a:rPr lang="en-GB" sz="1200" dirty="0" smtClean="0">
                <a:solidFill>
                  <a:schemeClr val="bg1"/>
                </a:solidFill>
                <a:latin typeface="Calibri" pitchFamily="34" charset="0"/>
                <a:cs typeface="Calibri" pitchFamily="34" charset="0"/>
              </a:rPr>
              <a:t>14. State benefits</a:t>
            </a:r>
          </a:p>
          <a:p>
            <a:pPr marL="266400"/>
            <a:r>
              <a:rPr lang="en-GB" sz="1200" dirty="0" smtClean="0">
                <a:solidFill>
                  <a:schemeClr val="bg1"/>
                </a:solidFill>
                <a:latin typeface="Calibri" pitchFamily="34" charset="0"/>
                <a:cs typeface="Calibri" pitchFamily="34" charset="0"/>
              </a:rPr>
              <a:t>15. Disputes and complaints</a:t>
            </a:r>
          </a:p>
          <a:p>
            <a:pPr marL="266400"/>
            <a:r>
              <a:rPr lang="en-GB" sz="1200" dirty="0" smtClean="0">
                <a:solidFill>
                  <a:schemeClr val="bg1"/>
                </a:solidFill>
                <a:latin typeface="Calibri" pitchFamily="34" charset="0"/>
                <a:cs typeface="Calibri" pitchFamily="34" charset="0"/>
              </a:rPr>
              <a:t>16. Flexible Retirement</a:t>
            </a:r>
          </a:p>
          <a:p>
            <a:pPr marL="266400"/>
            <a:r>
              <a:rPr lang="en-GB" sz="1200" dirty="0" smtClean="0">
                <a:solidFill>
                  <a:schemeClr val="bg1"/>
                </a:solidFill>
                <a:latin typeface="Calibri" pitchFamily="34" charset="0"/>
                <a:cs typeface="Calibri" pitchFamily="34" charset="0"/>
              </a:rPr>
              <a:t>17. Absence</a:t>
            </a:r>
          </a:p>
          <a:p>
            <a:pPr marL="266400"/>
            <a:r>
              <a:rPr lang="en-GB" sz="1200" dirty="0" smtClean="0">
                <a:solidFill>
                  <a:schemeClr val="bg1"/>
                </a:solidFill>
                <a:latin typeface="Calibri" pitchFamily="34" charset="0"/>
                <a:cs typeface="Calibri" pitchFamily="34"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6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600"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600"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smtClean="0">
                <a:solidFill>
                  <a:schemeClr val="bg1"/>
                </a:solidFill>
                <a:latin typeface="Calibri" pitchFamily="34" charset="0"/>
                <a:ea typeface="+mn-ea"/>
                <a:cs typeface="Arial" charset="0"/>
              </a:rPr>
              <a:t>	</a:t>
            </a: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5" name="Picture 4"/>
          <p:cNvPicPr>
            <a:picLocks noChangeAspect="1" noChangeArrowheads="1"/>
          </p:cNvPicPr>
          <p:nvPr/>
        </p:nvPicPr>
        <p:blipFill>
          <a:blip r:embed="rId2" cstate="email"/>
          <a:srcRect b="1986"/>
          <a:stretch>
            <a:fillRect/>
          </a:stretch>
        </p:blipFill>
        <p:spPr bwMode="auto">
          <a:xfrm>
            <a:off x="742780" y="3575169"/>
            <a:ext cx="2518580" cy="2286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45181" y="1192332"/>
            <a:ext cx="5122414" cy="4669849"/>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Contents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What is the CRB section?			   	3</a:t>
            </a:r>
          </a:p>
          <a:p>
            <a:pPr marL="265113" lvl="0" indent="-265113" eaLnBrk="0" hangingPunct="0">
              <a:lnSpc>
                <a:spcPct val="90000"/>
              </a:lnSpc>
              <a:spcBef>
                <a:spcPct val="20000"/>
              </a:spcBef>
              <a:buClr>
                <a:srgbClr val="58A7E0"/>
              </a:buClr>
              <a:buSzPct val="120000"/>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What are the main benefits and how much does it cost?	4</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indent="-265113" eaLnBrk="0" hangingPunct="0">
              <a:lnSpc>
                <a:spcPct val="90000"/>
              </a:lnSpc>
              <a:spcBef>
                <a:spcPct val="20000"/>
              </a:spcBef>
              <a:buClr>
                <a:srgbClr val="58A7E0"/>
              </a:buClr>
              <a:buSzPct val="120000"/>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sz="1200" kern="0" dirty="0" smtClean="0">
                <a:solidFill>
                  <a:schemeClr val="bg1"/>
                </a:solidFill>
                <a:latin typeface="Calibri" pitchFamily="34" charset="0"/>
                <a:cs typeface="Arial" charset="0"/>
              </a:rPr>
              <a:t>Calculating your retirement benefits		   	7 </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cs typeface="Arial" charset="0"/>
              </a:rPr>
              <a:t>State benefits				8</a:t>
            </a:r>
          </a:p>
          <a:p>
            <a:pPr marL="265113"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Increasing your benefits			   	9</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When can I take my benefits			10</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What happens if I die?			 	11</a:t>
            </a:r>
          </a:p>
          <a:p>
            <a:pPr marL="265113"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cs typeface="Arial" charset="0"/>
              </a:rPr>
              <a:t>Salary sacrifice				12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What happens if I leave the scheme?		 	13</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a:t>
            </a:r>
            <a:r>
              <a:rPr lang="en-GB" sz="1200" kern="0" dirty="0" smtClean="0">
                <a:solidFill>
                  <a:schemeClr val="bg1"/>
                </a:solidFill>
                <a:latin typeface="Calibri" pitchFamily="34" charset="0"/>
                <a:ea typeface="+mn-ea"/>
                <a:cs typeface="Arial" charset="0"/>
              </a:rPr>
              <a:t>Auto enrolment				14</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Important information and contacts		 	15</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List of detailed factsheets available		 	17</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6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600"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smtClean="0">
                <a:solidFill>
                  <a:schemeClr val="bg1"/>
                </a:solidFill>
                <a:latin typeface="Calibri" pitchFamily="34" charset="0"/>
                <a:ea typeface="+mn-ea"/>
                <a:cs typeface="Arial" charset="0"/>
              </a:rPr>
              <a:t>	</a:t>
            </a: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5" name="Rectangle 3"/>
          <p:cNvSpPr txBox="1">
            <a:spLocks noChangeArrowheads="1"/>
          </p:cNvSpPr>
          <p:nvPr/>
        </p:nvSpPr>
        <p:spPr>
          <a:xfrm>
            <a:off x="738399" y="1195207"/>
            <a:ext cx="2555945" cy="4666974"/>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About this guide</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This guide is prepared on behalf of the trustee of the CUACPS and sets out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a summary of the benefits provided under the CRB section of the Cambridge </a:t>
            </a:r>
            <a:r>
              <a:rPr lang="en-GB" sz="1200" kern="0" dirty="0" smtClean="0">
                <a:solidFill>
                  <a:schemeClr val="bg1"/>
                </a:solidFill>
                <a:latin typeface="Calibri" pitchFamily="34" charset="0"/>
                <a:ea typeface="+mn-ea"/>
                <a:cs typeface="Arial" charset="0"/>
              </a:rPr>
              <a:t>University Assistants’ Contributory Pension Scheme (‘CUACPS’).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r>
              <a:rPr kumimoji="0" lang="en-GB" sz="1200" b="0" i="0" u="none" strike="noStrike" kern="0" cap="all" spc="0" normalizeH="0" baseline="0" noProof="0" dirty="0" smtClean="0">
                <a:ln>
                  <a:noFill/>
                </a:ln>
                <a:solidFill>
                  <a:schemeClr val="bg1"/>
                </a:solidFill>
                <a:effectLst/>
                <a:uLnTx/>
                <a:uFillTx/>
                <a:latin typeface="Calibri" pitchFamily="34" charset="0"/>
                <a:ea typeface="+mn-ea"/>
                <a:cs typeface="Arial" charset="0"/>
              </a:rPr>
              <a:t>	</a:t>
            </a:r>
            <a:r>
              <a:rPr lang="en-GB" sz="1200" b="1" kern="0" cap="all" dirty="0" smtClean="0">
                <a:solidFill>
                  <a:schemeClr val="bg1"/>
                </a:solidFill>
                <a:latin typeface="Calibri" pitchFamily="34" charset="0"/>
                <a:cs typeface="Arial" charset="0"/>
              </a:rPr>
              <a:t>Detailed information</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Detailed information including a series of factsheets can be obtained from the Pensions Office website at:</a:t>
            </a:r>
          </a:p>
          <a:p>
            <a:pPr marL="265113" lvl="0" indent="-265113" eaLnBrk="0" hangingPunct="0">
              <a:lnSpc>
                <a:spcPct val="90000"/>
              </a:lnSpc>
              <a:spcBef>
                <a:spcPct val="20000"/>
              </a:spcBef>
              <a:buClr>
                <a:srgbClr val="58A7E0"/>
              </a:buClr>
              <a:buSzPct val="120000"/>
              <a:defRPr/>
            </a:pPr>
            <a:r>
              <a:rPr lang="en-GB" sz="1200" kern="0" dirty="0" smtClean="0">
                <a:solidFill>
                  <a:schemeClr val="accent6"/>
                </a:solidFill>
                <a:latin typeface="Calibri" pitchFamily="34" charset="0"/>
                <a:cs typeface="Arial" charset="0"/>
              </a:rPr>
              <a:t>	</a:t>
            </a:r>
            <a:r>
              <a:rPr lang="en-GB" sz="1200" u="sng" kern="0" dirty="0" smtClean="0">
                <a:solidFill>
                  <a:schemeClr val="accent1"/>
                </a:solidFill>
                <a:latin typeface="Calibri" pitchFamily="34" charset="0"/>
                <a:cs typeface="Arial" charset="0"/>
              </a:rPr>
              <a:t>pensions.admin.cam.ac.uk/cps</a:t>
            </a:r>
            <a:r>
              <a:rPr lang="en-GB" sz="1200" kern="0" dirty="0" smtClean="0">
                <a:solidFill>
                  <a:schemeClr val="bg1"/>
                </a:solidFill>
                <a:latin typeface="Calibri" pitchFamily="34" charset="0"/>
                <a:cs typeface="Arial" charset="0"/>
              </a:rPr>
              <a:t>	</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or by writing to:</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a:t>
            </a:r>
            <a:r>
              <a:rPr lang="en-GB" sz="1200" b="1" kern="0" dirty="0" smtClean="0">
                <a:solidFill>
                  <a:schemeClr val="bg1"/>
                </a:solidFill>
                <a:latin typeface="Calibri" pitchFamily="34" charset="0"/>
                <a:cs typeface="Arial" charset="0"/>
              </a:rPr>
              <a:t>Pensions Section</a:t>
            </a:r>
          </a:p>
          <a:p>
            <a:pPr marL="265113" lvl="0" indent="-265113" eaLnBrk="0" hangingPunct="0">
              <a:lnSpc>
                <a:spcPct val="90000"/>
              </a:lnSpc>
              <a:spcBef>
                <a:spcPct val="20000"/>
              </a:spcBef>
              <a:buClr>
                <a:srgbClr val="58A7E0"/>
              </a:buClr>
              <a:buSzPct val="120000"/>
              <a:defRPr/>
            </a:pPr>
            <a:r>
              <a:rPr lang="en-GB" sz="1200" b="1" kern="0" dirty="0" smtClean="0">
                <a:solidFill>
                  <a:schemeClr val="bg1"/>
                </a:solidFill>
                <a:latin typeface="Calibri" pitchFamily="34" charset="0"/>
                <a:cs typeface="Arial" charset="0"/>
              </a:rPr>
              <a:t>	University of Cambridge</a:t>
            </a:r>
          </a:p>
          <a:p>
            <a:pPr marL="265113" lvl="0" indent="-265113" eaLnBrk="0" hangingPunct="0">
              <a:lnSpc>
                <a:spcPct val="90000"/>
              </a:lnSpc>
              <a:spcBef>
                <a:spcPct val="20000"/>
              </a:spcBef>
              <a:buClr>
                <a:srgbClr val="58A7E0"/>
              </a:buClr>
              <a:buSzPct val="120000"/>
              <a:defRPr/>
            </a:pPr>
            <a:r>
              <a:rPr lang="en-GB" sz="1200" b="1" kern="0" dirty="0" smtClean="0">
                <a:solidFill>
                  <a:schemeClr val="bg1"/>
                </a:solidFill>
                <a:latin typeface="Calibri" pitchFamily="34" charset="0"/>
                <a:cs typeface="Arial" charset="0"/>
              </a:rPr>
              <a:t>	Greenwich House</a:t>
            </a:r>
          </a:p>
          <a:p>
            <a:pPr marL="265113" lvl="0" indent="-265113" eaLnBrk="0" hangingPunct="0">
              <a:lnSpc>
                <a:spcPct val="90000"/>
              </a:lnSpc>
              <a:spcBef>
                <a:spcPct val="20000"/>
              </a:spcBef>
              <a:buClr>
                <a:srgbClr val="58A7E0"/>
              </a:buClr>
              <a:buSzPct val="120000"/>
              <a:defRPr/>
            </a:pPr>
            <a:r>
              <a:rPr lang="en-GB" sz="1200" b="1" kern="0" dirty="0">
                <a:solidFill>
                  <a:schemeClr val="bg1"/>
                </a:solidFill>
                <a:latin typeface="Calibri" pitchFamily="34" charset="0"/>
                <a:cs typeface="Arial" charset="0"/>
              </a:rPr>
              <a:t>	</a:t>
            </a:r>
            <a:r>
              <a:rPr lang="en-GB" sz="1200" b="1" kern="0" dirty="0" smtClean="0">
                <a:solidFill>
                  <a:schemeClr val="bg1"/>
                </a:solidFill>
                <a:latin typeface="Calibri" pitchFamily="34" charset="0"/>
                <a:cs typeface="Arial" charset="0"/>
              </a:rPr>
              <a:t>Madingley Road</a:t>
            </a:r>
          </a:p>
          <a:p>
            <a:pPr marL="265113" lvl="0" indent="-265113" eaLnBrk="0" hangingPunct="0">
              <a:lnSpc>
                <a:spcPct val="90000"/>
              </a:lnSpc>
              <a:spcBef>
                <a:spcPct val="20000"/>
              </a:spcBef>
              <a:buClr>
                <a:srgbClr val="58A7E0"/>
              </a:buClr>
              <a:buSzPct val="120000"/>
              <a:defRPr/>
            </a:pPr>
            <a:r>
              <a:rPr lang="en-GB" sz="1200" b="1" kern="0" dirty="0" smtClean="0">
                <a:solidFill>
                  <a:schemeClr val="bg1"/>
                </a:solidFill>
                <a:latin typeface="Calibri" pitchFamily="34" charset="0"/>
                <a:cs typeface="Arial" charset="0"/>
              </a:rPr>
              <a:t>	Cambridge CB3 0TX</a:t>
            </a:r>
          </a:p>
          <a:p>
            <a:pPr marL="265113" lvl="0" indent="-265113" eaLnBrk="0" hangingPunct="0">
              <a:lnSpc>
                <a:spcPct val="90000"/>
              </a:lnSpc>
              <a:spcBef>
                <a:spcPct val="20000"/>
              </a:spcBef>
              <a:buClr>
                <a:srgbClr val="58A7E0"/>
              </a:buClr>
              <a:buSzPct val="120000"/>
              <a:defRPr/>
            </a:pPr>
            <a:r>
              <a:rPr lang="en-GB" sz="1400" kern="0" dirty="0" smtClean="0">
                <a:solidFill>
                  <a:schemeClr val="accent6"/>
                </a:solidFill>
                <a:latin typeface="Calibri" pitchFamily="34" charset="0"/>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4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29607" y="1251133"/>
            <a:ext cx="2539638" cy="2318785"/>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all" spc="0" normalizeH="0" baseline="0" noProof="0" dirty="0" smtClean="0">
                <a:ln>
                  <a:noFill/>
                </a:ln>
                <a:solidFill>
                  <a:schemeClr val="bg1"/>
                </a:solidFill>
                <a:effectLst/>
                <a:uLnTx/>
                <a:uFillTx/>
                <a:latin typeface="Calibri" pitchFamily="34" charset="0"/>
                <a:ea typeface="+mn-ea"/>
                <a:cs typeface="Arial" charset="0"/>
              </a:rPr>
              <a:t>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The University</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has two pension arrangements for support staff, the Cambridge University Assistants Contributory Pension Scheme</a:t>
            </a:r>
            <a:r>
              <a:rPr lang="en-GB" sz="1200" kern="0" dirty="0" smtClean="0">
                <a:solidFill>
                  <a:schemeClr val="bg1"/>
                </a:solidFill>
                <a:latin typeface="Calibri" pitchFamily="34" charset="0"/>
                <a:ea typeface="+mn-ea"/>
                <a:cs typeface="Arial" charset="0"/>
              </a:rPr>
              <a:t>e (CUACPS) and the Cambridge University Assistants Defined Contribution Pension Scheme (CUADCPS)</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If you joined CUACPS before 1 January 2013 you will be a member of the </a:t>
            </a: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CRB section</a:t>
            </a:r>
            <a:r>
              <a:rPr lang="en-GB" sz="1200" kern="0" dirty="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of the scheme for service after 31 December 2012</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a:p>
            <a:pPr marL="265113" marR="0" lvl="0" indent="-265113" algn="l" defTabSz="914400" rtl="0" eaLnBrk="0" fontAlgn="base" latinLnBrk="0" hangingPunct="0">
              <a:lnSpc>
                <a:spcPct val="90000"/>
              </a:lnSpc>
              <a:spcBef>
                <a:spcPts val="6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6" name="Rectangle 3"/>
          <p:cNvSpPr txBox="1">
            <a:spLocks noChangeArrowheads="1"/>
          </p:cNvSpPr>
          <p:nvPr/>
        </p:nvSpPr>
        <p:spPr>
          <a:xfrm>
            <a:off x="3332075" y="1192332"/>
            <a:ext cx="5135520" cy="2314956"/>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All members of the CUACPS CRB section will be provided with a pension and tax free cash sum at retirement. Benefits will also be paid if you die or if you are unable to work due to ill health</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In addition to the benefits you build up in CUACPS you will also earn State pension benefits.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	It is important</a:t>
            </a:r>
            <a:r>
              <a:rPr kumimoji="0" lang="en-GB" sz="1200" b="1" i="0" u="none" strike="noStrike" kern="0" cap="none" spc="0" normalizeH="0" noProof="0" dirty="0" smtClean="0">
                <a:ln>
                  <a:noFill/>
                </a:ln>
                <a:solidFill>
                  <a:schemeClr val="bg1"/>
                </a:solidFill>
                <a:effectLst/>
                <a:uLnTx/>
                <a:uFillTx/>
                <a:latin typeface="Calibri" pitchFamily="34" charset="0"/>
                <a:ea typeface="+mn-ea"/>
                <a:cs typeface="Arial" charset="0"/>
              </a:rPr>
              <a:t> to save towards a pension to ensure that you have a good standard of living when you retire. As a member of CUACPS , your employer will also make a significant contribution towards your pension. </a:t>
            </a:r>
            <a:endPar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0" name="Rectangle 3"/>
          <p:cNvSpPr txBox="1">
            <a:spLocks noChangeArrowheads="1"/>
          </p:cNvSpPr>
          <p:nvPr/>
        </p:nvSpPr>
        <p:spPr>
          <a:xfrm>
            <a:off x="3331923" y="3569918"/>
            <a:ext cx="5139218" cy="2296046"/>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When reading this guide please look out for </a:t>
            </a:r>
            <a:r>
              <a:rPr lang="en-GB" sz="1200" kern="0" dirty="0" smtClean="0">
                <a:solidFill>
                  <a:schemeClr val="bg1"/>
                </a:solidFill>
                <a:latin typeface="Calibri" pitchFamily="34" charset="0"/>
                <a:ea typeface="+mn-ea"/>
                <a:cs typeface="Arial" charset="0"/>
              </a:rPr>
              <a:t>the following symbols: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a:p>
            <a:pPr marL="900000"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792000"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This</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means more detailed information is available in the </a:t>
            </a:r>
          </a:p>
          <a:p>
            <a:pPr marL="792000"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factsheets provided on the Pensions Office website or from the Pensions Section</a:t>
            </a:r>
          </a:p>
          <a:p>
            <a:pPr marL="792000"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a:t>
            </a:r>
          </a:p>
          <a:p>
            <a:pPr marL="792000"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792000"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T</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his means</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you may need to complete a form to receive the appropriate benefits</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792000"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036" name="Picture 12" descr="C:\Jo Seed\uni of cambridge\comms\forms-icon.png"/>
          <p:cNvPicPr>
            <a:picLocks noChangeAspect="1" noChangeArrowheads="1"/>
          </p:cNvPicPr>
          <p:nvPr/>
        </p:nvPicPr>
        <p:blipFill>
          <a:blip r:embed="rId2" cstate="email"/>
          <a:srcRect/>
          <a:stretch>
            <a:fillRect/>
          </a:stretch>
        </p:blipFill>
        <p:spPr bwMode="auto">
          <a:xfrm>
            <a:off x="3515843" y="4995727"/>
            <a:ext cx="546203" cy="546203"/>
          </a:xfrm>
          <a:prstGeom prst="rect">
            <a:avLst/>
          </a:prstGeom>
          <a:noFill/>
        </p:spPr>
      </p:pic>
      <p:pic>
        <p:nvPicPr>
          <p:cNvPr id="1041" name="Picture 17" descr="C:\Jo Seed\uni of cambridge\comms\info.png"/>
          <p:cNvPicPr>
            <a:picLocks noChangeAspect="1" noChangeArrowheads="1"/>
          </p:cNvPicPr>
          <p:nvPr/>
        </p:nvPicPr>
        <p:blipFill>
          <a:blip r:embed="rId3" cstate="email"/>
          <a:srcRect/>
          <a:stretch>
            <a:fillRect/>
          </a:stretch>
        </p:blipFill>
        <p:spPr bwMode="auto">
          <a:xfrm>
            <a:off x="3490548" y="4179586"/>
            <a:ext cx="580292" cy="580292"/>
          </a:xfrm>
          <a:prstGeom prst="rect">
            <a:avLst/>
          </a:prstGeom>
          <a:noFill/>
        </p:spPr>
      </p:pic>
      <p:sp>
        <p:nvSpPr>
          <p:cNvPr id="25" name="TextBox 24"/>
          <p:cNvSpPr txBox="1"/>
          <p:nvPr/>
        </p:nvSpPr>
        <p:spPr>
          <a:xfrm>
            <a:off x="3381556" y="2762936"/>
            <a:ext cx="5037825" cy="685765"/>
          </a:xfrm>
          <a:prstGeom prst="rect">
            <a:avLst/>
          </a:prstGeom>
          <a:solidFill>
            <a:srgbClr val="214653"/>
          </a:solidFill>
        </p:spPr>
        <p:txBody>
          <a:bodyPr wrap="square" rIns="72000" rtlCol="0">
            <a:spAutoFit/>
          </a:bodyPr>
          <a:lstStyle/>
          <a:p>
            <a:pPr marL="108000">
              <a:lnSpc>
                <a:spcPct val="80000"/>
              </a:lnSpc>
            </a:pPr>
            <a:r>
              <a:rPr lang="en-GB" sz="1200" b="1" kern="0" dirty="0" smtClean="0">
                <a:solidFill>
                  <a:schemeClr val="bg1"/>
                </a:solidFill>
                <a:latin typeface="Calibri" pitchFamily="34" charset="0"/>
                <a:cs typeface="Arial" charset="0"/>
              </a:rPr>
              <a:t>The final salary benefits you earned before 2013 are protected and will continue to be linked to your salary while you continue to contribute to the scheme. The information in this guide relates only to your CRB benefits.</a:t>
            </a:r>
            <a:endParaRPr lang="en-GB" sz="1200" dirty="0"/>
          </a:p>
        </p:txBody>
      </p:sp>
      <p:pic>
        <p:nvPicPr>
          <p:cNvPr id="9" name="Picture 2"/>
          <p:cNvPicPr>
            <a:picLocks noChangeAspect="1" noChangeArrowheads="1"/>
          </p:cNvPicPr>
          <p:nvPr/>
        </p:nvPicPr>
        <p:blipFill>
          <a:blip r:embed="rId4" cstate="email"/>
          <a:srcRect t="-2730"/>
          <a:stretch>
            <a:fillRect/>
          </a:stretch>
        </p:blipFill>
        <p:spPr bwMode="auto">
          <a:xfrm>
            <a:off x="731520" y="3497580"/>
            <a:ext cx="2545080" cy="23545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What</a:t>
            </a: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 are the main benefits</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a:t>
            </a:r>
          </a:p>
        </p:txBody>
      </p:sp>
      <p:sp>
        <p:nvSpPr>
          <p:cNvPr id="12" name="Rectangle 3"/>
          <p:cNvSpPr txBox="1">
            <a:spLocks noChangeArrowheads="1"/>
          </p:cNvSpPr>
          <p:nvPr/>
        </p:nvSpPr>
        <p:spPr>
          <a:xfrm>
            <a:off x="3332075" y="1199953"/>
            <a:ext cx="5150188" cy="2301365"/>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A PENSION AND A TAX FREE LUMP SUM</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Starting</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from 1 January 2013, you will build up a block of pension equal to 1/100</a:t>
            </a:r>
            <a:r>
              <a:rPr kumimoji="0" lang="en-GB" sz="1200" b="0" i="0" u="none" strike="noStrike" kern="0" cap="none" spc="0" normalizeH="0" baseline="30000" noProof="0" dirty="0" smtClean="0">
                <a:ln>
                  <a:noFill/>
                </a:ln>
                <a:solidFill>
                  <a:schemeClr val="bg1"/>
                </a:solidFill>
                <a:effectLst/>
                <a:uLnTx/>
                <a:uFillTx/>
                <a:latin typeface="Calibri" pitchFamily="34" charset="0"/>
                <a:ea typeface="+mn-ea"/>
                <a:cs typeface="Arial" charset="0"/>
              </a:rPr>
              <a:t>th</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of the salary you earn each year. You will also build up a cash lump sum equal to 3/100ths* of the salary you earn each year. The blocks of pension and cash that you build up are revalued each year so that your benefits are protected against inflation.</a:t>
            </a:r>
          </a:p>
          <a:p>
            <a:pPr marL="265113"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Please see page 7 ‘calculating your retirement benefits’ for more detail.</a:t>
            </a:r>
          </a:p>
          <a:p>
            <a:pPr marL="265113" indent="-265113" eaLnBrk="0" hangingPunct="0">
              <a:lnSpc>
                <a:spcPct val="90000"/>
              </a:lnSpc>
              <a:spcBef>
                <a:spcPct val="20000"/>
              </a:spcBef>
              <a:buClr>
                <a:srgbClr val="58A7E0"/>
              </a:buClr>
              <a:buSzPct val="120000"/>
              <a:defRPr/>
            </a:pPr>
            <a:endParaRPr lang="en-GB" sz="600" kern="0" dirty="0" smtClean="0">
              <a:solidFill>
                <a:schemeClr val="bg1"/>
              </a:solidFill>
              <a:latin typeface="Calibri" pitchFamily="34" charset="0"/>
              <a:ea typeface="+mn-ea"/>
              <a:cs typeface="Arial" charset="0"/>
            </a:endParaRPr>
          </a:p>
          <a:p>
            <a:pPr marL="265113" indent="-265113" eaLnBrk="0" hangingPunct="0">
              <a:lnSpc>
                <a:spcPct val="90000"/>
              </a:lnSpc>
              <a:spcBef>
                <a:spcPct val="20000"/>
              </a:spcBef>
              <a:buClr>
                <a:srgbClr val="58A7E0"/>
              </a:buClr>
              <a:buSzPct val="120000"/>
              <a:defRPr/>
            </a:pPr>
            <a:r>
              <a:rPr lang="en-GB" sz="1200" b="1" i="1" kern="0" dirty="0" smtClean="0">
                <a:solidFill>
                  <a:schemeClr val="bg1"/>
                </a:solidFill>
                <a:latin typeface="Calibri" pitchFamily="34" charset="0"/>
                <a:ea typeface="+mn-ea"/>
                <a:cs typeface="Arial" charset="0"/>
              </a:rPr>
              <a:t>	</a:t>
            </a:r>
            <a:r>
              <a:rPr lang="en-GB" sz="1200" b="1" i="1" kern="0" dirty="0" smtClean="0">
                <a:solidFill>
                  <a:schemeClr val="bg1"/>
                </a:solidFill>
                <a:latin typeface="Calibri" pitchFamily="34" charset="0"/>
                <a:cs typeface="Arial" charset="0"/>
              </a:rPr>
              <a:t>* the pension and cash accrual rates will be increased to 1/95th and 3/95ths respectively between 1 January 2013 and 31 December 2017.</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600" kern="0" dirty="0" smtClean="0">
                <a:solidFill>
                  <a:schemeClr val="bg1"/>
                </a:solidFill>
                <a:latin typeface="Calibri" pitchFamily="34" charset="0"/>
                <a:ea typeface="+mn-ea"/>
                <a:cs typeface="Arial" charset="0"/>
              </a:rPr>
              <a:t>	</a:t>
            </a:r>
            <a:r>
              <a:rPr lang="en-GB" sz="600" b="1" i="1" kern="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600" b="1" i="1" kern="0" dirty="0" smtClean="0">
                <a:solidFill>
                  <a:schemeClr val="bg1"/>
                </a:solidFill>
                <a:latin typeface="Calibri" pitchFamily="34" charset="0"/>
                <a:ea typeface="+mn-ea"/>
                <a:cs typeface="Arial" charset="0"/>
              </a:rPr>
              <a:t>	</a:t>
            </a:r>
            <a:r>
              <a:rPr lang="en-GB" sz="1200" b="1" i="1" kern="0" dirty="0">
                <a:solidFill>
                  <a:schemeClr val="bg1"/>
                </a:solidFill>
                <a:latin typeface="Calibri" pitchFamily="34" charset="0"/>
                <a:ea typeface="+mn-ea"/>
                <a:cs typeface="Arial" charset="0"/>
              </a:rPr>
              <a:t> </a:t>
            </a:r>
            <a:r>
              <a:rPr lang="en-GB" sz="1200" b="1" i="1" kern="0" dirty="0" smtClean="0">
                <a:solidFill>
                  <a:schemeClr val="bg1"/>
                </a:solidFill>
                <a:latin typeface="Calibri" pitchFamily="34" charset="0"/>
                <a:ea typeface="+mn-ea"/>
                <a:cs typeface="Arial" charset="0"/>
              </a:rPr>
              <a:t>           </a:t>
            </a:r>
            <a:r>
              <a:rPr lang="en-GB" sz="1200" b="1" i="1" u="sng" kern="0" dirty="0" smtClean="0">
                <a:solidFill>
                  <a:schemeClr val="bg1"/>
                </a:solidFill>
                <a:latin typeface="Calibri" pitchFamily="34" charset="0"/>
                <a:ea typeface="+mn-ea"/>
                <a:cs typeface="Arial" charset="0"/>
              </a:rPr>
              <a:t>see retirement benefit factsheet</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350" b="1" i="1" kern="0" dirty="0" smtClean="0">
                <a:solidFill>
                  <a:schemeClr val="bg1"/>
                </a:solidFill>
                <a:latin typeface="Calibri" pitchFamily="34" charset="0"/>
                <a:ea typeface="+mn-ea"/>
                <a:cs typeface="Arial" charset="0"/>
              </a:rPr>
              <a:t>	</a:t>
            </a:r>
            <a:endParaRPr kumimoji="0" lang="en-GB" sz="1600" b="0" i="0" u="none" strike="noStrike" kern="0" cap="none" spc="0" normalizeH="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600" kern="0" baseline="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3" name="Picture 17" descr="C:\Jo Seed\uni of cambridge\comms\info.png"/>
          <p:cNvPicPr>
            <a:picLocks noChangeAspect="1" noChangeArrowheads="1"/>
          </p:cNvPicPr>
          <p:nvPr/>
        </p:nvPicPr>
        <p:blipFill>
          <a:blip r:embed="rId2" cstate="email"/>
          <a:srcRect/>
          <a:stretch>
            <a:fillRect/>
          </a:stretch>
        </p:blipFill>
        <p:spPr bwMode="auto">
          <a:xfrm>
            <a:off x="3610247" y="3068824"/>
            <a:ext cx="360947" cy="360947"/>
          </a:xfrm>
          <a:prstGeom prst="rect">
            <a:avLst/>
          </a:prstGeom>
          <a:noFill/>
        </p:spPr>
      </p:pic>
      <p:sp>
        <p:nvSpPr>
          <p:cNvPr id="14" name="Rectangle 3"/>
          <p:cNvSpPr txBox="1">
            <a:spLocks noChangeArrowheads="1"/>
          </p:cNvSpPr>
          <p:nvPr/>
        </p:nvSpPr>
        <p:spPr>
          <a:xfrm>
            <a:off x="3335006" y="3560395"/>
            <a:ext cx="5150188" cy="2378851"/>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BENEFITS</a:t>
            </a:r>
            <a:r>
              <a:rPr kumimoji="0" lang="en-GB" sz="1200" b="1" i="0" u="none" strike="noStrike" kern="0" cap="none" spc="0" normalizeH="0" noProof="0" dirty="0" smtClean="0">
                <a:ln>
                  <a:noFill/>
                </a:ln>
                <a:solidFill>
                  <a:schemeClr val="bg1"/>
                </a:solidFill>
                <a:effectLst/>
                <a:uLnTx/>
                <a:uFillTx/>
                <a:latin typeface="Calibri" pitchFamily="34" charset="0"/>
                <a:ea typeface="+mn-ea"/>
                <a:cs typeface="Arial" charset="0"/>
              </a:rPr>
              <a:t> EARNED BEFORE 2013</a:t>
            </a:r>
            <a:endPar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If you joined CUACPS before 1 December 2009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you have already built up a pension of 1/60th of your final salary for each year of service before 2013. This pension will continue</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to be linked to your salary while you contribute to CUACPS. The following link provides details of your final salary benefits:</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kern="0" dirty="0">
                <a:solidFill>
                  <a:schemeClr val="bg1"/>
                </a:solidFill>
                <a:latin typeface="Calibri" pitchFamily="34" charset="0"/>
                <a:ea typeface="+mn-ea"/>
                <a:cs typeface="Arial" charset="0"/>
              </a:rPr>
              <a:t>https://</a:t>
            </a:r>
            <a:r>
              <a:rPr lang="en-GB" sz="1200" kern="0" dirty="0" smtClean="0">
                <a:solidFill>
                  <a:schemeClr val="bg1"/>
                </a:solidFill>
                <a:latin typeface="Calibri" pitchFamily="34" charset="0"/>
                <a:ea typeface="+mn-ea"/>
                <a:cs typeface="Arial" charset="0"/>
              </a:rPr>
              <a:t>www.pensions.admin.cam.ac.uk/cps/cps-crb-section</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b="1" kern="0" dirty="0" smtClean="0">
                <a:solidFill>
                  <a:schemeClr val="bg1"/>
                </a:solidFill>
                <a:latin typeface="Calibri" pitchFamily="34" charset="0"/>
                <a:ea typeface="+mn-ea"/>
                <a:cs typeface="Arial" charset="0"/>
              </a:rPr>
              <a:t>If you joined CUACPS on or after 1 December 2009 </a:t>
            </a:r>
            <a:r>
              <a:rPr lang="en-GB" sz="1200" kern="0" dirty="0" smtClean="0">
                <a:solidFill>
                  <a:schemeClr val="bg1"/>
                </a:solidFill>
                <a:latin typeface="Calibri" pitchFamily="34" charset="0"/>
                <a:ea typeface="+mn-ea"/>
                <a:cs typeface="Arial" charset="0"/>
              </a:rPr>
              <a:t>you have already built up a pension of 1/80th of your final salary and a cash sum of 3/80ths of your final salary for each year of service up to 2013. Both the pension and cash sum will continue to be linked to your salary while you contribute to CPS. The following link provides</a:t>
            </a:r>
            <a:r>
              <a:rPr lang="en-GB" sz="1200" kern="0" dirty="0" smtClean="0">
                <a:solidFill>
                  <a:schemeClr val="bg1"/>
                </a:solidFill>
                <a:latin typeface="Calibri" pitchFamily="34" charset="0"/>
                <a:cs typeface="Arial" charset="0"/>
              </a:rPr>
              <a:t> details of your final salary benefits:</a:t>
            </a:r>
            <a:r>
              <a:rPr lang="en-GB" sz="1200" kern="0" dirty="0" smtClean="0">
                <a:solidFill>
                  <a:schemeClr val="bg1"/>
                </a:solidFill>
                <a:latin typeface="Calibri" pitchFamily="34" charset="0"/>
                <a:ea typeface="+mn-ea"/>
                <a:cs typeface="Arial" charset="0"/>
              </a:rPr>
              <a:t> </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u="sng" kern="0" dirty="0" smtClean="0">
                <a:solidFill>
                  <a:schemeClr val="bg1"/>
                </a:solidFill>
                <a:latin typeface="Calibri" pitchFamily="34" charset="0"/>
                <a:ea typeface="+mn-ea"/>
                <a:cs typeface="Arial" charset="0"/>
              </a:rPr>
              <a:t>pensions.admin.cam.ac.uk/cps/cps-crb-section</a:t>
            </a:r>
          </a:p>
        </p:txBody>
      </p:sp>
      <p:pic>
        <p:nvPicPr>
          <p:cNvPr id="1026" name="Picture 2" descr="\\hcfile02\home$\helen.saunders\My Pictures\Cambridge\IT 2.bmp"/>
          <p:cNvPicPr>
            <a:picLocks noChangeAspect="1" noChangeArrowheads="1"/>
          </p:cNvPicPr>
          <p:nvPr/>
        </p:nvPicPr>
        <p:blipFill>
          <a:blip r:embed="rId3" cstate="email"/>
          <a:srcRect/>
          <a:stretch>
            <a:fillRect/>
          </a:stretch>
        </p:blipFill>
        <p:spPr bwMode="auto">
          <a:xfrm>
            <a:off x="739209" y="3555999"/>
            <a:ext cx="2546916" cy="238324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txBox="1">
            <a:spLocks noChangeArrowheads="1"/>
          </p:cNvSpPr>
          <p:nvPr/>
        </p:nvSpPr>
        <p:spPr>
          <a:xfrm>
            <a:off x="738400" y="118758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What</a:t>
            </a: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 are the main benefits</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a:t>
            </a:r>
          </a:p>
        </p:txBody>
      </p:sp>
      <p:sp>
        <p:nvSpPr>
          <p:cNvPr id="28" name="Rectangle 3"/>
          <p:cNvSpPr txBox="1">
            <a:spLocks noChangeArrowheads="1"/>
          </p:cNvSpPr>
          <p:nvPr/>
        </p:nvSpPr>
        <p:spPr>
          <a:xfrm>
            <a:off x="3329199" y="3561721"/>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Death benefits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die whilst paying into the Scheme a tax free lump sum may be paid and a pension may also be payable.  The lump sum payment is made at the discretion of the CPS Trustee to ensure it is paid tax free.</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             </a:t>
            </a:r>
            <a:r>
              <a:rPr kumimoji="0" lang="en-GB" sz="1200" b="1" i="1" u="sng" strike="noStrike" kern="0" cap="none" spc="0" normalizeH="0" baseline="0" noProof="0" dirty="0" smtClean="0">
                <a:ln>
                  <a:noFill/>
                </a:ln>
                <a:solidFill>
                  <a:schemeClr val="bg1"/>
                </a:solidFill>
                <a:effectLst/>
                <a:uLnTx/>
                <a:uFillTx/>
                <a:latin typeface="Calibri" pitchFamily="34" charset="0"/>
                <a:ea typeface="+mn-ea"/>
                <a:cs typeface="Arial" charset="0"/>
              </a:rPr>
              <a:t>see death benefits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i="0"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sz="1200" i="0" strike="noStrike" kern="0" cap="none" spc="0" normalizeH="0" noProof="0" dirty="0" smtClean="0">
                <a:ln>
                  <a:noFill/>
                </a:ln>
                <a:solidFill>
                  <a:schemeClr val="bg1"/>
                </a:solidFill>
                <a:effectLst/>
                <a:uLnTx/>
                <a:uFillTx/>
                <a:latin typeface="Calibri" pitchFamily="34" charset="0"/>
                <a:ea typeface="+mn-ea"/>
                <a:cs typeface="Arial" charset="0"/>
              </a:rPr>
              <a:t>             </a:t>
            </a:r>
            <a:r>
              <a:rPr kumimoji="0" lang="en-GB" sz="1200" b="1" i="1" u="sng" strike="noStrike" kern="0" cap="none" spc="0" normalizeH="0" baseline="0" noProof="0" dirty="0" smtClean="0">
                <a:ln>
                  <a:noFill/>
                </a:ln>
                <a:solidFill>
                  <a:schemeClr val="bg1"/>
                </a:solidFill>
                <a:effectLst/>
                <a:uLnTx/>
                <a:uFillTx/>
                <a:latin typeface="Calibri" pitchFamily="34" charset="0"/>
                <a:ea typeface="+mn-ea"/>
                <a:cs typeface="Arial" charset="0"/>
              </a:rPr>
              <a:t>factsheet</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smtClean="0">
                <a:solidFill>
                  <a:schemeClr val="bg1"/>
                </a:solidFill>
                <a:latin typeface="Calibri" pitchFamily="34" charset="0"/>
                <a:ea typeface="+mn-ea"/>
                <a:cs typeface="Arial" charset="0"/>
              </a:rPr>
              <a:t>	</a:t>
            </a:r>
            <a:endPar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29" name="Rectangle 3"/>
          <p:cNvSpPr txBox="1">
            <a:spLocks noChangeArrowheads="1"/>
          </p:cNvSpPr>
          <p:nvPr/>
        </p:nvSpPr>
        <p:spPr>
          <a:xfrm>
            <a:off x="5931503" y="3558847"/>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u="none" strike="noStrike" kern="0" cap="all" spc="0" normalizeH="0" noProof="0" dirty="0" smtClean="0">
                <a:ln>
                  <a:noFill/>
                </a:ln>
                <a:solidFill>
                  <a:schemeClr val="bg1"/>
                </a:solidFill>
                <a:effectLst/>
                <a:uLnTx/>
                <a:uFillTx/>
                <a:latin typeface="Calibri" pitchFamily="34" charset="0"/>
                <a:ea typeface="+mn-ea"/>
                <a:cs typeface="Arial" charset="0"/>
              </a:rPr>
              <a:t>	</a:t>
            </a:r>
            <a:r>
              <a:rPr kumimoji="0" lang="en-GB" sz="1200" b="1" u="none" strike="noStrike" kern="0" cap="all" spc="0" normalizeH="0" noProof="0" dirty="0" smtClean="0">
                <a:ln>
                  <a:noFill/>
                </a:ln>
                <a:solidFill>
                  <a:schemeClr val="bg1"/>
                </a:solidFill>
                <a:effectLst/>
                <a:uLnTx/>
                <a:uFillTx/>
                <a:latin typeface="Calibri" pitchFamily="34" charset="0"/>
                <a:ea typeface="+mn-ea"/>
                <a:cs typeface="Arial" charset="0"/>
              </a:rPr>
              <a:t>Ill health benefits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are not able to work due to ill health you may be able to receive a pension and tax free lump sum.</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a:p>
            <a:pPr marL="265113" lvl="0" indent="-265113" eaLnBrk="0" hangingPunct="0">
              <a:lnSpc>
                <a:spcPct val="90000"/>
              </a:lnSpc>
              <a:spcBef>
                <a:spcPct val="200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ill health benefits </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factsheet</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4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35" name="Picture 17" descr="C:\Jo Seed\uni of cambridge\comms\info.png"/>
          <p:cNvPicPr>
            <a:picLocks noChangeAspect="1" noChangeArrowheads="1"/>
          </p:cNvPicPr>
          <p:nvPr/>
        </p:nvPicPr>
        <p:blipFill>
          <a:blip r:embed="rId2" cstate="email"/>
          <a:srcRect/>
          <a:stretch>
            <a:fillRect/>
          </a:stretch>
        </p:blipFill>
        <p:spPr bwMode="auto">
          <a:xfrm>
            <a:off x="6157085" y="5176046"/>
            <a:ext cx="360947" cy="360947"/>
          </a:xfrm>
          <a:prstGeom prst="rect">
            <a:avLst/>
          </a:prstGeom>
          <a:noFill/>
        </p:spPr>
      </p:pic>
      <p:pic>
        <p:nvPicPr>
          <p:cNvPr id="36" name="Picture 17" descr="C:\Jo Seed\uni of cambridge\comms\info.png"/>
          <p:cNvPicPr>
            <a:picLocks noChangeAspect="1" noChangeArrowheads="1"/>
          </p:cNvPicPr>
          <p:nvPr/>
        </p:nvPicPr>
        <p:blipFill>
          <a:blip r:embed="rId2" cstate="email"/>
          <a:srcRect/>
          <a:stretch>
            <a:fillRect/>
          </a:stretch>
        </p:blipFill>
        <p:spPr bwMode="auto">
          <a:xfrm>
            <a:off x="3548699" y="5293273"/>
            <a:ext cx="360947" cy="360947"/>
          </a:xfrm>
          <a:prstGeom prst="rect">
            <a:avLst/>
          </a:prstGeom>
          <a:noFill/>
        </p:spPr>
      </p:pic>
      <p:sp>
        <p:nvSpPr>
          <p:cNvPr id="12" name="Rectangle 3"/>
          <p:cNvSpPr txBox="1">
            <a:spLocks noChangeArrowheads="1"/>
          </p:cNvSpPr>
          <p:nvPr/>
        </p:nvSpPr>
        <p:spPr>
          <a:xfrm>
            <a:off x="3332075" y="1192333"/>
            <a:ext cx="5133745" cy="2312867"/>
          </a:xfrm>
          <a:prstGeom prst="rect">
            <a:avLst/>
          </a:prstGeom>
          <a:solidFill>
            <a:srgbClr val="77C1BA"/>
          </a:solidFill>
        </p:spPr>
        <p:txBody>
          <a:bodyPr lIns="0"/>
          <a:lstStyle/>
          <a:p>
            <a:pPr marL="265113" lvl="0" indent="-265113" eaLnBrk="0" hangingPunct="0">
              <a:lnSpc>
                <a:spcPct val="90000"/>
              </a:lnSpc>
              <a:spcBef>
                <a:spcPct val="20000"/>
              </a:spcBef>
              <a:buClr>
                <a:srgbClr val="58A7E0"/>
              </a:buClr>
              <a:buSzPct val="120000"/>
              <a:defRPr/>
            </a:pPr>
            <a:r>
              <a:rPr lang="en-GB" sz="2000" b="1" kern="0" cap="all" dirty="0" smtClean="0">
                <a:solidFill>
                  <a:schemeClr val="bg1"/>
                </a:solidFill>
                <a:latin typeface="Calibri" pitchFamily="34" charset="0"/>
                <a:cs typeface="Arial" charset="0"/>
              </a:rPr>
              <a:t>	</a:t>
            </a:r>
            <a:r>
              <a:rPr lang="en-GB" sz="1200" b="1" kern="0" cap="all" dirty="0" smtClean="0">
                <a:solidFill>
                  <a:schemeClr val="bg1"/>
                </a:solidFill>
                <a:latin typeface="Calibri" pitchFamily="34" charset="0"/>
                <a:cs typeface="Arial" charset="0"/>
              </a:rPr>
              <a:t>Pension increases</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To protect your benefits against inflation, your pension will increase each year both before and after you retire and your cash lump sum will increase each year before retirement.</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The annual increases are linked to increases in the Retail Price Index (RPI) up to a maximum of 5%. If the annual RPI increase is above 5%, the University may provide an additional increase but this is not guaranteed.</a:t>
            </a: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cs typeface="Arial" charset="0"/>
            </a:endParaRPr>
          </a:p>
          <a:p>
            <a:pPr marL="265113" indent="-265113" eaLnBrk="0" hangingPunct="0">
              <a:lnSpc>
                <a:spcPct val="90000"/>
              </a:lnSpc>
              <a:spcBef>
                <a:spcPct val="200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pension increase factsheet</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3" name="Picture 17" descr="C:\Jo Seed\uni of cambridge\comms\info.png"/>
          <p:cNvPicPr>
            <a:picLocks noChangeAspect="1" noChangeArrowheads="1"/>
          </p:cNvPicPr>
          <p:nvPr/>
        </p:nvPicPr>
        <p:blipFill>
          <a:blip r:embed="rId2" cstate="email"/>
          <a:srcRect/>
          <a:stretch>
            <a:fillRect/>
          </a:stretch>
        </p:blipFill>
        <p:spPr bwMode="auto">
          <a:xfrm>
            <a:off x="3601455" y="2919342"/>
            <a:ext cx="360947" cy="360947"/>
          </a:xfrm>
          <a:prstGeom prst="rect">
            <a:avLst/>
          </a:prstGeom>
          <a:noFill/>
        </p:spPr>
      </p:pic>
      <p:pic>
        <p:nvPicPr>
          <p:cNvPr id="10" name="Picture 2"/>
          <p:cNvPicPr>
            <a:picLocks noChangeAspect="1" noChangeArrowheads="1"/>
          </p:cNvPicPr>
          <p:nvPr/>
        </p:nvPicPr>
        <p:blipFill>
          <a:blip r:embed="rId3" cstate="email"/>
          <a:srcRect/>
          <a:stretch>
            <a:fillRect/>
          </a:stretch>
        </p:blipFill>
        <p:spPr bwMode="auto">
          <a:xfrm>
            <a:off x="733927" y="3569183"/>
            <a:ext cx="2538662" cy="22958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
          <p:cNvSpPr txBox="1">
            <a:spLocks noChangeArrowheads="1"/>
          </p:cNvSpPr>
          <p:nvPr/>
        </p:nvSpPr>
        <p:spPr>
          <a:xfrm>
            <a:off x="3331856" y="3554590"/>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b="1" kern="0" cap="all" dirty="0" smtClean="0">
                <a:solidFill>
                  <a:srgbClr val="717173"/>
                </a:solidFill>
                <a:latin typeface="Calibri" pitchFamily="34" charset="0"/>
                <a:ea typeface="+mn-ea"/>
                <a:cs typeface="Arial" charset="0"/>
              </a:rPr>
              <a:t>	</a:t>
            </a:r>
            <a:r>
              <a:rPr kumimoji="0" lang="en-GB" sz="1200" b="1" u="none" strike="noStrike" kern="0" cap="all" spc="0" normalizeH="0" baseline="0" noProof="0" dirty="0" smtClean="0">
                <a:ln>
                  <a:noFill/>
                </a:ln>
                <a:solidFill>
                  <a:schemeClr val="bg1"/>
                </a:solidFill>
                <a:effectLst/>
                <a:uLnTx/>
                <a:uFillTx/>
                <a:latin typeface="Calibri" pitchFamily="34" charset="0"/>
                <a:ea typeface="+mn-ea"/>
                <a:cs typeface="Arial" charset="0"/>
              </a:rPr>
              <a:t>Early retirement</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cs typeface="Arial" charset="0"/>
              </a:rPr>
              <a:t>If you joined the Scheme before December 2009 you can take your benefits from age 63 without any reduction. </a:t>
            </a: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early retirement </a:t>
            </a:r>
          </a:p>
          <a:p>
            <a:pPr marL="265113" lvl="0" indent="-265113" eaLnBrk="0" hangingPunct="0">
              <a:lnSpc>
                <a:spcPct val="90000"/>
              </a:lnSpc>
              <a:spcBef>
                <a:spcPct val="20000"/>
              </a:spcBef>
              <a:buClr>
                <a:srgbClr val="58A7E0"/>
              </a:buClr>
              <a:buSzPct val="120000"/>
              <a:defRPr/>
            </a:pPr>
            <a:r>
              <a:rPr lang="en-GB" sz="1200"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factsheet</a:t>
            </a:r>
          </a:p>
          <a:p>
            <a:pPr marL="265113" lvl="0" indent="-265113" eaLnBrk="0" hangingPunct="0">
              <a:lnSpc>
                <a:spcPct val="90000"/>
              </a:lnSpc>
              <a:spcBef>
                <a:spcPct val="20000"/>
              </a:spcBef>
              <a:buClr>
                <a:srgbClr val="58A7E0"/>
              </a:buClr>
              <a:buSzPct val="120000"/>
              <a:defRPr/>
            </a:pPr>
            <a:endParaRPr kumimoji="0" lang="en-GB" sz="14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28" name="Rectangle 3"/>
          <p:cNvSpPr txBox="1">
            <a:spLocks noChangeArrowheads="1"/>
          </p:cNvSpPr>
          <p:nvPr/>
        </p:nvSpPr>
        <p:spPr>
          <a:xfrm>
            <a:off x="3332286" y="1203961"/>
            <a:ext cx="2532183" cy="2295378"/>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1" u="none" strike="noStrike" kern="0" cap="all" spc="0" normalizeH="0" noProof="0" dirty="0" smtClean="0">
                <a:ln>
                  <a:noFill/>
                </a:ln>
                <a:solidFill>
                  <a:schemeClr val="bg1"/>
                </a:solidFill>
                <a:effectLst/>
                <a:uLnTx/>
                <a:uFillTx/>
                <a:latin typeface="Calibri" pitchFamily="34" charset="0"/>
                <a:ea typeface="+mn-ea"/>
                <a:cs typeface="Arial" charset="0"/>
              </a:rPr>
              <a:t>Contributions</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Your contribution rate to the Scheme is 5% of Pensionable Pay. You will get tax relief on your contributions, which means that the real cost is lower than 5% for most members. The contribution rate paid by your employer is set by the Scheme Actuary to ensure all benefits can be paid in full.</a:t>
            </a:r>
          </a:p>
          <a:p>
            <a:pPr marL="265113" indent="-265113" eaLnBrk="0" hangingPunct="0">
              <a:lnSpc>
                <a:spcPct val="90000"/>
              </a:lnSpc>
              <a:spcBef>
                <a:spcPts val="10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contribution factsheet</a:t>
            </a:r>
            <a:endParaRPr lang="en-GB" sz="120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29" name="Rectangle 3"/>
          <p:cNvSpPr txBox="1">
            <a:spLocks noChangeArrowheads="1"/>
          </p:cNvSpPr>
          <p:nvPr/>
        </p:nvSpPr>
        <p:spPr>
          <a:xfrm>
            <a:off x="5931503" y="3551227"/>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u="none" strike="noStrike" kern="0" cap="all" spc="0" normalizeH="0" baseline="0" noProof="0" dirty="0" smtClean="0">
                <a:ln>
                  <a:noFill/>
                </a:ln>
                <a:solidFill>
                  <a:schemeClr val="bg1"/>
                </a:solidFill>
                <a:effectLst/>
                <a:uLnTx/>
                <a:uFillTx/>
                <a:latin typeface="Calibri" pitchFamily="34" charset="0"/>
                <a:ea typeface="+mn-ea"/>
                <a:cs typeface="Arial" charset="0"/>
              </a:rPr>
              <a:t>	</a:t>
            </a:r>
            <a:r>
              <a:rPr lang="en-GB" sz="1200" b="1" kern="0" cap="all" noProof="0" dirty="0" smtClean="0">
                <a:solidFill>
                  <a:schemeClr val="bg1"/>
                </a:solidFill>
                <a:latin typeface="Calibri" pitchFamily="34" charset="0"/>
                <a:ea typeface="+mn-ea"/>
                <a:cs typeface="Arial" charset="0"/>
              </a:rPr>
              <a:t>Pay more to get more</a:t>
            </a:r>
            <a:endParaRPr kumimoji="0" lang="en-GB" sz="1200" b="1" u="none" strike="noStrike" kern="0" cap="all"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You can increase your benefits by paying additional voluntary contributions (AVCs).</a:t>
            </a:r>
          </a:p>
          <a:p>
            <a:pPr marL="265113" lvl="0" indent="-265113" eaLnBrk="0" hangingPunct="0">
              <a:lnSpc>
                <a:spcPct val="90000"/>
              </a:lnSpc>
              <a:spcBef>
                <a:spcPct val="20000"/>
              </a:spcBef>
              <a:buClr>
                <a:srgbClr val="58A7E0"/>
              </a:buClr>
              <a:buSzPct val="120000"/>
              <a:defRPr/>
            </a:pPr>
            <a:endParaRPr lang="en-GB" sz="1200"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r>
              <a:rPr lang="en-GB" sz="1200" b="1" i="1" kern="0" dirty="0" smtClean="0">
                <a:solidFill>
                  <a:schemeClr val="bg1"/>
                </a:solidFill>
                <a:latin typeface="Calibri" pitchFamily="34" charset="0"/>
                <a:cs typeface="Arial" charset="0"/>
              </a:rPr>
              <a:t>	             </a:t>
            </a:r>
          </a:p>
          <a:p>
            <a:pPr marL="265113" lvl="0" indent="-265113" eaLnBrk="0" hangingPunct="0">
              <a:lnSpc>
                <a:spcPct val="90000"/>
              </a:lnSpc>
              <a:spcBef>
                <a:spcPct val="20000"/>
              </a:spcBef>
              <a:buClr>
                <a:srgbClr val="58A7E0"/>
              </a:buClr>
              <a:buSzPct val="120000"/>
              <a:defRPr/>
            </a:pPr>
            <a:endParaRPr lang="en-GB" sz="1200" b="1" i="1"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endParaRPr lang="en-GB" sz="1200" b="1" i="1"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AVC factsheets</a:t>
            </a:r>
            <a:endParaRPr lang="en-GB" sz="1200" u="sng"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8" name="Rectangle 3"/>
          <p:cNvSpPr txBox="1">
            <a:spLocks noChangeArrowheads="1"/>
          </p:cNvSpPr>
          <p:nvPr/>
        </p:nvSpPr>
        <p:spPr>
          <a:xfrm>
            <a:off x="738400" y="1195207"/>
            <a:ext cx="2539638" cy="2302373"/>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What</a:t>
            </a: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 are the main benefits</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a:t>
            </a:r>
          </a:p>
        </p:txBody>
      </p:sp>
      <p:pic>
        <p:nvPicPr>
          <p:cNvPr id="11" name="Picture 17" descr="C:\Jo Seed\uni of cambridge\comms\info.png"/>
          <p:cNvPicPr>
            <a:picLocks noChangeAspect="1" noChangeArrowheads="1"/>
          </p:cNvPicPr>
          <p:nvPr/>
        </p:nvPicPr>
        <p:blipFill>
          <a:blip r:embed="rId2" cstate="email"/>
          <a:srcRect/>
          <a:stretch>
            <a:fillRect/>
          </a:stretch>
        </p:blipFill>
        <p:spPr bwMode="auto">
          <a:xfrm>
            <a:off x="6174669" y="5167258"/>
            <a:ext cx="360947" cy="360947"/>
          </a:xfrm>
          <a:prstGeom prst="rect">
            <a:avLst/>
          </a:prstGeom>
          <a:noFill/>
        </p:spPr>
      </p:pic>
      <p:pic>
        <p:nvPicPr>
          <p:cNvPr id="12" name="Picture 17" descr="C:\Jo Seed\uni of cambridge\comms\info.png"/>
          <p:cNvPicPr>
            <a:picLocks noChangeAspect="1" noChangeArrowheads="1"/>
          </p:cNvPicPr>
          <p:nvPr/>
        </p:nvPicPr>
        <p:blipFill>
          <a:blip r:embed="rId2" cstate="email"/>
          <a:srcRect/>
          <a:stretch>
            <a:fillRect/>
          </a:stretch>
        </p:blipFill>
        <p:spPr bwMode="auto">
          <a:xfrm>
            <a:off x="3557493" y="5196561"/>
            <a:ext cx="360947" cy="360947"/>
          </a:xfrm>
          <a:prstGeom prst="rect">
            <a:avLst/>
          </a:prstGeom>
          <a:noFill/>
        </p:spPr>
      </p:pic>
      <p:pic>
        <p:nvPicPr>
          <p:cNvPr id="13" name="Picture 17" descr="C:\Jo Seed\uni of cambridge\comms\info.png"/>
          <p:cNvPicPr>
            <a:picLocks noChangeAspect="1" noChangeArrowheads="1"/>
          </p:cNvPicPr>
          <p:nvPr/>
        </p:nvPicPr>
        <p:blipFill>
          <a:blip r:embed="rId2" cstate="email"/>
          <a:srcRect/>
          <a:stretch>
            <a:fillRect/>
          </a:stretch>
        </p:blipFill>
        <p:spPr bwMode="auto">
          <a:xfrm>
            <a:off x="3537697" y="3042225"/>
            <a:ext cx="360947" cy="360947"/>
          </a:xfrm>
          <a:prstGeom prst="rect">
            <a:avLst/>
          </a:prstGeom>
          <a:noFill/>
        </p:spPr>
      </p:pic>
      <p:sp>
        <p:nvSpPr>
          <p:cNvPr id="15" name="Rectangle 3"/>
          <p:cNvSpPr txBox="1">
            <a:spLocks noChangeArrowheads="1"/>
          </p:cNvSpPr>
          <p:nvPr/>
        </p:nvSpPr>
        <p:spPr>
          <a:xfrm>
            <a:off x="5925642" y="1203961"/>
            <a:ext cx="2539638" cy="2283392"/>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u="none" strike="noStrike" kern="0" cap="all" spc="0" normalizeH="0" baseline="0" noProof="0" dirty="0" smtClean="0">
                <a:ln>
                  <a:noFill/>
                </a:ln>
                <a:solidFill>
                  <a:schemeClr val="bg1"/>
                </a:solidFill>
                <a:effectLst/>
                <a:uLnTx/>
                <a:uFillTx/>
                <a:latin typeface="Calibri" pitchFamily="34" charset="0"/>
                <a:ea typeface="+mn-ea"/>
                <a:cs typeface="Arial" charset="0"/>
              </a:rPr>
              <a:t>	</a:t>
            </a:r>
            <a:r>
              <a:rPr lang="en-GB" sz="1200" b="1" kern="0" cap="all" noProof="0" dirty="0" smtClean="0">
                <a:solidFill>
                  <a:schemeClr val="bg1"/>
                </a:solidFill>
                <a:latin typeface="Calibri" pitchFamily="34" charset="0"/>
                <a:ea typeface="+mn-ea"/>
                <a:cs typeface="Arial" charset="0"/>
              </a:rPr>
              <a:t>divorce</a:t>
            </a:r>
            <a:endParaRPr kumimoji="0" lang="en-GB" sz="1200" b="1" u="none" strike="noStrike" kern="0" cap="all"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get divorced your pension benefits will be taken into account in the divorce settlement and it is likely that you will need to take some action with respect to your benefits. </a:t>
            </a:r>
            <a:endParaRPr lang="en-GB" sz="1200" b="1" i="1"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endParaRPr lang="en-GB" sz="1200" b="1" i="1"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endParaRPr lang="en-GB" sz="1200" b="1" i="1" kern="0" dirty="0" smtClean="0">
              <a:solidFill>
                <a:schemeClr val="bg1"/>
              </a:solidFill>
              <a:latin typeface="Calibri" pitchFamily="34" charset="0"/>
              <a:cs typeface="Arial" charset="0"/>
            </a:endParaRPr>
          </a:p>
          <a:p>
            <a:pPr marL="265113" lvl="0" indent="-265113" eaLnBrk="0" hangingPunct="0">
              <a:lnSpc>
                <a:spcPct val="90000"/>
              </a:lnSpc>
              <a:spcBef>
                <a:spcPct val="200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divorce factsheet</a:t>
            </a:r>
            <a:endParaRPr lang="en-GB" sz="1200" u="sng"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6" name="Picture 17" descr="C:\Jo Seed\uni of cambridge\comms\info.png"/>
          <p:cNvPicPr>
            <a:picLocks noChangeAspect="1" noChangeArrowheads="1"/>
          </p:cNvPicPr>
          <p:nvPr/>
        </p:nvPicPr>
        <p:blipFill>
          <a:blip r:embed="rId2" cstate="email"/>
          <a:srcRect/>
          <a:stretch>
            <a:fillRect/>
          </a:stretch>
        </p:blipFill>
        <p:spPr bwMode="auto">
          <a:xfrm>
            <a:off x="6168808" y="2910562"/>
            <a:ext cx="360947" cy="360947"/>
          </a:xfrm>
          <a:prstGeom prst="rect">
            <a:avLst/>
          </a:prstGeom>
          <a:noFill/>
        </p:spPr>
      </p:pic>
      <p:pic>
        <p:nvPicPr>
          <p:cNvPr id="18" name="Picture 2"/>
          <p:cNvPicPr>
            <a:picLocks noChangeAspect="1" noChangeArrowheads="1"/>
          </p:cNvPicPr>
          <p:nvPr/>
        </p:nvPicPr>
        <p:blipFill>
          <a:blip r:embed="rId3" cstate="email"/>
          <a:srcRect/>
          <a:stretch>
            <a:fillRect/>
          </a:stretch>
        </p:blipFill>
        <p:spPr bwMode="auto">
          <a:xfrm>
            <a:off x="739140" y="3560157"/>
            <a:ext cx="2537460" cy="23164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3"/>
            <a:ext cx="5150188" cy="2301365"/>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As described on page 4 of this</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guide, y</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our pension builds up while you are contributing to the Scheme. Each</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year you build up a block of pension equal to 1/100th* of your salary and a cash sum of 3/100ths* of your salary. Each block of pension and cash you earn is increased at 1 August every year in line with changes in the Retail Prices Index (RPI).</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The following simplified example, which is based on a member with exactly 5 years of service in CUACPS, shows you how it works. We have assumed that RPI increases by 3% per annum.</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r>
              <a:rPr lang="en-GB" sz="1200" b="1" i="1" kern="0" dirty="0" smtClean="0">
                <a:solidFill>
                  <a:schemeClr val="bg1"/>
                </a:solidFill>
                <a:latin typeface="Calibri" pitchFamily="34" charset="0"/>
                <a:ea typeface="+mn-ea"/>
                <a:cs typeface="Arial" charset="0"/>
              </a:rPr>
              <a:t>* the pension and cash accrual rates will be increased to 1/95th and 3/95ths respectively between 1 January 2013 and 31 December 2017 to compensate in advance for anticipated changes to State Pensions.</a:t>
            </a:r>
            <a:endParaRPr kumimoji="0" lang="en-GB" sz="1200" b="1" i="1" u="none" strike="noStrike" kern="0" cap="none" spc="0" normalizeH="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baseline="0" dirty="0" smtClean="0">
                <a:solidFill>
                  <a:schemeClr val="bg1"/>
                </a:solidFill>
                <a:latin typeface="Calibri" pitchFamily="34" charset="0"/>
                <a:ea typeface="+mn-ea"/>
                <a:cs typeface="Arial" charset="0"/>
              </a:rPr>
              <a:t>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Calculating your retirement be</a:t>
            </a:r>
            <a:r>
              <a:rPr kumimoji="0" lang="en-GB" b="0" i="0" u="none" strike="noStrike" kern="0" cap="none" spc="0" normalizeH="0" noProof="0" dirty="0" smtClean="0">
                <a:ln>
                  <a:noFill/>
                </a:ln>
                <a:solidFill>
                  <a:schemeClr val="bg1"/>
                </a:solidFill>
                <a:effectLst/>
                <a:uLnTx/>
                <a:uFillTx/>
                <a:latin typeface="Calibri" pitchFamily="34" charset="0"/>
                <a:ea typeface="+mn-ea"/>
                <a:cs typeface="Arial" charset="0"/>
              </a:rPr>
              <a:t>nefits</a:t>
            </a:r>
            <a:endPar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graphicFrame>
        <p:nvGraphicFramePr>
          <p:cNvPr id="12" name="Table 11"/>
          <p:cNvGraphicFramePr>
            <a:graphicFrameLocks noGrp="1"/>
          </p:cNvGraphicFramePr>
          <p:nvPr/>
        </p:nvGraphicFramePr>
        <p:xfrm>
          <a:off x="3326589" y="3542490"/>
          <a:ext cx="5140569" cy="2445238"/>
        </p:xfrm>
        <a:graphic>
          <a:graphicData uri="http://schemas.openxmlformats.org/drawingml/2006/table">
            <a:tbl>
              <a:tblPr firstRow="1" bandRow="1">
                <a:tableStyleId>{5C22544A-7EE6-4342-B048-85BDC9FD1C3A}</a:tableStyleId>
              </a:tblPr>
              <a:tblGrid>
                <a:gridCol w="465669">
                  <a:extLst>
                    <a:ext uri="{9D8B030D-6E8A-4147-A177-3AD203B41FA5}">
                      <a16:colId xmlns:a16="http://schemas.microsoft.com/office/drawing/2014/main" val="20000"/>
                    </a:ext>
                  </a:extLst>
                </a:gridCol>
                <a:gridCol w="630439">
                  <a:extLst>
                    <a:ext uri="{9D8B030D-6E8A-4147-A177-3AD203B41FA5}">
                      <a16:colId xmlns:a16="http://schemas.microsoft.com/office/drawing/2014/main" val="20001"/>
                    </a:ext>
                  </a:extLst>
                </a:gridCol>
                <a:gridCol w="1107831">
                  <a:extLst>
                    <a:ext uri="{9D8B030D-6E8A-4147-A177-3AD203B41FA5}">
                      <a16:colId xmlns:a16="http://schemas.microsoft.com/office/drawing/2014/main" val="20002"/>
                    </a:ext>
                  </a:extLst>
                </a:gridCol>
                <a:gridCol w="888023">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905607">
                  <a:extLst>
                    <a:ext uri="{9D8B030D-6E8A-4147-A177-3AD203B41FA5}">
                      <a16:colId xmlns:a16="http://schemas.microsoft.com/office/drawing/2014/main" val="20005"/>
                    </a:ext>
                  </a:extLst>
                </a:gridCol>
              </a:tblGrid>
              <a:tr h="484097">
                <a:tc>
                  <a:txBody>
                    <a:bodyPr/>
                    <a:lstStyle/>
                    <a:p>
                      <a:pPr algn="ctr"/>
                      <a:r>
                        <a:rPr lang="en-GB" sz="1100" b="1" dirty="0" smtClean="0">
                          <a:latin typeface="Calibri" pitchFamily="34" charset="0"/>
                          <a:cs typeface="Calibri" pitchFamily="34" charset="0"/>
                        </a:rPr>
                        <a:t>Year</a:t>
                      </a:r>
                      <a:endParaRPr lang="en-GB" sz="1100" b="1" dirty="0">
                        <a:latin typeface="Calibri" pitchFamily="34" charset="0"/>
                        <a:cs typeface="Calibri" pitchFamily="34" charset="0"/>
                      </a:endParaRPr>
                    </a:p>
                  </a:txBody>
                  <a:tcPr marL="36000" marR="36000">
                    <a:solidFill>
                      <a:srgbClr val="214653"/>
                    </a:solidFill>
                  </a:tcPr>
                </a:tc>
                <a:tc>
                  <a:txBody>
                    <a:bodyPr/>
                    <a:lstStyle/>
                    <a:p>
                      <a:pPr algn="ctr"/>
                      <a:r>
                        <a:rPr lang="en-GB" sz="1100" b="1" dirty="0" smtClean="0">
                          <a:latin typeface="Calibri" pitchFamily="34" charset="0"/>
                          <a:cs typeface="Calibri" pitchFamily="34" charset="0"/>
                        </a:rPr>
                        <a:t>Salary </a:t>
                      </a:r>
                    </a:p>
                    <a:p>
                      <a:pPr algn="ctr"/>
                      <a:r>
                        <a:rPr lang="en-GB" sz="1100" b="1" dirty="0" smtClean="0">
                          <a:latin typeface="Calibri" pitchFamily="34" charset="0"/>
                          <a:cs typeface="Calibri" pitchFamily="34" charset="0"/>
                        </a:rPr>
                        <a:t>in year</a:t>
                      </a:r>
                      <a:endParaRPr lang="en-GB" sz="1100" b="1" dirty="0">
                        <a:latin typeface="Calibri" pitchFamily="34" charset="0"/>
                        <a:cs typeface="Calibri" pitchFamily="34" charset="0"/>
                      </a:endParaRPr>
                    </a:p>
                  </a:txBody>
                  <a:tcPr marL="36000" marR="36000">
                    <a:solidFill>
                      <a:srgbClr val="214653"/>
                    </a:solidFill>
                  </a:tcPr>
                </a:tc>
                <a:tc>
                  <a:txBody>
                    <a:bodyPr/>
                    <a:lstStyle/>
                    <a:p>
                      <a:pPr algn="ctr"/>
                      <a:r>
                        <a:rPr lang="en-GB" sz="1100" b="1" dirty="0" smtClean="0">
                          <a:latin typeface="Calibri" pitchFamily="34" charset="0"/>
                          <a:cs typeface="Calibri" pitchFamily="34" charset="0"/>
                        </a:rPr>
                        <a:t>Pension earned in year</a:t>
                      </a:r>
                      <a:endParaRPr lang="en-GB" sz="1100" b="1" dirty="0">
                        <a:latin typeface="Calibri" pitchFamily="34" charset="0"/>
                        <a:cs typeface="Calibri" pitchFamily="34" charset="0"/>
                      </a:endParaRPr>
                    </a:p>
                  </a:txBody>
                  <a:tcPr marL="36000" marR="36000">
                    <a:solidFill>
                      <a:srgbClr val="214653"/>
                    </a:solidFill>
                  </a:tcPr>
                </a:tc>
                <a:tc>
                  <a:txBody>
                    <a:bodyPr/>
                    <a:lstStyle/>
                    <a:p>
                      <a:pPr algn="ctr"/>
                      <a:r>
                        <a:rPr lang="en-GB" sz="1100" b="1" dirty="0" smtClean="0">
                          <a:latin typeface="Calibri" pitchFamily="34" charset="0"/>
                          <a:cs typeface="Calibri" pitchFamily="34" charset="0"/>
                        </a:rPr>
                        <a:t>Cash earned in year</a:t>
                      </a:r>
                      <a:endParaRPr lang="en-GB" sz="1100" b="1" dirty="0">
                        <a:latin typeface="Calibri" pitchFamily="34" charset="0"/>
                        <a:cs typeface="Calibri" pitchFamily="34" charset="0"/>
                      </a:endParaRPr>
                    </a:p>
                  </a:txBody>
                  <a:tcPr marL="36000" marR="36000">
                    <a:solidFill>
                      <a:srgbClr val="214653"/>
                    </a:solidFill>
                  </a:tcPr>
                </a:tc>
                <a:tc>
                  <a:txBody>
                    <a:bodyPr/>
                    <a:lstStyle/>
                    <a:p>
                      <a:pPr algn="ctr"/>
                      <a:r>
                        <a:rPr lang="en-GB" sz="1100" b="1" dirty="0" smtClean="0">
                          <a:latin typeface="Calibri" pitchFamily="34" charset="0"/>
                          <a:cs typeface="Calibri" pitchFamily="34" charset="0"/>
                        </a:rPr>
                        <a:t>Pension revalued to end of year 5</a:t>
                      </a:r>
                      <a:endParaRPr lang="en-GB" sz="1100" b="1" dirty="0">
                        <a:latin typeface="Calibri" pitchFamily="34" charset="0"/>
                        <a:cs typeface="Calibri" pitchFamily="34" charset="0"/>
                      </a:endParaRPr>
                    </a:p>
                  </a:txBody>
                  <a:tcPr marL="36000" marR="36000">
                    <a:solidFill>
                      <a:srgbClr val="214653"/>
                    </a:solidFill>
                  </a:tcPr>
                </a:tc>
                <a:tc>
                  <a:txBody>
                    <a:bodyPr/>
                    <a:lstStyle/>
                    <a:p>
                      <a:pPr algn="ctr"/>
                      <a:r>
                        <a:rPr lang="en-GB" sz="1100" b="1" dirty="0" smtClean="0">
                          <a:latin typeface="Calibri" pitchFamily="34" charset="0"/>
                          <a:cs typeface="Calibri" pitchFamily="34" charset="0"/>
                        </a:rPr>
                        <a:t>Cash revalued to end of yr 5</a:t>
                      </a:r>
                      <a:endParaRPr lang="en-GB" sz="1100" b="1" dirty="0">
                        <a:latin typeface="Calibri" pitchFamily="34" charset="0"/>
                        <a:cs typeface="Calibri" pitchFamily="34" charset="0"/>
                      </a:endParaRPr>
                    </a:p>
                  </a:txBody>
                  <a:tcPr marL="36000" marR="36000">
                    <a:solidFill>
                      <a:srgbClr val="214653"/>
                    </a:solidFill>
                  </a:tcPr>
                </a:tc>
                <a:extLst>
                  <a:ext uri="{0D108BD9-81ED-4DB2-BD59-A6C34878D82A}">
                    <a16:rowId xmlns:a16="http://schemas.microsoft.com/office/drawing/2014/main" val="10000"/>
                  </a:ext>
                </a:extLst>
              </a:tr>
              <a:tr h="325772">
                <a:tc>
                  <a:txBody>
                    <a:bodyPr/>
                    <a:lstStyle/>
                    <a:p>
                      <a:pPr algn="ctr"/>
                      <a:r>
                        <a:rPr lang="en-GB" sz="1100" b="1" dirty="0" smtClean="0">
                          <a:solidFill>
                            <a:schemeClr val="bg1"/>
                          </a:solidFill>
                          <a:latin typeface="Calibri" pitchFamily="34" charset="0"/>
                          <a:cs typeface="Calibri" pitchFamily="34" charset="0"/>
                        </a:rPr>
                        <a:t>1</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£25,000</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£250</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£750</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£281</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£843</a:t>
                      </a:r>
                      <a:endParaRPr lang="en-GB" sz="1100" b="1" dirty="0">
                        <a:solidFill>
                          <a:schemeClr val="bg1"/>
                        </a:solidFill>
                        <a:latin typeface="Calibri" pitchFamily="34" charset="0"/>
                        <a:cs typeface="Calibri" pitchFamily="34" charset="0"/>
                      </a:endParaRPr>
                    </a:p>
                  </a:txBody>
                  <a:tcPr marL="36000" marR="36000">
                    <a:solidFill>
                      <a:srgbClr val="77C1BA"/>
                    </a:solidFill>
                  </a:tcPr>
                </a:tc>
                <a:extLst>
                  <a:ext uri="{0D108BD9-81ED-4DB2-BD59-A6C34878D82A}">
                    <a16:rowId xmlns:a16="http://schemas.microsoft.com/office/drawing/2014/main" val="10001"/>
                  </a:ext>
                </a:extLst>
              </a:tr>
              <a:tr h="316523">
                <a:tc>
                  <a:txBody>
                    <a:bodyPr/>
                    <a:lstStyle/>
                    <a:p>
                      <a:pPr algn="ctr"/>
                      <a:r>
                        <a:rPr lang="en-GB" sz="1100" b="1" dirty="0" smtClean="0">
                          <a:solidFill>
                            <a:schemeClr val="bg1"/>
                          </a:solidFill>
                          <a:latin typeface="Calibri" pitchFamily="34" charset="0"/>
                          <a:cs typeface="Calibri" pitchFamily="34" charset="0"/>
                        </a:rPr>
                        <a:t>2</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£25,500</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£255</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£765</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£279</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£837</a:t>
                      </a:r>
                      <a:endParaRPr lang="en-GB" sz="1100" b="1" dirty="0">
                        <a:solidFill>
                          <a:schemeClr val="bg1"/>
                        </a:solidFill>
                        <a:latin typeface="Calibri" pitchFamily="34" charset="0"/>
                        <a:cs typeface="Calibri" pitchFamily="34" charset="0"/>
                      </a:endParaRPr>
                    </a:p>
                  </a:txBody>
                  <a:tcPr marL="36000" marR="36000">
                    <a:solidFill>
                      <a:srgbClr val="77C1BA"/>
                    </a:solidFill>
                  </a:tcPr>
                </a:tc>
                <a:extLst>
                  <a:ext uri="{0D108BD9-81ED-4DB2-BD59-A6C34878D82A}">
                    <a16:rowId xmlns:a16="http://schemas.microsoft.com/office/drawing/2014/main" val="10002"/>
                  </a:ext>
                </a:extLst>
              </a:tr>
              <a:tr h="325315">
                <a:tc>
                  <a:txBody>
                    <a:bodyPr/>
                    <a:lstStyle/>
                    <a:p>
                      <a:pPr algn="ctr"/>
                      <a:r>
                        <a:rPr lang="en-GB" sz="1100" b="1" dirty="0" smtClean="0">
                          <a:solidFill>
                            <a:schemeClr val="bg1"/>
                          </a:solidFill>
                          <a:latin typeface="Calibri" pitchFamily="34" charset="0"/>
                          <a:cs typeface="Calibri" pitchFamily="34" charset="0"/>
                        </a:rPr>
                        <a:t>3</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£26,000</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£260</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£780</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£276</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£828</a:t>
                      </a:r>
                      <a:endParaRPr lang="en-GB" sz="1100" b="1" dirty="0">
                        <a:solidFill>
                          <a:schemeClr val="bg1"/>
                        </a:solidFill>
                        <a:latin typeface="Calibri" pitchFamily="34" charset="0"/>
                        <a:cs typeface="Calibri" pitchFamily="34" charset="0"/>
                      </a:endParaRPr>
                    </a:p>
                  </a:txBody>
                  <a:tcPr marL="36000" marR="36000">
                    <a:solidFill>
                      <a:srgbClr val="77C1BA"/>
                    </a:solidFill>
                  </a:tcPr>
                </a:tc>
                <a:extLst>
                  <a:ext uri="{0D108BD9-81ED-4DB2-BD59-A6C34878D82A}">
                    <a16:rowId xmlns:a16="http://schemas.microsoft.com/office/drawing/2014/main" val="10003"/>
                  </a:ext>
                </a:extLst>
              </a:tr>
              <a:tr h="316523">
                <a:tc>
                  <a:txBody>
                    <a:bodyPr/>
                    <a:lstStyle/>
                    <a:p>
                      <a:pPr algn="ctr"/>
                      <a:r>
                        <a:rPr lang="en-GB" sz="1100" b="1" dirty="0" smtClean="0">
                          <a:solidFill>
                            <a:schemeClr val="bg1"/>
                          </a:solidFill>
                          <a:latin typeface="Calibri" pitchFamily="34" charset="0"/>
                          <a:cs typeface="Calibri" pitchFamily="34" charset="0"/>
                        </a:rPr>
                        <a:t>4</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£27,000</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£270</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£810</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£278</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£834</a:t>
                      </a:r>
                      <a:endParaRPr lang="en-GB" sz="1100" b="1" dirty="0">
                        <a:solidFill>
                          <a:schemeClr val="bg1"/>
                        </a:solidFill>
                        <a:latin typeface="Calibri" pitchFamily="34" charset="0"/>
                        <a:cs typeface="Calibri" pitchFamily="34" charset="0"/>
                      </a:endParaRPr>
                    </a:p>
                  </a:txBody>
                  <a:tcPr marL="36000" marR="36000">
                    <a:solidFill>
                      <a:srgbClr val="77C1BA"/>
                    </a:solidFill>
                  </a:tcPr>
                </a:tc>
                <a:extLst>
                  <a:ext uri="{0D108BD9-81ED-4DB2-BD59-A6C34878D82A}">
                    <a16:rowId xmlns:a16="http://schemas.microsoft.com/office/drawing/2014/main" val="10004"/>
                  </a:ext>
                </a:extLst>
              </a:tr>
              <a:tr h="307731">
                <a:tc>
                  <a:txBody>
                    <a:bodyPr/>
                    <a:lstStyle/>
                    <a:p>
                      <a:pPr algn="ctr"/>
                      <a:r>
                        <a:rPr lang="en-GB" sz="1100" b="1" dirty="0" smtClean="0">
                          <a:solidFill>
                            <a:schemeClr val="bg1"/>
                          </a:solidFill>
                          <a:latin typeface="Calibri" pitchFamily="34" charset="0"/>
                          <a:cs typeface="Calibri" pitchFamily="34" charset="0"/>
                        </a:rPr>
                        <a:t>5</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£27,500</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£275</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£825</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£275</a:t>
                      </a:r>
                      <a:endParaRPr lang="en-GB" sz="1100" b="1" dirty="0">
                        <a:solidFill>
                          <a:schemeClr val="bg1"/>
                        </a:solidFill>
                        <a:latin typeface="Calibri" pitchFamily="34" charset="0"/>
                        <a:cs typeface="Calibri" pitchFamily="34" charset="0"/>
                      </a:endParaRPr>
                    </a:p>
                  </a:txBody>
                  <a:tcPr marL="36000" marR="36000">
                    <a:solidFill>
                      <a:srgbClr val="77C1BA"/>
                    </a:solidFill>
                  </a:tcPr>
                </a:tc>
                <a:tc>
                  <a:txBody>
                    <a:bodyPr/>
                    <a:lstStyle/>
                    <a:p>
                      <a:pPr algn="ctr"/>
                      <a:r>
                        <a:rPr lang="en-GB" sz="1100" b="1" dirty="0" smtClean="0">
                          <a:solidFill>
                            <a:schemeClr val="bg1"/>
                          </a:solidFill>
                          <a:latin typeface="Calibri" pitchFamily="34" charset="0"/>
                          <a:cs typeface="Calibri" pitchFamily="34" charset="0"/>
                        </a:rPr>
                        <a:t>£825</a:t>
                      </a:r>
                      <a:endParaRPr lang="en-GB" sz="1100" b="1" dirty="0">
                        <a:solidFill>
                          <a:schemeClr val="bg1"/>
                        </a:solidFill>
                        <a:latin typeface="Calibri" pitchFamily="34" charset="0"/>
                        <a:cs typeface="Calibri" pitchFamily="34" charset="0"/>
                      </a:endParaRPr>
                    </a:p>
                  </a:txBody>
                  <a:tcPr marL="36000" marR="36000">
                    <a:solidFill>
                      <a:srgbClr val="77C1BA"/>
                    </a:solidFill>
                  </a:tcPr>
                </a:tc>
                <a:extLst>
                  <a:ext uri="{0D108BD9-81ED-4DB2-BD59-A6C34878D82A}">
                    <a16:rowId xmlns:a16="http://schemas.microsoft.com/office/drawing/2014/main" val="10005"/>
                  </a:ext>
                </a:extLst>
              </a:tr>
              <a:tr h="369277">
                <a:tc gridSpan="4">
                  <a:txBody>
                    <a:bodyPr/>
                    <a:lstStyle/>
                    <a:p>
                      <a:r>
                        <a:rPr lang="en-GB" sz="1100" b="1" dirty="0" smtClean="0">
                          <a:solidFill>
                            <a:schemeClr val="bg1"/>
                          </a:solidFill>
                          <a:latin typeface="Calibri" pitchFamily="34" charset="0"/>
                          <a:cs typeface="Calibri" pitchFamily="34" charset="0"/>
                        </a:rPr>
                        <a:t>Total annual pension at end of year 5</a:t>
                      </a:r>
                      <a:endParaRPr lang="en-GB" sz="1100" b="1" dirty="0">
                        <a:solidFill>
                          <a:schemeClr val="bg1"/>
                        </a:solidFill>
                        <a:latin typeface="Calibri" pitchFamily="34" charset="0"/>
                        <a:cs typeface="Calibri" pitchFamily="34" charset="0"/>
                      </a:endParaRPr>
                    </a:p>
                  </a:txBody>
                  <a:tcPr>
                    <a:solidFill>
                      <a:srgbClr val="214653"/>
                    </a:solidFill>
                  </a:tcPr>
                </a:tc>
                <a:tc hMerge="1">
                  <a:txBody>
                    <a:bodyPr/>
                    <a:lstStyle/>
                    <a:p>
                      <a:endParaRPr lang="en-GB" sz="1200" b="1" dirty="0">
                        <a:solidFill>
                          <a:schemeClr val="bg1"/>
                        </a:solidFill>
                        <a:latin typeface="Calibri" pitchFamily="34" charset="0"/>
                        <a:cs typeface="Calibri" pitchFamily="34" charset="0"/>
                      </a:endParaRPr>
                    </a:p>
                  </a:txBody>
                  <a:tcPr>
                    <a:solidFill>
                      <a:srgbClr val="77C1BA"/>
                    </a:solidFill>
                  </a:tcPr>
                </a:tc>
                <a:tc hMerge="1">
                  <a:txBody>
                    <a:bodyPr/>
                    <a:lstStyle/>
                    <a:p>
                      <a:endParaRPr lang="en-GB" sz="1200" b="1" dirty="0">
                        <a:solidFill>
                          <a:schemeClr val="bg1"/>
                        </a:solidFill>
                        <a:latin typeface="Calibri" pitchFamily="34" charset="0"/>
                        <a:cs typeface="Calibri" pitchFamily="34" charset="0"/>
                      </a:endParaRPr>
                    </a:p>
                  </a:txBody>
                  <a:tcPr>
                    <a:solidFill>
                      <a:srgbClr val="77C1BA"/>
                    </a:solidFill>
                  </a:tcPr>
                </a:tc>
                <a:tc hMerge="1">
                  <a:txBody>
                    <a:bodyPr/>
                    <a:lstStyle/>
                    <a:p>
                      <a:pPr algn="ctr"/>
                      <a:endParaRPr lang="en-GB" sz="1200" b="1" dirty="0">
                        <a:solidFill>
                          <a:schemeClr val="bg1"/>
                        </a:solidFill>
                        <a:latin typeface="Calibri" pitchFamily="34" charset="0"/>
                        <a:cs typeface="Calibri" pitchFamily="34" charset="0"/>
                      </a:endParaRPr>
                    </a:p>
                  </a:txBody>
                  <a:tcPr>
                    <a:solidFill>
                      <a:srgbClr val="214653"/>
                    </a:solidFill>
                  </a:tcPr>
                </a:tc>
                <a:tc>
                  <a:txBody>
                    <a:bodyPr/>
                    <a:lstStyle/>
                    <a:p>
                      <a:pPr algn="ctr"/>
                      <a:r>
                        <a:rPr lang="en-GB" sz="1100" b="1" dirty="0" smtClean="0">
                          <a:solidFill>
                            <a:schemeClr val="bg1"/>
                          </a:solidFill>
                          <a:latin typeface="Calibri" pitchFamily="34" charset="0"/>
                          <a:cs typeface="Calibri" pitchFamily="34" charset="0"/>
                        </a:rPr>
                        <a:t>£1,389</a:t>
                      </a:r>
                      <a:endParaRPr lang="en-GB" sz="1100" b="1" dirty="0">
                        <a:solidFill>
                          <a:schemeClr val="bg1"/>
                        </a:solidFill>
                        <a:latin typeface="Calibri" pitchFamily="34" charset="0"/>
                        <a:cs typeface="Calibri" pitchFamily="34" charset="0"/>
                      </a:endParaRPr>
                    </a:p>
                  </a:txBody>
                  <a:tcPr>
                    <a:solidFill>
                      <a:srgbClr val="214653"/>
                    </a:solidFill>
                  </a:tcPr>
                </a:tc>
                <a:tc>
                  <a:txBody>
                    <a:bodyPr/>
                    <a:lstStyle/>
                    <a:p>
                      <a:pPr algn="ctr"/>
                      <a:r>
                        <a:rPr lang="en-GB" sz="1100" b="1" dirty="0" smtClean="0">
                          <a:solidFill>
                            <a:schemeClr val="bg1"/>
                          </a:solidFill>
                          <a:latin typeface="Calibri" pitchFamily="34" charset="0"/>
                          <a:cs typeface="Calibri" pitchFamily="34" charset="0"/>
                        </a:rPr>
                        <a:t>£4,167</a:t>
                      </a:r>
                      <a:endParaRPr lang="en-GB" sz="1100" b="1" dirty="0">
                        <a:solidFill>
                          <a:schemeClr val="bg1"/>
                        </a:solidFill>
                        <a:latin typeface="Calibri" pitchFamily="34" charset="0"/>
                        <a:cs typeface="Calibri" pitchFamily="34" charset="0"/>
                      </a:endParaRPr>
                    </a:p>
                  </a:txBody>
                  <a:tcPr>
                    <a:solidFill>
                      <a:srgbClr val="214653"/>
                    </a:solidFill>
                  </a:tcPr>
                </a:tc>
                <a:extLst>
                  <a:ext uri="{0D108BD9-81ED-4DB2-BD59-A6C34878D82A}">
                    <a16:rowId xmlns:a16="http://schemas.microsoft.com/office/drawing/2014/main" val="10006"/>
                  </a:ext>
                </a:extLst>
              </a:tr>
            </a:tbl>
          </a:graphicData>
        </a:graphic>
      </p:graphicFrame>
      <p:sp>
        <p:nvSpPr>
          <p:cNvPr id="13" name="Rectangle 3"/>
          <p:cNvSpPr txBox="1">
            <a:spLocks noChangeArrowheads="1"/>
          </p:cNvSpPr>
          <p:nvPr/>
        </p:nvSpPr>
        <p:spPr>
          <a:xfrm>
            <a:off x="735468" y="3561721"/>
            <a:ext cx="2539638" cy="2417048"/>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In this example, the member has built up five ‘blocks’ of pension which total £1,389. The member has also built up five blocks of cash totalling £4,167 (which is three times the pension). </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These amounts will continue to increase both before and after retirement in line with changes in the Retail Prices Index.</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indent="-265113" eaLnBrk="0" hangingPunct="0">
              <a:lnSpc>
                <a:spcPct val="90000"/>
              </a:lnSpc>
              <a:spcBef>
                <a:spcPts val="0"/>
              </a:spcBef>
              <a:buClr>
                <a:srgbClr val="58A7E0"/>
              </a:buClr>
              <a:buSzPct val="120000"/>
              <a:defRPr/>
            </a:pPr>
            <a:r>
              <a:rPr lang="en-GB" sz="1400" kern="0" dirty="0" smtClean="0">
                <a:solidFill>
                  <a:schemeClr val="bg1"/>
                </a:solidFill>
                <a:latin typeface="Calibri" pitchFamily="34" charset="0"/>
                <a:cs typeface="Arial" charset="0"/>
              </a:rPr>
              <a:t>	</a:t>
            </a:r>
            <a:r>
              <a:rPr lang="en-GB" sz="1200" b="1" i="1" kern="0" dirty="0" smtClean="0">
                <a:solidFill>
                  <a:schemeClr val="bg1"/>
                </a:solidFill>
                <a:latin typeface="Calibri" pitchFamily="34" charset="0"/>
                <a:cs typeface="Arial" charset="0"/>
              </a:rPr>
              <a:t>     </a:t>
            </a:r>
            <a:r>
              <a:rPr lang="en-GB" sz="1150" b="1" i="1" u="sng" kern="0" dirty="0" smtClean="0">
                <a:solidFill>
                  <a:schemeClr val="bg1"/>
                </a:solidFill>
                <a:latin typeface="Calibri" pitchFamily="34" charset="0"/>
                <a:cs typeface="Arial" charset="0"/>
              </a:rPr>
              <a:t>see retirement benefits factsheet</a:t>
            </a:r>
            <a:endParaRPr lang="en-GB" sz="115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pic>
        <p:nvPicPr>
          <p:cNvPr id="14" name="Picture 17" descr="C:\Jo Seed\uni of cambridge\comms\info.png"/>
          <p:cNvPicPr>
            <a:picLocks noChangeAspect="1" noChangeArrowheads="1"/>
          </p:cNvPicPr>
          <p:nvPr/>
        </p:nvPicPr>
        <p:blipFill>
          <a:blip r:embed="rId2" cstate="email"/>
          <a:srcRect/>
          <a:stretch>
            <a:fillRect/>
          </a:stretch>
        </p:blipFill>
        <p:spPr bwMode="auto">
          <a:xfrm>
            <a:off x="786092" y="5557374"/>
            <a:ext cx="343090" cy="34309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2000" b="1"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none" spc="0" normalizeH="0" baseline="0" noProof="0" dirty="0" smtClean="0">
                <a:ln>
                  <a:noFill/>
                </a:ln>
                <a:solidFill>
                  <a:schemeClr val="bg1"/>
                </a:solidFill>
                <a:effectLst/>
                <a:uLnTx/>
                <a:uFillTx/>
                <a:latin typeface="Calibri" pitchFamily="34" charset="0"/>
                <a:ea typeface="+mn-ea"/>
                <a:cs typeface="Arial" charset="0"/>
              </a:rPr>
              <a:t>The CUACPS</a:t>
            </a:r>
            <a:r>
              <a:rPr kumimoji="0" lang="en-GB" sz="1200" b="1" i="0" u="none" strike="noStrike" kern="0" cap="none" spc="0" normalizeH="0" noProof="0" dirty="0" smtClean="0">
                <a:ln>
                  <a:noFill/>
                </a:ln>
                <a:solidFill>
                  <a:schemeClr val="bg1"/>
                </a:solidFill>
                <a:effectLst/>
                <a:uLnTx/>
                <a:uFillTx/>
                <a:latin typeface="Calibri" pitchFamily="34" charset="0"/>
                <a:ea typeface="+mn-ea"/>
                <a:cs typeface="Arial" charset="0"/>
              </a:rPr>
              <a:t> was with effect from 1 January 2013 a contracted in pension scheme. This means you will build up State pension benefits as well as your Scheme </a:t>
            </a:r>
            <a:r>
              <a:rPr lang="en-GB" sz="1200" b="1" kern="0" dirty="0" smtClean="0">
                <a:solidFill>
                  <a:schemeClr val="bg1"/>
                </a:solidFill>
                <a:latin typeface="Calibri" pitchFamily="34" charset="0"/>
                <a:ea typeface="+mn-ea"/>
                <a:cs typeface="Arial" charset="0"/>
              </a:rPr>
              <a:t>benefits.</a:t>
            </a:r>
            <a:endParaRPr lang="en-GB" sz="1200" b="1" i="1" kern="0" dirty="0" smtClean="0">
              <a:solidFill>
                <a:schemeClr val="bg1"/>
              </a:solidFill>
              <a:latin typeface="Calibri" pitchFamily="34" charset="0"/>
              <a:cs typeface="Arial" charset="0"/>
            </a:endParaRPr>
          </a:p>
          <a:p>
            <a:pPr marL="265113" lvl="0" indent="-265113" eaLnBrk="0" hangingPunct="0">
              <a:lnSpc>
                <a:spcPct val="90000"/>
              </a:lnSpc>
              <a:spcBef>
                <a:spcPts val="0"/>
              </a:spcBef>
              <a:buClr>
                <a:srgbClr val="58A7E0"/>
              </a:buClr>
              <a:buSzPct val="120000"/>
              <a:defRPr/>
            </a:pPr>
            <a:endParaRPr lang="en-GB" sz="1200" b="1" i="1" kern="0" dirty="0" smtClean="0">
              <a:solidFill>
                <a:schemeClr val="bg1"/>
              </a:solidFill>
              <a:latin typeface="Calibri" pitchFamily="34" charset="0"/>
              <a:cs typeface="Arial" charset="0"/>
            </a:endParaRPr>
          </a:p>
          <a:p>
            <a:pPr marL="265113" indent="-265113" eaLnBrk="0" hangingPunct="0">
              <a:lnSpc>
                <a:spcPct val="90000"/>
              </a:lnSpc>
              <a:spcBef>
                <a:spcPts val="2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State benefits factsheet</a:t>
            </a:r>
            <a:endParaRPr lang="en-GB" sz="120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kumimoji="0" lang="en-GB" sz="16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0" name="Rectangle 3"/>
          <p:cNvSpPr txBox="1">
            <a:spLocks noChangeArrowheads="1"/>
          </p:cNvSpPr>
          <p:nvPr/>
        </p:nvSpPr>
        <p:spPr>
          <a:xfrm>
            <a:off x="5934807" y="3558847"/>
            <a:ext cx="2553917" cy="2307117"/>
          </a:xfrm>
          <a:prstGeom prst="rect">
            <a:avLst/>
          </a:prstGeom>
          <a:solidFill>
            <a:srgbClr val="77C1BA"/>
          </a:solidFill>
        </p:spPr>
        <p:txBody>
          <a:bodyPr lIns="0"/>
          <a:lstStyle/>
          <a:p>
            <a:pPr marL="265113" lvl="0" indent="-265113" eaLnBrk="0" hangingPunct="0">
              <a:lnSpc>
                <a:spcPct val="90000"/>
              </a:lnSpc>
              <a:spcBef>
                <a:spcPct val="20000"/>
              </a:spcBef>
              <a:buClr>
                <a:srgbClr val="58A7E0"/>
              </a:buClr>
              <a:buSzPct val="120000"/>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National Insurance Contributions (NIC</a:t>
            </a:r>
            <a:r>
              <a:rPr kumimoji="0" lang="en-GB" sz="1200" b="1" i="0" u="none" strike="noStrike" kern="0" spc="0" normalizeH="0" noProof="0" dirty="0" smtClean="0">
                <a:ln>
                  <a:noFill/>
                </a:ln>
                <a:solidFill>
                  <a:schemeClr val="bg1"/>
                </a:solidFill>
                <a:effectLst/>
                <a:uLnTx/>
                <a:uFillTx/>
                <a:latin typeface="Calibri" pitchFamily="34" charset="0"/>
                <a:ea typeface="+mn-ea"/>
                <a:cs typeface="Arial" charset="0"/>
              </a:rPr>
              <a:t>s</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 </a:t>
            </a:r>
            <a:endParaRPr lang="en-GB" sz="1200" b="1" kern="0" cap="all" dirty="0" smtClean="0">
              <a:solidFill>
                <a:schemeClr val="bg1"/>
              </a:solidFill>
              <a:latin typeface="Calibri" pitchFamily="34" charset="0"/>
              <a:cs typeface="Arial" charset="0"/>
            </a:endParaRP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From 1 January 2013, both  members and your employer paid higher NICs to cover the cost of the extra State pension benefits members started to build up under S2P. </a:t>
            </a:r>
          </a:p>
          <a:p>
            <a:pPr marL="265113" lvl="0" indent="-265113" eaLnBrk="0" hangingPunct="0">
              <a:lnSpc>
                <a:spcPct val="90000"/>
              </a:lnSpc>
              <a:spcBef>
                <a:spcPts val="0"/>
              </a:spcBef>
              <a:buClr>
                <a:srgbClr val="58A7E0"/>
              </a:buClr>
              <a:buSzPct val="120000"/>
              <a:defRPr/>
            </a:pPr>
            <a:endParaRPr lang="en-GB" sz="1200" kern="0" dirty="0" smtClean="0">
              <a:solidFill>
                <a:schemeClr val="bg1"/>
              </a:solidFill>
              <a:latin typeface="Calibri" pitchFamily="34" charset="0"/>
              <a:cs typeface="Arial" charset="0"/>
            </a:endParaRPr>
          </a:p>
          <a:p>
            <a:pPr marL="265113" lvl="0"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cs typeface="Arial" charset="0"/>
              </a:rPr>
              <a:t>	With effect from 1 January 2013 the member contribution rate to the CUACPS was reduced to 5% to offset this increase in NICs.</a:t>
            </a: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2000" kern="0" dirty="0" smtClean="0">
                <a:solidFill>
                  <a:schemeClr val="bg1"/>
                </a:solidFill>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State benefits</a:t>
            </a:r>
          </a:p>
        </p:txBody>
      </p:sp>
      <p:sp>
        <p:nvSpPr>
          <p:cNvPr id="12" name="Rectangle 3"/>
          <p:cNvSpPr txBox="1">
            <a:spLocks noChangeArrowheads="1"/>
          </p:cNvSpPr>
          <p:nvPr/>
        </p:nvSpPr>
        <p:spPr>
          <a:xfrm>
            <a:off x="5934379" y="1189458"/>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State Second Pension (S2P)</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While you were a member of the scheme from 1 January 2013 to 5 April 2016 you built up State pension benefits under S2P.  These benefits will come into payment at your State Pension Age.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kumimoji="0" lang="en-GB" sz="1200" b="0" i="0" u="none" strike="noStrike" kern="0" cap="none" spc="0" normalizeH="0" baseline="0" noProof="0" dirty="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You also continued to build up your entitlement to the Basic State Pension until 5 April 2016</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4" name="Rectangle 3"/>
          <p:cNvSpPr txBox="1">
            <a:spLocks noChangeArrowheads="1"/>
          </p:cNvSpPr>
          <p:nvPr/>
        </p:nvSpPr>
        <p:spPr>
          <a:xfrm>
            <a:off x="3334787" y="3557520"/>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baseline="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baseline="0" noProof="0" dirty="0" smtClean="0">
                <a:ln>
                  <a:noFill/>
                </a:ln>
                <a:solidFill>
                  <a:schemeClr val="bg1"/>
                </a:solidFill>
                <a:effectLst/>
                <a:uLnTx/>
                <a:uFillTx/>
                <a:latin typeface="Calibri" pitchFamily="34" charset="0"/>
                <a:ea typeface="+mn-ea"/>
                <a:cs typeface="Arial" charset="0"/>
              </a:rPr>
              <a:t>Single</a:t>
            </a:r>
            <a:r>
              <a:rPr kumimoji="0" lang="en-GB" sz="1200" b="1" i="0" u="none" strike="noStrike" kern="0" cap="all" spc="0" normalizeH="0" noProof="0" dirty="0" smtClean="0">
                <a:ln>
                  <a:noFill/>
                </a:ln>
                <a:solidFill>
                  <a:schemeClr val="bg1"/>
                </a:solidFill>
                <a:effectLst/>
                <a:uLnTx/>
                <a:uFillTx/>
                <a:latin typeface="Calibri" pitchFamily="34" charset="0"/>
                <a:ea typeface="+mn-ea"/>
                <a:cs typeface="Arial" charset="0"/>
              </a:rPr>
              <a:t> State Pension</a:t>
            </a:r>
            <a:endParaRPr kumimoji="0" lang="en-GB" sz="1200" b="1" i="0" u="none" strike="noStrike" kern="0" cap="all"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With effect from April 2016 a new Single Tier Pension (STP) replaced the Basic State Pension (BSP) and Second State Pension (SSP) for anyone who reached State Pension Age  (SPA) after 6 April 2016.  If you reached SPA before 6 April 2016 you will continue to be entitled to state pension benefits under the pre 2016 arrangements.</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b="1" i="1"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b="1" i="1" kern="0" dirty="0" smtClean="0">
                <a:solidFill>
                  <a:schemeClr val="bg1"/>
                </a:solidFill>
                <a:latin typeface="Calibri" pitchFamily="34" charset="0"/>
                <a:cs typeface="Arial" charset="0"/>
              </a:rPr>
              <a:t> </a:t>
            </a: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p:txBody>
      </p:sp>
      <p:pic>
        <p:nvPicPr>
          <p:cNvPr id="15" name="Picture 17" descr="C:\Jo Seed\uni of cambridge\comms\info.png"/>
          <p:cNvPicPr>
            <a:picLocks noChangeAspect="1" noChangeArrowheads="1"/>
          </p:cNvPicPr>
          <p:nvPr/>
        </p:nvPicPr>
        <p:blipFill>
          <a:blip r:embed="rId2" cstate="email"/>
          <a:srcRect/>
          <a:stretch>
            <a:fillRect/>
          </a:stretch>
        </p:blipFill>
        <p:spPr bwMode="auto">
          <a:xfrm>
            <a:off x="3492770" y="2437294"/>
            <a:ext cx="308187" cy="308187"/>
          </a:xfrm>
          <a:prstGeom prst="rect">
            <a:avLst/>
          </a:prstGeom>
          <a:noFill/>
        </p:spPr>
      </p:pic>
      <p:pic>
        <p:nvPicPr>
          <p:cNvPr id="3074" name="Picture 2" descr="\\hcfile02\home$\helen.saunders\My Pictures\Cambridge\lib tree.bmp"/>
          <p:cNvPicPr>
            <a:picLocks noChangeAspect="1" noChangeArrowheads="1"/>
          </p:cNvPicPr>
          <p:nvPr/>
        </p:nvPicPr>
        <p:blipFill>
          <a:blip r:embed="rId3" cstate="email"/>
          <a:srcRect/>
          <a:stretch>
            <a:fillRect/>
          </a:stretch>
        </p:blipFill>
        <p:spPr bwMode="auto">
          <a:xfrm>
            <a:off x="738909" y="3556000"/>
            <a:ext cx="2540032" cy="230909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32075" y="1192332"/>
            <a:ext cx="2539638" cy="2307117"/>
          </a:xfrm>
          <a:prstGeom prst="rect">
            <a:avLst/>
          </a:prstGeom>
          <a:solidFill>
            <a:srgbClr val="77C1BA"/>
          </a:solidFill>
        </p:spPr>
        <p:txBody>
          <a:bodyPr lIns="0" rIns="72000"/>
          <a:lstStyle/>
          <a:p>
            <a:pPr marL="265113" marR="0" lvl="0" indent="-265113" algn="l" defTabSz="914400" rtl="0" eaLnBrk="0" fontAlgn="base" latinLnBrk="0" hangingPunct="0">
              <a:lnSpc>
                <a:spcPct val="85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rgbClr val="717173"/>
                </a:solidFill>
                <a:effectLst/>
                <a:uLnTx/>
                <a:uFillTx/>
                <a:latin typeface="Calibri" pitchFamily="34" charset="0"/>
                <a:ea typeface="+mn-ea"/>
                <a:cs typeface="Arial" charset="0"/>
              </a:rPr>
              <a:t>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The </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CUACPS is a good way of saving towards your retirement. However, you may want to consider paying extra contributions into a pension to increase your benefits. You will get tax relief on any extra contributions you pay.</a:t>
            </a:r>
          </a:p>
          <a:p>
            <a:pPr marL="265113" indent="-265113" eaLnBrk="0" hangingPunct="0">
              <a:lnSpc>
                <a:spcPct val="85000"/>
              </a:lnSpc>
              <a:spcBef>
                <a:spcPct val="20000"/>
              </a:spcBef>
              <a:buClr>
                <a:srgbClr val="58A7E0"/>
              </a:buClr>
              <a:buSzPct val="120000"/>
              <a:defRPr/>
            </a:pPr>
            <a:r>
              <a:rPr lang="en-GB" sz="1200" kern="0" baseline="0" dirty="0" smtClean="0">
                <a:solidFill>
                  <a:schemeClr val="bg1"/>
                </a:solidFill>
                <a:latin typeface="Calibri" pitchFamily="34" charset="0"/>
                <a:ea typeface="+mn-ea"/>
                <a:cs typeface="Arial" charset="0"/>
              </a:rPr>
              <a:t>	</a:t>
            </a:r>
            <a:r>
              <a:rPr lang="en-GB" sz="1200" kern="0" dirty="0" smtClean="0">
                <a:solidFill>
                  <a:schemeClr val="bg1"/>
                </a:solidFill>
                <a:latin typeface="Calibri" pitchFamily="34" charset="0"/>
                <a:ea typeface="+mn-ea"/>
                <a:cs typeface="Arial" charset="0"/>
              </a:rPr>
              <a:t>You can also pay extra contributions to other pension arrangements. </a:t>
            </a:r>
            <a:r>
              <a:rPr lang="en-GB" sz="1200" b="1" kern="0" dirty="0" smtClean="0">
                <a:solidFill>
                  <a:schemeClr val="bg1"/>
                </a:solidFill>
                <a:latin typeface="Calibri" pitchFamily="34" charset="0"/>
                <a:ea typeface="+mn-ea"/>
                <a:cs typeface="Arial" charset="0"/>
              </a:rPr>
              <a:t>You may wish to take independent financial advice before you increase your contributions.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
        <p:nvSpPr>
          <p:cNvPr id="11" name="Rectangle 3"/>
          <p:cNvSpPr txBox="1">
            <a:spLocks noChangeArrowheads="1"/>
          </p:cNvSpPr>
          <p:nvPr/>
        </p:nvSpPr>
        <p:spPr>
          <a:xfrm>
            <a:off x="738400" y="1195207"/>
            <a:ext cx="2539638" cy="2307117"/>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r>
              <a:rPr kumimoji="0" lang="en-GB" b="0" i="0" u="none" strike="noStrike" kern="0" cap="none" spc="0" normalizeH="0" baseline="0" noProof="0" dirty="0" smtClean="0">
                <a:ln>
                  <a:noFill/>
                </a:ln>
                <a:solidFill>
                  <a:schemeClr val="bg1"/>
                </a:solidFill>
                <a:effectLst/>
                <a:uLnTx/>
                <a:uFillTx/>
                <a:latin typeface="Calibri" pitchFamily="34" charset="0"/>
                <a:ea typeface="+mn-ea"/>
                <a:cs typeface="Arial" charset="0"/>
              </a:rPr>
              <a:t>Increasing your benefits</a:t>
            </a:r>
          </a:p>
        </p:txBody>
      </p:sp>
      <p:sp>
        <p:nvSpPr>
          <p:cNvPr id="12" name="Rectangle 3"/>
          <p:cNvSpPr txBox="1">
            <a:spLocks noChangeArrowheads="1"/>
          </p:cNvSpPr>
          <p:nvPr/>
        </p:nvSpPr>
        <p:spPr>
          <a:xfrm>
            <a:off x="5934379" y="1189458"/>
            <a:ext cx="2539638" cy="2307117"/>
          </a:xfrm>
          <a:prstGeom prst="rect">
            <a:avLst/>
          </a:prstGeom>
          <a:solidFill>
            <a:srgbClr val="77C1BA"/>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1" i="0" u="none" strike="noStrike" kern="0" cap="all" spc="0" normalizeH="0" baseline="0" noProof="0" dirty="0" smtClean="0">
                <a:ln>
                  <a:noFill/>
                </a:ln>
                <a:solidFill>
                  <a:srgbClr val="717173"/>
                </a:solidFill>
                <a:effectLst/>
                <a:uLnTx/>
                <a:uFillTx/>
                <a:latin typeface="Calibri" pitchFamily="34" charset="0"/>
                <a:ea typeface="+mn-ea"/>
                <a:cs typeface="Arial" charset="0"/>
              </a:rPr>
              <a:t>	</a:t>
            </a:r>
            <a:r>
              <a:rPr lang="en-GB" sz="1200" b="1" kern="0" cap="all" dirty="0" smtClean="0">
                <a:solidFill>
                  <a:schemeClr val="bg1"/>
                </a:solidFill>
                <a:latin typeface="Calibri" pitchFamily="34" charset="0"/>
                <a:ea typeface="+mn-ea"/>
                <a:cs typeface="Arial" charset="0"/>
              </a:rPr>
              <a:t>Added years AVC</a:t>
            </a:r>
            <a:r>
              <a:rPr lang="en-GB" sz="1200" b="1" kern="0" dirty="0" smtClean="0">
                <a:solidFill>
                  <a:schemeClr val="bg1"/>
                </a:solidFill>
                <a:latin typeface="Calibri" pitchFamily="34" charset="0"/>
                <a:ea typeface="+mn-ea"/>
                <a:cs typeface="Arial" charset="0"/>
              </a:rPr>
              <a:t>s</a:t>
            </a:r>
            <a:endParaRPr kumimoji="0" lang="en-GB" sz="1200" b="1" i="0" u="none" strike="noStrike" kern="0" spc="0" normalizeH="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joined CUACPS before 2013 you may already be paying additional voluntary contributions (AVCs) to buy added years. </a:t>
            </a:r>
            <a:r>
              <a:rPr lang="en-GB" sz="1200" b="1" kern="0" dirty="0" smtClean="0">
                <a:solidFill>
                  <a:schemeClr val="bg1"/>
                </a:solidFill>
                <a:latin typeface="Calibri" pitchFamily="34" charset="0"/>
                <a:ea typeface="+mn-ea"/>
                <a:cs typeface="Arial" charset="0"/>
              </a:rPr>
              <a:t>From 1 January 2013, it has not been  possible to start a new added years AVC arrangement. However, you can continue to contribute into an existing arrangement.	</a:t>
            </a:r>
            <a:endParaRPr lang="en-GB" sz="1200" kern="0" dirty="0" smtClean="0">
              <a:solidFill>
                <a:schemeClr val="bg1"/>
              </a:solidFill>
              <a:latin typeface="Calibri" pitchFamily="34" charset="0"/>
              <a:ea typeface="+mn-ea"/>
              <a:cs typeface="Arial" charset="0"/>
            </a:endParaRPr>
          </a:p>
          <a:p>
            <a:pPr marL="265113"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AVC factsheet</a:t>
            </a:r>
            <a:endParaRPr lang="en-GB" sz="120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p:txBody>
      </p:sp>
      <p:pic>
        <p:nvPicPr>
          <p:cNvPr id="13" name="Picture 17" descr="C:\Jo Seed\uni of cambridge\comms\info.png"/>
          <p:cNvPicPr>
            <a:picLocks noChangeAspect="1" noChangeArrowheads="1"/>
          </p:cNvPicPr>
          <p:nvPr/>
        </p:nvPicPr>
        <p:blipFill>
          <a:blip r:embed="rId2" cstate="email"/>
          <a:srcRect/>
          <a:stretch>
            <a:fillRect/>
          </a:stretch>
        </p:blipFill>
        <p:spPr bwMode="auto">
          <a:xfrm>
            <a:off x="6048486" y="3112476"/>
            <a:ext cx="308187" cy="308187"/>
          </a:xfrm>
          <a:prstGeom prst="rect">
            <a:avLst/>
          </a:prstGeom>
          <a:noFill/>
        </p:spPr>
      </p:pic>
      <p:sp>
        <p:nvSpPr>
          <p:cNvPr id="14" name="Rectangle 3"/>
          <p:cNvSpPr txBox="1">
            <a:spLocks noChangeArrowheads="1"/>
          </p:cNvSpPr>
          <p:nvPr/>
        </p:nvSpPr>
        <p:spPr>
          <a:xfrm>
            <a:off x="5946102" y="3557520"/>
            <a:ext cx="2539638" cy="2307117"/>
          </a:xfrm>
          <a:prstGeom prst="rect">
            <a:avLst/>
          </a:prstGeom>
          <a:solidFill>
            <a:srgbClr val="77C1BA"/>
          </a:solidFill>
        </p:spPr>
        <p:txBody>
          <a:bodyPr lIns="0"/>
          <a:lstStyle/>
          <a:p>
            <a:pPr marL="265113" lvl="0" indent="-265113" eaLnBrk="0" hangingPunct="0">
              <a:lnSpc>
                <a:spcPct val="90000"/>
              </a:lnSpc>
              <a:spcBef>
                <a:spcPct val="20000"/>
              </a:spcBef>
              <a:buClr>
                <a:srgbClr val="58A7E0"/>
              </a:buClr>
              <a:buSzPct val="120000"/>
              <a:defRPr/>
            </a:pPr>
            <a:r>
              <a:rPr kumimoji="0" lang="en-GB" sz="2000" b="1" i="0" u="none" strike="noStrike" kern="0" cap="all" spc="0" normalizeH="0" baseline="0" noProof="0" dirty="0" smtClean="0">
                <a:ln>
                  <a:noFill/>
                </a:ln>
                <a:solidFill>
                  <a:srgbClr val="717173"/>
                </a:solidFill>
                <a:effectLst/>
                <a:uLnTx/>
                <a:uFillTx/>
                <a:latin typeface="Calibri" pitchFamily="34" charset="0"/>
                <a:ea typeface="+mn-ea"/>
                <a:cs typeface="Arial" charset="0"/>
              </a:rPr>
              <a:t>	</a:t>
            </a:r>
            <a:r>
              <a:rPr kumimoji="0" lang="en-GB" sz="1200" b="1" i="0" u="none" strike="noStrike" kern="0" cap="all" spc="0" normalizeH="0" baseline="0" noProof="0" dirty="0" smtClean="0">
                <a:ln>
                  <a:noFill/>
                </a:ln>
                <a:solidFill>
                  <a:schemeClr val="bg1"/>
                </a:solidFill>
                <a:effectLst/>
                <a:uLnTx/>
                <a:uFillTx/>
                <a:latin typeface="Calibri" pitchFamily="34" charset="0"/>
                <a:ea typeface="+mn-ea"/>
                <a:cs typeface="Arial" charset="0"/>
              </a:rPr>
              <a:t>Money purchase</a:t>
            </a:r>
            <a:r>
              <a:rPr lang="en-GB" sz="1200" b="1" kern="0" cap="all" dirty="0" smtClean="0">
                <a:solidFill>
                  <a:schemeClr val="bg1"/>
                </a:solidFill>
                <a:latin typeface="Calibri" pitchFamily="34" charset="0"/>
                <a:ea typeface="+mn-ea"/>
                <a:cs typeface="Arial" charset="0"/>
              </a:rPr>
              <a:t> AVC</a:t>
            </a:r>
            <a:r>
              <a:rPr lang="en-GB" sz="1200" b="1" kern="0" dirty="0" smtClean="0">
                <a:solidFill>
                  <a:schemeClr val="bg1"/>
                </a:solidFill>
                <a:latin typeface="Calibri" pitchFamily="34" charset="0"/>
                <a:cs typeface="Arial" charset="0"/>
              </a:rPr>
              <a:t>s</a:t>
            </a:r>
            <a:endParaRPr kumimoji="0" lang="en-GB" sz="1200" b="1" i="0" u="none" strike="noStrike" kern="0" cap="all"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The CUADCPS includes a facility for members to pay AVCs and build up an account which can be used to top up the benefits payable from CUACPS when you take your benefits. This facility is open to all CUACPS members.  </a:t>
            </a:r>
            <a:r>
              <a:rPr lang="en-GB" sz="1200" b="1" i="1" kern="0" dirty="0" smtClean="0">
                <a:solidFill>
                  <a:schemeClr val="bg1"/>
                </a:solidFill>
                <a:latin typeface="Calibri" pitchFamily="34" charset="0"/>
                <a:cs typeface="Arial" charset="0"/>
              </a:rPr>
              <a:t>          </a:t>
            </a:r>
          </a:p>
          <a:p>
            <a:pPr marL="265113" indent="-265113" eaLnBrk="0" hangingPunct="0">
              <a:lnSpc>
                <a:spcPct val="90000"/>
              </a:lnSpc>
              <a:spcBef>
                <a:spcPts val="2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AVC factsheet</a:t>
            </a:r>
          </a:p>
          <a:p>
            <a:pPr marL="265113" indent="-265113" eaLnBrk="0" hangingPunct="0">
              <a:lnSpc>
                <a:spcPct val="90000"/>
              </a:lnSpc>
              <a:spcBef>
                <a:spcPts val="200"/>
              </a:spcBef>
              <a:buClr>
                <a:srgbClr val="58A7E0"/>
              </a:buClr>
              <a:buSzPct val="120000"/>
              <a:defRPr/>
            </a:pPr>
            <a:r>
              <a:rPr lang="en-GB" sz="1200" b="1" i="1" kern="0" dirty="0" smtClean="0">
                <a:solidFill>
                  <a:schemeClr val="bg1"/>
                </a:solidFill>
                <a:latin typeface="Calibri" pitchFamily="34" charset="0"/>
                <a:cs typeface="Arial" charset="0"/>
              </a:rPr>
              <a:t>             </a:t>
            </a:r>
            <a:endParaRPr lang="en-GB" sz="1200" b="1" i="1" u="sng" kern="0" dirty="0" smtClean="0">
              <a:solidFill>
                <a:schemeClr val="bg1"/>
              </a:solidFill>
              <a:latin typeface="Calibri" pitchFamily="34" charset="0"/>
              <a:cs typeface="Arial" charset="0"/>
            </a:endParaRPr>
          </a:p>
          <a:p>
            <a:pPr marL="265113" indent="-265113" eaLnBrk="0" hangingPunct="0">
              <a:lnSpc>
                <a:spcPct val="90000"/>
              </a:lnSpc>
              <a:spcBef>
                <a:spcPts val="200"/>
              </a:spcBef>
              <a:buClr>
                <a:srgbClr val="58A7E0"/>
              </a:buClr>
              <a:buSzPct val="120000"/>
              <a:defRPr/>
            </a:pP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complete AVC application form</a:t>
            </a:r>
            <a:endParaRPr lang="en-GB" sz="120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p:txBody>
      </p:sp>
      <p:pic>
        <p:nvPicPr>
          <p:cNvPr id="15" name="Picture 17" descr="C:\Jo Seed\uni of cambridge\comms\info.png"/>
          <p:cNvPicPr>
            <a:picLocks noChangeAspect="1" noChangeArrowheads="1"/>
          </p:cNvPicPr>
          <p:nvPr/>
        </p:nvPicPr>
        <p:blipFill>
          <a:blip r:embed="rId2" cstate="email"/>
          <a:srcRect/>
          <a:stretch>
            <a:fillRect/>
          </a:stretch>
        </p:blipFill>
        <p:spPr bwMode="auto">
          <a:xfrm>
            <a:off x="6034005" y="5007328"/>
            <a:ext cx="308187" cy="308187"/>
          </a:xfrm>
          <a:prstGeom prst="rect">
            <a:avLst/>
          </a:prstGeom>
          <a:noFill/>
        </p:spPr>
      </p:pic>
      <p:pic>
        <p:nvPicPr>
          <p:cNvPr id="19" name="Picture 12" descr="C:\Jo Seed\uni of cambridge\comms\forms-icon.png"/>
          <p:cNvPicPr>
            <a:picLocks noChangeAspect="1" noChangeArrowheads="1"/>
          </p:cNvPicPr>
          <p:nvPr/>
        </p:nvPicPr>
        <p:blipFill>
          <a:blip r:embed="rId3" cstate="email"/>
          <a:srcRect/>
          <a:stretch>
            <a:fillRect/>
          </a:stretch>
        </p:blipFill>
        <p:spPr bwMode="auto">
          <a:xfrm>
            <a:off x="6030450" y="5370123"/>
            <a:ext cx="311124" cy="311124"/>
          </a:xfrm>
          <a:prstGeom prst="rect">
            <a:avLst/>
          </a:prstGeom>
          <a:noFill/>
        </p:spPr>
      </p:pic>
      <p:sp>
        <p:nvSpPr>
          <p:cNvPr id="18" name="Rectangle 3"/>
          <p:cNvSpPr txBox="1">
            <a:spLocks noChangeArrowheads="1"/>
          </p:cNvSpPr>
          <p:nvPr/>
        </p:nvSpPr>
        <p:spPr>
          <a:xfrm>
            <a:off x="3334788" y="3557519"/>
            <a:ext cx="2539638" cy="2307117"/>
          </a:xfrm>
          <a:prstGeom prst="rect">
            <a:avLst/>
          </a:prstGeom>
          <a:solidFill>
            <a:srgbClr val="77C1BA"/>
          </a:solidFill>
        </p:spPr>
        <p:txBody>
          <a:bodyPr lIns="0"/>
          <a:lstStyle/>
          <a:p>
            <a:pPr marL="265113" lvl="0" indent="-265113" eaLnBrk="0" hangingPunct="0">
              <a:lnSpc>
                <a:spcPct val="90000"/>
              </a:lnSpc>
              <a:spcBef>
                <a:spcPct val="20000"/>
              </a:spcBef>
              <a:buClr>
                <a:srgbClr val="58A7E0"/>
              </a:buClr>
              <a:buSzPct val="120000"/>
              <a:defRPr/>
            </a:pPr>
            <a:r>
              <a:rPr kumimoji="0" lang="en-GB" sz="2000" b="1" i="0" u="none" strike="noStrike" kern="0" cap="all" spc="0" normalizeH="0" baseline="0" noProof="0" dirty="0" smtClean="0">
                <a:ln>
                  <a:noFill/>
                </a:ln>
                <a:solidFill>
                  <a:srgbClr val="717173"/>
                </a:solidFill>
                <a:effectLst/>
                <a:uLnTx/>
                <a:uFillTx/>
                <a:latin typeface="Calibri" pitchFamily="34" charset="0"/>
                <a:ea typeface="+mn-ea"/>
                <a:cs typeface="Arial" charset="0"/>
              </a:rPr>
              <a:t>	</a:t>
            </a:r>
            <a:r>
              <a:rPr lang="en-GB" sz="1200" b="1" kern="0" cap="all" dirty="0" smtClean="0">
                <a:solidFill>
                  <a:schemeClr val="bg1"/>
                </a:solidFill>
                <a:latin typeface="Calibri" pitchFamily="34" charset="0"/>
                <a:ea typeface="+mn-ea"/>
                <a:cs typeface="Arial" charset="0"/>
              </a:rPr>
              <a:t>CASH AVC</a:t>
            </a:r>
            <a:r>
              <a:rPr lang="en-GB" sz="1200" b="1" kern="0" dirty="0" smtClean="0">
                <a:solidFill>
                  <a:schemeClr val="bg1"/>
                </a:solidFill>
                <a:latin typeface="Calibri" pitchFamily="34" charset="0"/>
                <a:cs typeface="Arial" charset="0"/>
              </a:rPr>
              <a:t>s with the CBS</a:t>
            </a:r>
            <a:endParaRPr kumimoji="0" lang="en-GB" sz="1200" b="1" i="0" u="none" strike="noStrike" kern="0" cap="all" spc="0" normalizeH="0" baseline="0" noProof="0" dirty="0" smtClean="0">
              <a:ln>
                <a:noFill/>
              </a:ln>
              <a:solidFill>
                <a:schemeClr val="bg1"/>
              </a:solidFill>
              <a:effectLst/>
              <a:uLnTx/>
              <a:uFillTx/>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If you joined CUAPS before 2013 you may already be paying additional voluntary contributions (AVCs)  into a Cambridge Building Society (CBS) cash account. </a:t>
            </a:r>
            <a:r>
              <a:rPr lang="en-GB" sz="1200" b="1" kern="0" dirty="0" smtClean="0">
                <a:solidFill>
                  <a:schemeClr val="bg1"/>
                </a:solidFill>
                <a:latin typeface="Calibri" pitchFamily="34" charset="0"/>
                <a:ea typeface="+mn-ea"/>
                <a:cs typeface="Arial" charset="0"/>
              </a:rPr>
              <a:t>From 1 January 2013, it has not been possible to start a new AVC arrangement with CBS. However, you can continue to contribute into an existing arrangement.</a:t>
            </a:r>
            <a:r>
              <a:rPr lang="en-GB" sz="600" b="1" kern="0" dirty="0" smtClean="0">
                <a:solidFill>
                  <a:schemeClr val="bg1"/>
                </a:solidFill>
                <a:latin typeface="Calibri" pitchFamily="34" charset="0"/>
                <a:ea typeface="+mn-ea"/>
                <a:cs typeface="Arial" charset="0"/>
              </a:rPr>
              <a:t>	</a:t>
            </a:r>
            <a:endParaRPr lang="en-GB" sz="600" kern="0" dirty="0" smtClean="0">
              <a:solidFill>
                <a:schemeClr val="bg1"/>
              </a:solidFill>
              <a:latin typeface="Calibri" pitchFamily="34" charset="0"/>
              <a:ea typeface="+mn-ea"/>
              <a:cs typeface="Arial" charset="0"/>
            </a:endParaRPr>
          </a:p>
          <a:p>
            <a:pPr marL="265113" indent="-265113" eaLnBrk="0" hangingPunct="0">
              <a:lnSpc>
                <a:spcPct val="90000"/>
              </a:lnSpc>
              <a:spcBef>
                <a:spcPts val="0"/>
              </a:spcBef>
              <a:buClr>
                <a:srgbClr val="58A7E0"/>
              </a:buClr>
              <a:buSzPct val="120000"/>
              <a:defRPr/>
            </a:pPr>
            <a:r>
              <a:rPr lang="en-GB" sz="1200" kern="0" dirty="0" smtClean="0">
                <a:solidFill>
                  <a:schemeClr val="bg1"/>
                </a:solidFill>
                <a:latin typeface="Calibri" pitchFamily="34" charset="0"/>
                <a:ea typeface="+mn-ea"/>
                <a:cs typeface="Arial" charset="0"/>
              </a:rPr>
              <a:t>	</a:t>
            </a:r>
            <a:r>
              <a:rPr lang="en-GB" sz="1200" b="1" i="1" kern="0" dirty="0" smtClean="0">
                <a:solidFill>
                  <a:schemeClr val="bg1"/>
                </a:solidFill>
                <a:latin typeface="Calibri" pitchFamily="34" charset="0"/>
                <a:cs typeface="Arial" charset="0"/>
              </a:rPr>
              <a:t>      </a:t>
            </a:r>
            <a:r>
              <a:rPr lang="en-GB" sz="1200" b="1" i="1" u="sng" kern="0" dirty="0" smtClean="0">
                <a:solidFill>
                  <a:schemeClr val="bg1"/>
                </a:solidFill>
                <a:latin typeface="Calibri" pitchFamily="34" charset="0"/>
                <a:cs typeface="Arial" charset="0"/>
              </a:rPr>
              <a:t>see AVC factsheet</a:t>
            </a:r>
            <a:endParaRPr lang="en-GB" sz="1200" u="sng" kern="0" dirty="0" smtClean="0">
              <a:solidFill>
                <a:schemeClr val="bg1"/>
              </a:solidFill>
              <a:latin typeface="Calibri" pitchFamily="34" charset="0"/>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endParaRPr lang="en-GB" sz="1200" kern="0"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ts val="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a:t>
            </a:r>
          </a:p>
        </p:txBody>
      </p:sp>
      <p:pic>
        <p:nvPicPr>
          <p:cNvPr id="20" name="Picture 17" descr="C:\Jo Seed\uni of cambridge\comms\info.png"/>
          <p:cNvPicPr>
            <a:picLocks noChangeAspect="1" noChangeArrowheads="1"/>
          </p:cNvPicPr>
          <p:nvPr/>
        </p:nvPicPr>
        <p:blipFill>
          <a:blip r:embed="rId2" cstate="email"/>
          <a:srcRect/>
          <a:stretch>
            <a:fillRect/>
          </a:stretch>
        </p:blipFill>
        <p:spPr bwMode="auto">
          <a:xfrm>
            <a:off x="3484230" y="5524499"/>
            <a:ext cx="308187" cy="308187"/>
          </a:xfrm>
          <a:prstGeom prst="rect">
            <a:avLst/>
          </a:prstGeom>
          <a:noFill/>
        </p:spPr>
      </p:pic>
      <p:sp>
        <p:nvSpPr>
          <p:cNvPr id="16" name="Rectangle 3"/>
          <p:cNvSpPr txBox="1">
            <a:spLocks noChangeArrowheads="1"/>
          </p:cNvSpPr>
          <p:nvPr/>
        </p:nvSpPr>
        <p:spPr>
          <a:xfrm>
            <a:off x="729607" y="3556637"/>
            <a:ext cx="2539638" cy="2312924"/>
          </a:xfrm>
          <a:prstGeom prst="rect">
            <a:avLst/>
          </a:prstGeom>
          <a:solidFill>
            <a:srgbClr val="214653"/>
          </a:solidFill>
        </p:spPr>
        <p:txBody>
          <a:bodyPr lIns="0"/>
          <a:lstStyle/>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2000" b="0" i="0" u="none" strike="noStrike" kern="0" cap="all" spc="0" normalizeH="0" baseline="0" noProof="0" dirty="0" smtClean="0">
                <a:ln>
                  <a:noFill/>
                </a:ln>
                <a:solidFill>
                  <a:schemeClr val="bg1"/>
                </a:solidFill>
                <a:effectLst/>
                <a:uLnTx/>
                <a:uFillTx/>
                <a:latin typeface="Calibri" pitchFamily="34" charset="0"/>
                <a:ea typeface="+mn-ea"/>
                <a:cs typeface="Arial" charset="0"/>
              </a:rPr>
              <a:t>	</a:t>
            </a:r>
            <a:r>
              <a:rPr kumimoji="0" lang="en-GB" sz="1200" b="1" i="0" u="none" strike="noStrike" kern="0" cap="all" spc="0" normalizeH="0" baseline="0" noProof="0" dirty="0" smtClean="0">
                <a:ln>
                  <a:noFill/>
                </a:ln>
                <a:solidFill>
                  <a:schemeClr val="bg1"/>
                </a:solidFill>
                <a:effectLst/>
                <a:uLnTx/>
                <a:uFillTx/>
                <a:latin typeface="Calibri" pitchFamily="34" charset="0"/>
                <a:ea typeface="+mn-ea"/>
                <a:cs typeface="Arial" charset="0"/>
              </a:rPr>
              <a:t>What other benefits do you have?</a:t>
            </a:r>
            <a:endParaRPr lang="en-GB" sz="1200" b="1" kern="0" cap="all" dirty="0" smtClean="0">
              <a:solidFill>
                <a:schemeClr val="bg1"/>
              </a:solidFill>
              <a:latin typeface="Calibri" pitchFamily="34" charset="0"/>
              <a:ea typeface="+mn-ea"/>
              <a:cs typeface="Arial" charset="0"/>
            </a:endParaRP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	In addition to your CPS benefits you also have State pension</a:t>
            </a:r>
            <a:r>
              <a:rPr kumimoji="0" lang="en-GB" sz="1200" b="0" i="0" u="none" strike="noStrike" kern="0" cap="none" spc="0" normalizeH="0" noProof="0" dirty="0" smtClean="0">
                <a:ln>
                  <a:noFill/>
                </a:ln>
                <a:solidFill>
                  <a:schemeClr val="bg1"/>
                </a:solidFill>
                <a:effectLst/>
                <a:uLnTx/>
                <a:uFillTx/>
                <a:latin typeface="Calibri" pitchFamily="34" charset="0"/>
                <a:ea typeface="+mn-ea"/>
                <a:cs typeface="Arial" charset="0"/>
              </a:rPr>
              <a:t> benefits and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you may have pension benefit in other arrangements , for example with previous employers.</a:t>
            </a:r>
          </a:p>
          <a:p>
            <a:pPr marL="265113" marR="0" lvl="0" indent="-265113" algn="l" defTabSz="914400" rtl="0" eaLnBrk="0" fontAlgn="base" latinLnBrk="0" hangingPunct="0">
              <a:lnSpc>
                <a:spcPct val="90000"/>
              </a:lnSpc>
              <a:spcBef>
                <a:spcPct val="20000"/>
              </a:spcBef>
              <a:spcAft>
                <a:spcPct val="0"/>
              </a:spcAft>
              <a:buClr>
                <a:srgbClr val="58A7E0"/>
              </a:buClr>
              <a:buSzPct val="120000"/>
              <a:buFont typeface="Arial" charset="0"/>
              <a:buNone/>
              <a:tabLst/>
              <a:defRPr/>
            </a:pPr>
            <a:r>
              <a:rPr lang="en-GB" sz="1200" kern="0" dirty="0" smtClean="0">
                <a:solidFill>
                  <a:schemeClr val="bg1"/>
                </a:solidFill>
                <a:latin typeface="Calibri" pitchFamily="34" charset="0"/>
                <a:ea typeface="+mn-ea"/>
                <a:cs typeface="Arial" charset="0"/>
              </a:rPr>
              <a:t>	</a:t>
            </a:r>
            <a:r>
              <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rPr>
              <a:t>You should check that your total pension from all sources is</a:t>
            </a:r>
            <a:r>
              <a:rPr lang="en-GB" sz="1200" kern="0" dirty="0" smtClean="0">
                <a:solidFill>
                  <a:schemeClr val="bg1"/>
                </a:solidFill>
                <a:latin typeface="Calibri" pitchFamily="34" charset="0"/>
                <a:ea typeface="+mn-ea"/>
                <a:cs typeface="Arial" charset="0"/>
              </a:rPr>
              <a:t> on target to provide you with a good level of income when you retire.</a:t>
            </a:r>
            <a:endParaRPr kumimoji="0" lang="en-GB" sz="1200" b="0" i="0" u="none" strike="noStrike" kern="0" cap="none" spc="0" normalizeH="0" baseline="0" noProof="0" dirty="0" smtClean="0">
              <a:ln>
                <a:noFill/>
              </a:ln>
              <a:solidFill>
                <a:schemeClr val="bg1"/>
              </a:solidFill>
              <a:effectLst/>
              <a:uLnTx/>
              <a:uFillTx/>
              <a:latin typeface="Calibri" pitchFamily="34" charset="0"/>
              <a:ea typeface="+mn-ea"/>
              <a:cs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3"/>
  <p:tag name="ISPRING_ULTRA_SCORM_DURATION" val="3600"/>
  <p:tag name="ISPRING_ULTRA_SCORM_QUIZ_NUMBER" val="0"/>
  <p:tag name="GENSWF_OUTPUT_FILE_NAME" val="EquinitiStrategyCascade"/>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amp;quot;&quot;/&gt;&lt;property id=&quot;20307&quot; value=&quot;435&quot;/&gt;&lt;/object&gt;&lt;object type=&quot;3&quot; unique_id=&quot;10005&quot;&gt;&lt;property id=&quot;20148&quot; value=&quot;5&quot;/&gt;&lt;property id=&quot;20300&quot; value=&quot;Slide 2&quot;/&gt;&lt;property id=&quot;20307&quot; value=&quot;442&quot;/&gt;&lt;/object&gt;&lt;object type=&quot;3&quot; unique_id=&quot;10006&quot;&gt;&lt;property id=&quot;20148&quot; value=&quot;5&quot;/&gt;&lt;property id=&quot;20300&quot; value=&quot;Slide 3&quot;/&gt;&lt;property id=&quot;20307&quot; value=&quot;443&quot;/&gt;&lt;/object&gt;&lt;object type=&quot;3&quot; unique_id=&quot;10007&quot;&gt;&lt;property id=&quot;20148&quot; value=&quot;5&quot;/&gt;&lt;property id=&quot;20300&quot; value=&quot;Slide 4&quot;/&gt;&lt;property id=&quot;20307&quot; value=&quot;441&quot;/&gt;&lt;/object&gt;&lt;object type=&quot;3&quot; unique_id=&quot;10008&quot;&gt;&lt;property id=&quot;20148&quot; value=&quot;5&quot;/&gt;&lt;property id=&quot;20300&quot; value=&quot;Slide 5 - &amp;quot;Agenda&amp;quot;&quot;/&gt;&lt;property id=&quot;20307&quot; value=&quot;437&quot;/&gt;&lt;/object&gt;&lt;object type=&quot;3&quot; unique_id=&quot;10009&quot;&gt;&lt;property id=&quot;20148&quot; value=&quot;5&quot;/&gt;&lt;property id=&quot;20300&quot; value=&quot;Slide 6 - &amp;quot;Summary&amp;quot;&quot;/&gt;&lt;property id=&quot;20307&quot; value=&quot;44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fb875d80-d5ea-4e3c-b306-69ceefe6365c"/>
</p:tagLst>
</file>

<file path=ppt/theme/theme1.xml><?xml version="1.0" encoding="utf-8"?>
<a:theme xmlns:a="http://schemas.openxmlformats.org/drawingml/2006/main" name="presentation_template_4">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EF2A22"/>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EF2A22"/>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95796</TotalTime>
  <Words>3723</Words>
  <Application>Microsoft Office PowerPoint</Application>
  <PresentationFormat>On-screen Show (4:3)</PresentationFormat>
  <Paragraphs>365</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Calibri</vt:lpstr>
      <vt:lpstr>Times New Roman</vt:lpstr>
      <vt:lpstr>presentation_template_4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Lloyds TSB Registrars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Xafinity Consulting PowerPoint Template</dc:title>
  <dc:creator>klarnel</dc:creator>
  <cp:lastModifiedBy>Carl Quant</cp:lastModifiedBy>
  <cp:revision>992</cp:revision>
  <cp:lastPrinted>2015-08-18T16:35:31Z</cp:lastPrinted>
  <dcterms:created xsi:type="dcterms:W3CDTF">2010-12-22T10:35:19Z</dcterms:created>
  <dcterms:modified xsi:type="dcterms:W3CDTF">2024-04-16T16:01:28Z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 Review Date">
    <vt:lpwstr/>
  </property>
  <property fmtid="{D5CDD505-2E9C-101B-9397-08002B2CF9AE}" pid="3" name="Document Reference">
    <vt:lpwstr/>
  </property>
  <property fmtid="{D5CDD505-2E9C-101B-9397-08002B2CF9AE}" pid="4" name="PublishingExpirationDate">
    <vt:lpwstr/>
  </property>
  <property fmtid="{D5CDD505-2E9C-101B-9397-08002B2CF9AE}" pid="5" name="PublishingStartDate">
    <vt:lpwstr/>
  </property>
  <property fmtid="{D5CDD505-2E9C-101B-9397-08002B2CF9AE}" pid="6" name="Xone Sub Areas">
    <vt:lpwstr>;#Xafinity Consulting;#</vt:lpwstr>
  </property>
  <property fmtid="{D5CDD505-2E9C-101B-9397-08002B2CF9AE}" pid="7" name="Xone Category">
    <vt:lpwstr>;#Business Area Consulting Templates;#Xafinity Consulting Templates;#</vt:lpwstr>
  </property>
  <property fmtid="{D5CDD505-2E9C-101B-9397-08002B2CF9AE}" pid="8" name="ContentType">
    <vt:lpwstr>Document</vt:lpwstr>
  </property>
  <property fmtid="{D5CDD505-2E9C-101B-9397-08002B2CF9AE}" pid="9" name="Xone Areas">
    <vt:lpwstr>;#Business Areas;#Marketing &amp; Sales;#</vt:lpwstr>
  </property>
</Properties>
</file>