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316" r:id="rId3"/>
    <p:sldId id="257" r:id="rId4"/>
    <p:sldId id="261" r:id="rId5"/>
    <p:sldId id="293" r:id="rId6"/>
    <p:sldId id="281" r:id="rId7"/>
    <p:sldId id="317" r:id="rId8"/>
    <p:sldId id="318" r:id="rId9"/>
    <p:sldId id="303" r:id="rId10"/>
    <p:sldId id="304" r:id="rId11"/>
    <p:sldId id="306" r:id="rId12"/>
    <p:sldId id="305" r:id="rId13"/>
    <p:sldId id="319" r:id="rId14"/>
    <p:sldId id="313" r:id="rId15"/>
    <p:sldId id="320" r:id="rId16"/>
    <p:sldId id="312" r:id="rId17"/>
    <p:sldId id="314" r:id="rId18"/>
    <p:sldId id="321" r:id="rId19"/>
    <p:sldId id="322" r:id="rId20"/>
    <p:sldId id="315" r:id="rId2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21423A3-1A47-4E38-B459-F238FB003DA2}">
          <p14:sldIdLst>
            <p14:sldId id="256"/>
            <p14:sldId id="316"/>
            <p14:sldId id="257"/>
            <p14:sldId id="261"/>
            <p14:sldId id="293"/>
            <p14:sldId id="281"/>
            <p14:sldId id="317"/>
            <p14:sldId id="318"/>
          </p14:sldIdLst>
        </p14:section>
        <p14:section name="Untitled Section" id="{C8CF1127-70A7-4EF3-8177-3F43523030F5}">
          <p14:sldIdLst>
            <p14:sldId id="303"/>
            <p14:sldId id="304"/>
            <p14:sldId id="306"/>
            <p14:sldId id="305"/>
            <p14:sldId id="319"/>
            <p14:sldId id="313"/>
            <p14:sldId id="320"/>
            <p14:sldId id="312"/>
            <p14:sldId id="314"/>
            <p14:sldId id="321"/>
            <p14:sldId id="322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01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77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886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2787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67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482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132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400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32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74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24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1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69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0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55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446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06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031C2-4C09-4097-9914-16B9B4E7C9E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BC294-4B7F-4C0F-A4E1-AF4DAB81E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5538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up.pensionsonline@admin.cam.ac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12777"/>
            <a:ext cx="7846640" cy="21876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Cambridge University Press - Contributory Pension Fund (CPF)</a:t>
            </a:r>
            <a:b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2200" dirty="0"/>
              <a:t>https://</a:t>
            </a:r>
            <a:r>
              <a:rPr lang="en-GB" sz="2200" dirty="0" smtClean="0"/>
              <a:t>www.pensions.admin.cam.ac.uk/cup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Member Presentation</a:t>
            </a:r>
          </a:p>
          <a:p>
            <a:r>
              <a:rPr lang="en-GB" dirty="0" smtClean="0"/>
              <a:t>September 2019</a:t>
            </a:r>
          </a:p>
          <a:p>
            <a:r>
              <a:rPr lang="en-GB" dirty="0" smtClean="0"/>
              <a:t>Sarah Burch and Debbie Hough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761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Death 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members should complete an Expression of Wish form which should be returned to the Pensions Office</a:t>
            </a:r>
          </a:p>
          <a:p>
            <a:r>
              <a:rPr lang="en-GB" dirty="0" smtClean="0"/>
              <a:t>Please update this regularly</a:t>
            </a:r>
          </a:p>
          <a:p>
            <a:r>
              <a:rPr lang="en-GB" dirty="0" smtClean="0"/>
              <a:t>The form guides the Trustee should we need to pay benefits</a:t>
            </a:r>
          </a:p>
          <a:p>
            <a:r>
              <a:rPr lang="en-GB" dirty="0" smtClean="0"/>
              <a:t>Benefits are paid at the discretion of the Trustee and any lump sums outside of your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608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Death Benefits – Death in Service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Lump sum of 4 times your frozen salary + a return of your member contributions</a:t>
            </a:r>
          </a:p>
          <a:p>
            <a:r>
              <a:rPr lang="en-GB" dirty="0" smtClean="0"/>
              <a:t>A spouse’s pension of 4/9ths of your frozen salary.  The pension will be reduced if your spouse/civil partner is more than 10 years younger than you</a:t>
            </a:r>
          </a:p>
          <a:p>
            <a:r>
              <a:rPr lang="en-GB" dirty="0" smtClean="0"/>
              <a:t>The provision to pay a pension to children of 2/9ths of your frozen salary if a spouse’s pension is paid, if not, the pension increases to 2/3rds frozen salary.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10610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Death Benefits – after leaving the scheme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lump sum of 5 times your deferred pension</a:t>
            </a:r>
          </a:p>
          <a:p>
            <a:r>
              <a:rPr lang="en-GB" dirty="0" smtClean="0"/>
              <a:t>A pension to your spouse/civil partner of 2/3rds of your deferred pension payable from your 60</a:t>
            </a:r>
            <a:r>
              <a:rPr lang="en-GB" baseline="30000" dirty="0" smtClean="0"/>
              <a:t>th</a:t>
            </a:r>
            <a:r>
              <a:rPr lang="en-GB" dirty="0" smtClean="0"/>
              <a:t> birthday.  The pension will be reduced if your spouse/civil partner is more than 10 years younger than you.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49370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Death Benefits – in retirement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die within 5 years of receiving your pension, a lump sum equal to the balance of 5 years’ pension</a:t>
            </a:r>
          </a:p>
          <a:p>
            <a:r>
              <a:rPr lang="en-GB" dirty="0" smtClean="0"/>
              <a:t>A pension to your spouse/civil partner of 2/3rds of your pension calculated assuming you had taken no additional cash on retirement.  The pension will be reduced if your spouse/civil partner is more than 10 years younger than you.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34642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Leaving the scheme early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leave the scheme early, you will have a deferred pension.</a:t>
            </a:r>
          </a:p>
          <a:p>
            <a:r>
              <a:rPr lang="en-GB" dirty="0" smtClean="0"/>
              <a:t>The pension would be payable from age 60, but can be taken from age 55 subject to the early retirement reduction</a:t>
            </a:r>
          </a:p>
          <a:p>
            <a:r>
              <a:rPr lang="en-GB" dirty="0" smtClean="0"/>
              <a:t>You also have the option to receive your pension after your 60</a:t>
            </a:r>
            <a:r>
              <a:rPr lang="en-GB" baseline="30000" dirty="0" smtClean="0"/>
              <a:t>th</a:t>
            </a:r>
            <a:r>
              <a:rPr lang="en-GB" dirty="0" smtClean="0"/>
              <a:t> birthday, subject to the late retirement factors below.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874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Leaving the scheme early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240512"/>
              </p:ext>
            </p:extLst>
          </p:nvPr>
        </p:nvGraphicFramePr>
        <p:xfrm>
          <a:off x="983456" y="2497013"/>
          <a:ext cx="5988050" cy="3380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0472">
                  <a:extLst>
                    <a:ext uri="{9D8B030D-6E8A-4147-A177-3AD203B41FA5}">
                      <a16:colId xmlns:a16="http://schemas.microsoft.com/office/drawing/2014/main" val="414056413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517731573"/>
                    </a:ext>
                  </a:extLst>
                </a:gridCol>
                <a:gridCol w="2885018">
                  <a:extLst>
                    <a:ext uri="{9D8B030D-6E8A-4147-A177-3AD203B41FA5}">
                      <a16:colId xmlns:a16="http://schemas.microsoft.com/office/drawing/2014/main" val="3435678741"/>
                    </a:ext>
                  </a:extLst>
                </a:gridCol>
              </a:tblGrid>
              <a:tr h="7243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Number of years late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Deferreds</a:t>
                      </a:r>
                      <a:r>
                        <a:rPr lang="en-GB" sz="1100" dirty="0">
                          <a:effectLst/>
                        </a:rPr>
                        <a:t> (members who are no longer contributing to the CPF)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2926518"/>
                  </a:ext>
                </a:extLst>
              </a:tr>
              <a:tr h="241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3601752"/>
                  </a:ext>
                </a:extLst>
              </a:tr>
              <a:tr h="241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105%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0631522"/>
                  </a:ext>
                </a:extLst>
              </a:tr>
              <a:tr h="241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110%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1445727"/>
                  </a:ext>
                </a:extLst>
              </a:tr>
              <a:tr h="241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115%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0445739"/>
                  </a:ext>
                </a:extLst>
              </a:tr>
              <a:tr h="241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121%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7845233"/>
                  </a:ext>
                </a:extLst>
              </a:tr>
              <a:tr h="241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128%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6543240"/>
                  </a:ext>
                </a:extLst>
              </a:tr>
              <a:tr h="241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6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134%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3893000"/>
                  </a:ext>
                </a:extLst>
              </a:tr>
              <a:tr h="241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7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141%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3690561"/>
                  </a:ext>
                </a:extLst>
              </a:tr>
              <a:tr h="241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8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149%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8809550"/>
                  </a:ext>
                </a:extLst>
              </a:tr>
              <a:tr h="241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9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157%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8429859"/>
                  </a:ext>
                </a:extLst>
              </a:tr>
              <a:tr h="241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10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166%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7471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011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Leaving the scheme early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Your pension will be increased each year on 31 December</a:t>
            </a:r>
          </a:p>
          <a:p>
            <a:r>
              <a:rPr lang="en-GB" dirty="0" smtClean="0"/>
              <a:t>Increase is in line with the Retail Prices Index (RPI) for October (announced in November)</a:t>
            </a:r>
          </a:p>
          <a:p>
            <a:r>
              <a:rPr lang="en-GB" dirty="0" smtClean="0"/>
              <a:t>The increase is subject to a minimum of 3% and a maximum of 6%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97329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Receiving your pension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let us know</a:t>
            </a:r>
          </a:p>
          <a:p>
            <a:r>
              <a:rPr lang="en-GB" dirty="0" smtClean="0"/>
              <a:t>Will have the option to take a larger lump sum on retirement and a reduced pension</a:t>
            </a:r>
          </a:p>
          <a:p>
            <a:r>
              <a:rPr lang="en-GB" dirty="0" smtClean="0"/>
              <a:t>A retirement statement and forms will be sent to your home address</a:t>
            </a:r>
          </a:p>
          <a:p>
            <a:r>
              <a:rPr lang="en-GB" dirty="0" smtClean="0"/>
              <a:t>We will need to see some original certificates / passports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344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Receiving your pension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Pensions are paid on the 6</a:t>
            </a:r>
            <a:r>
              <a:rPr lang="en-GB" baseline="30000" dirty="0" smtClean="0"/>
              <a:t>th</a:t>
            </a:r>
            <a:r>
              <a:rPr lang="en-GB" dirty="0" smtClean="0"/>
              <a:t> day of the month</a:t>
            </a:r>
          </a:p>
          <a:p>
            <a:r>
              <a:rPr lang="en-GB" dirty="0" smtClean="0"/>
              <a:t>Paid on the next working day if the 6</a:t>
            </a:r>
            <a:r>
              <a:rPr lang="en-GB" baseline="30000" dirty="0" smtClean="0"/>
              <a:t>th</a:t>
            </a:r>
            <a:r>
              <a:rPr lang="en-GB" dirty="0" smtClean="0"/>
              <a:t> falls on the weekend or bank holiday</a:t>
            </a:r>
          </a:p>
          <a:p>
            <a:r>
              <a:rPr lang="en-GB" dirty="0" smtClean="0"/>
              <a:t>Payslips are not sent automatically each month</a:t>
            </a:r>
          </a:p>
          <a:p>
            <a:r>
              <a:rPr lang="en-GB" dirty="0" smtClean="0"/>
              <a:t>They are sent in April, January and when your pension changes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222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Pension Increases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Your pension will be increased each year on 31 December</a:t>
            </a:r>
          </a:p>
          <a:p>
            <a:r>
              <a:rPr lang="en-GB" dirty="0"/>
              <a:t>Increase is in line with the Retail Prices Index (RPI) for October (announced in November)</a:t>
            </a:r>
          </a:p>
          <a:p>
            <a:r>
              <a:rPr lang="en-GB" dirty="0"/>
              <a:t>The increase is subject to a minimum of 3% and a maximum of 6%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74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How to contact us</a:t>
            </a:r>
          </a:p>
          <a:p>
            <a:r>
              <a:rPr lang="en-GB" dirty="0" smtClean="0"/>
              <a:t>Your pension</a:t>
            </a:r>
          </a:p>
          <a:p>
            <a:r>
              <a:rPr lang="en-GB" dirty="0" smtClean="0"/>
              <a:t>Retirement</a:t>
            </a:r>
          </a:p>
          <a:p>
            <a:r>
              <a:rPr lang="en-GB" dirty="0" smtClean="0"/>
              <a:t>Topping up your pension</a:t>
            </a:r>
          </a:p>
          <a:p>
            <a:r>
              <a:rPr lang="en-GB" dirty="0" smtClean="0"/>
              <a:t>Death benefits</a:t>
            </a:r>
          </a:p>
          <a:p>
            <a:r>
              <a:rPr lang="en-GB" dirty="0" smtClean="0"/>
              <a:t>Leaving the scheme early</a:t>
            </a:r>
          </a:p>
          <a:p>
            <a:r>
              <a:rPr lang="en-GB" dirty="0" smtClean="0"/>
              <a:t>Receiving your pension</a:t>
            </a:r>
          </a:p>
          <a:p>
            <a:r>
              <a:rPr lang="en-GB" dirty="0" smtClean="0"/>
              <a:t>Pension increases</a:t>
            </a:r>
          </a:p>
          <a:p>
            <a:r>
              <a:rPr lang="en-GB" dirty="0" smtClean="0"/>
              <a:t>Your questions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642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Finally…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Any other questions</a:t>
            </a:r>
            <a:r>
              <a:rPr lang="en-GB" dirty="0" smtClean="0"/>
              <a:t>?</a:t>
            </a:r>
          </a:p>
          <a:p>
            <a:r>
              <a:rPr lang="en-GB" dirty="0" smtClean="0"/>
              <a:t>We are here to answer any questions on an individual basis.</a:t>
            </a:r>
            <a:endParaRPr lang="en-GB" dirty="0"/>
          </a:p>
          <a:p>
            <a:r>
              <a:rPr lang="en-GB" dirty="0" smtClean="0"/>
              <a:t>Thank you for your time today.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83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University Pensions Office</a:t>
            </a:r>
            <a:endParaRPr lang="en-GB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Your CPF pension is administered by the University Pensions Office.</a:t>
            </a:r>
          </a:p>
          <a:p>
            <a:r>
              <a:rPr lang="en-GB" dirty="0" smtClean="0"/>
              <a:t>Based at Greenwich House, </a:t>
            </a:r>
            <a:r>
              <a:rPr lang="en-GB" dirty="0" err="1" smtClean="0"/>
              <a:t>Madingley</a:t>
            </a:r>
            <a:r>
              <a:rPr lang="en-GB" dirty="0" smtClean="0"/>
              <a:t> Road.</a:t>
            </a:r>
          </a:p>
          <a:p>
            <a:r>
              <a:rPr lang="en-GB" dirty="0" smtClean="0"/>
              <a:t>Office open 09.00 – 17.00</a:t>
            </a:r>
          </a:p>
          <a:p>
            <a:r>
              <a:rPr lang="en-GB" dirty="0" smtClean="0"/>
              <a:t>Phone: Cambridge (01223) 332214</a:t>
            </a:r>
          </a:p>
          <a:p>
            <a:r>
              <a:rPr lang="en-GB" dirty="0" smtClean="0"/>
              <a:t>E-mail: </a:t>
            </a:r>
            <a:r>
              <a:rPr lang="en-GB" dirty="0" smtClean="0">
                <a:hlinkClick r:id="rId2"/>
              </a:rPr>
              <a:t>cup.pensionsonline@admin.cam.ac.uk</a:t>
            </a:r>
            <a:r>
              <a:rPr lang="en-GB" dirty="0" smtClean="0"/>
              <a:t> </a:t>
            </a:r>
          </a:p>
          <a:p>
            <a:r>
              <a:rPr lang="en-GB" dirty="0"/>
              <a:t>Website: </a:t>
            </a:r>
            <a:r>
              <a:rPr lang="en-GB" dirty="0" smtClean="0"/>
              <a:t>www.pensions.admin.cam.ac.uk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212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Your CPF Pension</a:t>
            </a:r>
            <a:endParaRPr lang="en-GB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Defined benefit scheme</a:t>
            </a:r>
          </a:p>
          <a:p>
            <a:r>
              <a:rPr lang="en-GB" dirty="0" smtClean="0"/>
              <a:t>Benefits relate to your earnings and length of service, i.e. pensionable service and pensionable salary</a:t>
            </a:r>
          </a:p>
          <a:p>
            <a:r>
              <a:rPr lang="en-GB" dirty="0" smtClean="0"/>
              <a:t>Pensionable salaries have been frozen since 1 January 2007.</a:t>
            </a:r>
          </a:p>
          <a:p>
            <a:r>
              <a:rPr lang="en-GB" dirty="0" smtClean="0"/>
              <a:t>Index linked benefits</a:t>
            </a:r>
          </a:p>
          <a:p>
            <a:r>
              <a:rPr lang="en-GB" dirty="0" smtClean="0"/>
              <a:t>Scheme provides death benefits</a:t>
            </a:r>
          </a:p>
          <a:p>
            <a:r>
              <a:rPr lang="en-GB" dirty="0" smtClean="0"/>
              <a:t>Normal retirement age is 60</a:t>
            </a:r>
          </a:p>
          <a:p>
            <a:r>
              <a:rPr lang="en-GB" dirty="0" smtClean="0"/>
              <a:t>Maximum time in the scheme is 25 years – including transfer ins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9874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Retirement</a:t>
            </a:r>
            <a:endParaRPr lang="en-GB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Your benefits are based on your final pensionable service and frozen salary</a:t>
            </a:r>
          </a:p>
          <a:p>
            <a:r>
              <a:rPr lang="en-GB" dirty="0" smtClean="0"/>
              <a:t>Final pensionable service is calculated in years and days from the date you joined the scheme</a:t>
            </a:r>
          </a:p>
          <a:p>
            <a:r>
              <a:rPr lang="en-GB" dirty="0" smtClean="0"/>
              <a:t>Can also include service from transferred in benefits</a:t>
            </a:r>
          </a:p>
          <a:p>
            <a:r>
              <a:rPr lang="en-GB" dirty="0" smtClean="0"/>
              <a:t>If you work part-time, your pensionable service will not be the same as your period of service with the Press</a:t>
            </a:r>
          </a:p>
          <a:p>
            <a:r>
              <a:rPr lang="en-GB" dirty="0" smtClean="0"/>
              <a:t>Full time frozen salary used for all members</a:t>
            </a:r>
          </a:p>
        </p:txBody>
      </p:sp>
    </p:spTree>
    <p:extLst>
      <p:ext uri="{BB962C8B-B14F-4D97-AF65-F5344CB8AC3E}">
        <p14:creationId xmlns:p14="http://schemas.microsoft.com/office/powerpoint/2010/main" val="411425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Early Retirement</a:t>
            </a:r>
            <a:endParaRPr lang="en-GB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Early retirement can be taken between age 55 &amp; Normal Retirement Age  </a:t>
            </a:r>
          </a:p>
          <a:p>
            <a:r>
              <a:rPr lang="en-GB" dirty="0"/>
              <a:t>P</a:t>
            </a:r>
            <a:r>
              <a:rPr lang="en-GB" dirty="0" smtClean="0"/>
              <a:t>ension will be reduced by an early retirement factor.</a:t>
            </a:r>
          </a:p>
          <a:p>
            <a:r>
              <a:rPr lang="en-GB" dirty="0" smtClean="0"/>
              <a:t>Early retirement factor is 4% for each year prior to your 60</a:t>
            </a:r>
            <a:r>
              <a:rPr lang="en-GB" baseline="30000" dirty="0" smtClean="0"/>
              <a:t>th</a:t>
            </a:r>
            <a:r>
              <a:rPr lang="en-GB" dirty="0" smtClean="0"/>
              <a:t> birthday</a:t>
            </a:r>
          </a:p>
          <a:p>
            <a:r>
              <a:rPr lang="en-GB" dirty="0" smtClean="0"/>
              <a:t>Retirement before age 60 requires the consent of the employer.</a:t>
            </a:r>
          </a:p>
          <a:p>
            <a:r>
              <a:rPr lang="en-GB" dirty="0" smtClean="0"/>
              <a:t>Remain in employment and bring your pension into payment.  The permission of the Press may be required and you could be auto enrolled into another pension scheme.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48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Options at Age 60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Retire from the press and start receiving your pension</a:t>
            </a:r>
          </a:p>
          <a:p>
            <a:r>
              <a:rPr lang="en-GB" dirty="0" smtClean="0"/>
              <a:t>Remain in employment and bring your pension into payment</a:t>
            </a:r>
          </a:p>
          <a:p>
            <a:r>
              <a:rPr lang="en-GB" dirty="0" smtClean="0"/>
              <a:t>Stop contributing and receive your pension at a later date.</a:t>
            </a:r>
          </a:p>
          <a:p>
            <a:r>
              <a:rPr lang="en-GB" dirty="0" smtClean="0"/>
              <a:t>Continue contributing to the CPF providing your have not exceeded 25 years in the scheme</a:t>
            </a:r>
          </a:p>
          <a:p>
            <a:r>
              <a:rPr lang="en-GB" dirty="0" smtClean="0"/>
              <a:t>N.B. The permission of the Press may be required and you could be auto enrolled into another pension scheme.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1583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Late Retirement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Applies to any member who brings their pension into payment after their 60</a:t>
            </a:r>
            <a:r>
              <a:rPr lang="en-GB" baseline="30000" dirty="0" smtClean="0"/>
              <a:t>th</a:t>
            </a:r>
            <a:r>
              <a:rPr lang="en-GB" dirty="0" smtClean="0"/>
              <a:t> birthday.</a:t>
            </a:r>
          </a:p>
          <a:p>
            <a:r>
              <a:rPr lang="en-GB" dirty="0" smtClean="0"/>
              <a:t>Benefits are increased by a late retirement factor.</a:t>
            </a: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056470"/>
              </p:ext>
            </p:extLst>
          </p:nvPr>
        </p:nvGraphicFramePr>
        <p:xfrm>
          <a:off x="1981289" y="4136531"/>
          <a:ext cx="3991610" cy="2011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5805">
                  <a:extLst>
                    <a:ext uri="{9D8B030D-6E8A-4147-A177-3AD203B41FA5}">
                      <a16:colId xmlns:a16="http://schemas.microsoft.com/office/drawing/2014/main" val="2031035228"/>
                    </a:ext>
                  </a:extLst>
                </a:gridCol>
                <a:gridCol w="1995805">
                  <a:extLst>
                    <a:ext uri="{9D8B030D-6E8A-4147-A177-3AD203B41FA5}">
                      <a16:colId xmlns:a16="http://schemas.microsoft.com/office/drawing/2014/main" val="6322983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Number of years late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Actives 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5252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8152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108%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29259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117%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4696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127%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1244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138%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51244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150%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4443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163%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1225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178%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68692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193%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71085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211%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1412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230%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7006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694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Topping up your Pension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You can pay Additional Voluntary Contributions (AVCs) To Prudential</a:t>
            </a:r>
          </a:p>
          <a:p>
            <a:r>
              <a:rPr lang="en-GB" dirty="0" smtClean="0"/>
              <a:t>Can pay in up to 15% of your total earnings, assuming you </a:t>
            </a:r>
            <a:r>
              <a:rPr lang="en-GB" smtClean="0"/>
              <a:t>are within </a:t>
            </a:r>
            <a:r>
              <a:rPr lang="en-GB" dirty="0" smtClean="0"/>
              <a:t>your Annual Allowance.  </a:t>
            </a:r>
          </a:p>
          <a:p>
            <a:r>
              <a:rPr lang="en-GB" dirty="0" smtClean="0"/>
              <a:t>The AVCs must be processed through payroll.</a:t>
            </a:r>
          </a:p>
          <a:p>
            <a:r>
              <a:rPr lang="en-GB" dirty="0" smtClean="0"/>
              <a:t>Please contact the University Pensions Office should you wish to change the amount of AVCs you are paying.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195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461</TotalTime>
  <Words>1044</Words>
  <Application>Microsoft Office PowerPoint</Application>
  <PresentationFormat>On-screen Show (4:3)</PresentationFormat>
  <Paragraphs>145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Trebuchet MS</vt:lpstr>
      <vt:lpstr>Berlin</vt:lpstr>
      <vt:lpstr> Cambridge University Press - Contributory Pension Fund (CPF) https://www.pensions.admin.cam.ac.uk/cup </vt:lpstr>
      <vt:lpstr>Agenda</vt:lpstr>
      <vt:lpstr>University Pensions Office</vt:lpstr>
      <vt:lpstr>Your CPF Pension</vt:lpstr>
      <vt:lpstr>Retirement</vt:lpstr>
      <vt:lpstr>Early Retirement</vt:lpstr>
      <vt:lpstr>Options at Age 60</vt:lpstr>
      <vt:lpstr>Late Retirement</vt:lpstr>
      <vt:lpstr>Topping up your Pension</vt:lpstr>
      <vt:lpstr>Death Benefits</vt:lpstr>
      <vt:lpstr>Death Benefits – Death in Service</vt:lpstr>
      <vt:lpstr>Death Benefits – after leaving the scheme</vt:lpstr>
      <vt:lpstr>Death Benefits – in retirement</vt:lpstr>
      <vt:lpstr>Leaving the scheme early</vt:lpstr>
      <vt:lpstr>Leaving the scheme early</vt:lpstr>
      <vt:lpstr>Leaving the scheme early</vt:lpstr>
      <vt:lpstr>Receiving your pension</vt:lpstr>
      <vt:lpstr>Receiving your pension</vt:lpstr>
      <vt:lpstr>Pension Increases</vt:lpstr>
      <vt:lpstr>Finally…</vt:lpstr>
    </vt:vector>
  </TitlesOfParts>
  <Company>MISD, University of Cambridge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Cambridge University Assistants’ Contributory Pension Scheme (CUACPS) www.admin.cam.ac.uk/offices/pensions/cuacps</dc:title>
  <dc:creator>Karen Waterton</dc:creator>
  <cp:lastModifiedBy>Karen Waterton</cp:lastModifiedBy>
  <cp:revision>67</cp:revision>
  <cp:lastPrinted>2019-09-10T14:47:59Z</cp:lastPrinted>
  <dcterms:created xsi:type="dcterms:W3CDTF">2018-01-08T09:23:50Z</dcterms:created>
  <dcterms:modified xsi:type="dcterms:W3CDTF">2019-09-16T13:42:00Z</dcterms:modified>
</cp:coreProperties>
</file>