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3"/>
  </p:notesMasterIdLst>
  <p:sldIdLst>
    <p:sldId id="280" r:id="rId2"/>
    <p:sldId id="281" r:id="rId3"/>
    <p:sldId id="307" r:id="rId4"/>
    <p:sldId id="258" r:id="rId5"/>
    <p:sldId id="259" r:id="rId6"/>
    <p:sldId id="323" r:id="rId7"/>
    <p:sldId id="326" r:id="rId8"/>
    <p:sldId id="328" r:id="rId9"/>
    <p:sldId id="333" r:id="rId10"/>
    <p:sldId id="310" r:id="rId11"/>
    <p:sldId id="282" r:id="rId12"/>
    <p:sldId id="283" r:id="rId13"/>
    <p:sldId id="311" r:id="rId14"/>
    <p:sldId id="312" r:id="rId15"/>
    <p:sldId id="313" r:id="rId16"/>
    <p:sldId id="314" r:id="rId17"/>
    <p:sldId id="336" r:id="rId18"/>
    <p:sldId id="337" r:id="rId19"/>
    <p:sldId id="338" r:id="rId20"/>
    <p:sldId id="315" r:id="rId21"/>
    <p:sldId id="344" r:id="rId22"/>
    <p:sldId id="348" r:id="rId23"/>
    <p:sldId id="343" r:id="rId24"/>
    <p:sldId id="349" r:id="rId25"/>
    <p:sldId id="316" r:id="rId26"/>
    <p:sldId id="339" r:id="rId27"/>
    <p:sldId id="340" r:id="rId28"/>
    <p:sldId id="341" r:id="rId29"/>
    <p:sldId id="342" r:id="rId30"/>
    <p:sldId id="318" r:id="rId31"/>
    <p:sldId id="31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F"/>
    <a:srgbClr val="000BCF"/>
    <a:srgbClr val="FFFFFF"/>
    <a:srgbClr val="000000"/>
    <a:srgbClr val="68ACE5"/>
    <a:srgbClr val="003E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3129"/>
  </p:normalViewPr>
  <p:slideViewPr>
    <p:cSldViewPr snapToGrid="0">
      <p:cViewPr varScale="1">
        <p:scale>
          <a:sx n="73" d="100"/>
          <a:sy n="73" d="100"/>
        </p:scale>
        <p:origin x="840" y="58"/>
      </p:cViewPr>
      <p:guideLst/>
    </p:cSldViewPr>
  </p:slideViewPr>
  <p:notesTextViewPr>
    <p:cViewPr>
      <p:scale>
        <a:sx n="3" d="2"/>
        <a:sy n="3" d="2"/>
      </p:scale>
      <p:origin x="0" y="0"/>
    </p:cViewPr>
  </p:notesText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34E43E-C6AA-4BF2-A758-F62226DDEC80}"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GB"/>
        </a:p>
      </dgm:t>
    </dgm:pt>
    <dgm:pt modelId="{2AE882FD-DB3F-47D9-848C-307C4007F449}">
      <dgm:prSet phldrT="[Text]"/>
      <dgm:spPr>
        <a:solidFill>
          <a:srgbClr val="009999"/>
        </a:solidFill>
      </dgm:spPr>
      <dgm:t>
        <a:bodyPr/>
        <a:lstStyle/>
        <a:p>
          <a:r>
            <a:rPr lang="en-GB" dirty="0">
              <a:latin typeface="Arial" panose="020B0604020202020204" pitchFamily="34" charset="0"/>
              <a:cs typeface="Arial" panose="020B0604020202020204" pitchFamily="34" charset="0"/>
            </a:rPr>
            <a:t>University</a:t>
          </a:r>
        </a:p>
      </dgm:t>
    </dgm:pt>
    <dgm:pt modelId="{C997BA39-737F-4760-97D4-9738E3799BC2}" type="parTrans" cxnId="{03C02DE9-D8AD-4AC2-9BF9-6606A9526A15}">
      <dgm:prSet/>
      <dgm:spPr/>
      <dgm:t>
        <a:bodyPr/>
        <a:lstStyle/>
        <a:p>
          <a:endParaRPr lang="en-GB"/>
        </a:p>
      </dgm:t>
    </dgm:pt>
    <dgm:pt modelId="{802F3B40-F6DB-4977-BE51-160DF9B23E8E}" type="sibTrans" cxnId="{03C02DE9-D8AD-4AC2-9BF9-6606A9526A15}">
      <dgm:prSet/>
      <dgm:spPr/>
      <dgm:t>
        <a:bodyPr/>
        <a:lstStyle/>
        <a:p>
          <a:endParaRPr lang="en-GB"/>
        </a:p>
      </dgm:t>
    </dgm:pt>
    <dgm:pt modelId="{69DDACCC-6EB1-4279-90AF-4615BD629B45}">
      <dgm:prSet phldrT="[Text]"/>
      <dgm:spPr>
        <a:solidFill>
          <a:srgbClr val="009999"/>
        </a:solidFill>
      </dgm:spPr>
      <dgm:t>
        <a:bodyPr/>
        <a:lstStyle/>
        <a:p>
          <a:r>
            <a:rPr lang="en-GB" dirty="0">
              <a:latin typeface="Arial" panose="020B0604020202020204" pitchFamily="34" charset="0"/>
              <a:cs typeface="Arial" panose="020B0604020202020204" pitchFamily="34" charset="0"/>
            </a:rPr>
            <a:t>Assistant Staff</a:t>
          </a:r>
        </a:p>
      </dgm:t>
    </dgm:pt>
    <dgm:pt modelId="{C2770CE7-3CB1-44BF-9B19-A8FE17D23554}" type="parTrans" cxnId="{60752223-6CA5-478C-A230-34B114803DAD}">
      <dgm:prSet/>
      <dgm:spPr>
        <a:solidFill>
          <a:schemeClr val="accent1">
            <a:lumMod val="10000"/>
          </a:schemeClr>
        </a:solidFill>
      </dgm:spPr>
      <dgm:t>
        <a:bodyPr/>
        <a:lstStyle/>
        <a:p>
          <a:endParaRPr lang="en-GB" b="1"/>
        </a:p>
      </dgm:t>
    </dgm:pt>
    <dgm:pt modelId="{B9E9AF4E-FE50-41FF-9421-F798E708BD22}" type="sibTrans" cxnId="{60752223-6CA5-478C-A230-34B114803DAD}">
      <dgm:prSet/>
      <dgm:spPr/>
      <dgm:t>
        <a:bodyPr/>
        <a:lstStyle/>
        <a:p>
          <a:endParaRPr lang="en-GB"/>
        </a:p>
      </dgm:t>
    </dgm:pt>
    <dgm:pt modelId="{61378CB6-CE37-4317-A96C-02FA23043C98}">
      <dgm:prSet phldrT="[Text]"/>
      <dgm:spPr>
        <a:solidFill>
          <a:srgbClr val="009999"/>
        </a:solidFill>
      </dgm:spPr>
      <dgm:t>
        <a:bodyPr/>
        <a:lstStyle/>
        <a:p>
          <a:r>
            <a:rPr lang="en-GB" dirty="0">
              <a:latin typeface="Arial" panose="020B0604020202020204" pitchFamily="34" charset="0"/>
              <a:cs typeface="Arial" panose="020B0604020202020204" pitchFamily="34" charset="0"/>
            </a:rPr>
            <a:t>Cambridge University Assistants’ Contributory Pension Scheme (pre and post 2013 joiners)</a:t>
          </a:r>
        </a:p>
      </dgm:t>
    </dgm:pt>
    <dgm:pt modelId="{3EF7E1FA-9417-4CB4-BDB4-E00D9693DB71}" type="parTrans" cxnId="{7687A954-1AA0-476E-BCDE-5B7AB6263B4A}">
      <dgm:prSet/>
      <dgm:spPr>
        <a:solidFill>
          <a:schemeClr val="accent1">
            <a:lumMod val="10000"/>
          </a:schemeClr>
        </a:solidFill>
      </dgm:spPr>
      <dgm:t>
        <a:bodyPr/>
        <a:lstStyle/>
        <a:p>
          <a:endParaRPr lang="en-GB" b="1"/>
        </a:p>
      </dgm:t>
    </dgm:pt>
    <dgm:pt modelId="{362E6B7D-922F-4503-A659-DAF2629E02B4}" type="sibTrans" cxnId="{7687A954-1AA0-476E-BCDE-5B7AB6263B4A}">
      <dgm:prSet/>
      <dgm:spPr/>
      <dgm:t>
        <a:bodyPr/>
        <a:lstStyle/>
        <a:p>
          <a:endParaRPr lang="en-GB"/>
        </a:p>
      </dgm:t>
    </dgm:pt>
    <dgm:pt modelId="{CBC6CD59-A20C-47DF-B449-18D7224AFE55}">
      <dgm:prSet phldrT="[Text]"/>
      <dgm:spPr>
        <a:solidFill>
          <a:srgbClr val="009999"/>
        </a:solidFill>
      </dgm:spPr>
      <dgm:t>
        <a:bodyPr/>
        <a:lstStyle/>
        <a:p>
          <a:r>
            <a:rPr lang="en-GB" dirty="0">
              <a:latin typeface="Arial" panose="020B0604020202020204" pitchFamily="34" charset="0"/>
              <a:cs typeface="Arial" panose="020B0604020202020204" pitchFamily="34" charset="0"/>
            </a:rPr>
            <a:t>Cambridge University Assistants’ Defined Contribution Pension Scheme (joiner after 31 December 2012)</a:t>
          </a:r>
        </a:p>
      </dgm:t>
    </dgm:pt>
    <dgm:pt modelId="{42760529-BC1E-4DDF-978F-A413C6119A1C}" type="parTrans" cxnId="{2BDD63CF-CD4B-4168-BD10-3EF6EBAF0BAB}">
      <dgm:prSet/>
      <dgm:spPr>
        <a:solidFill>
          <a:schemeClr val="accent1">
            <a:lumMod val="10000"/>
          </a:schemeClr>
        </a:solidFill>
      </dgm:spPr>
      <dgm:t>
        <a:bodyPr/>
        <a:lstStyle/>
        <a:p>
          <a:endParaRPr lang="en-GB" b="1"/>
        </a:p>
      </dgm:t>
    </dgm:pt>
    <dgm:pt modelId="{68B52737-9895-4578-8DFB-8A3F878F34CC}" type="sibTrans" cxnId="{2BDD63CF-CD4B-4168-BD10-3EF6EBAF0BAB}">
      <dgm:prSet/>
      <dgm:spPr/>
      <dgm:t>
        <a:bodyPr/>
        <a:lstStyle/>
        <a:p>
          <a:endParaRPr lang="en-GB"/>
        </a:p>
      </dgm:t>
    </dgm:pt>
    <dgm:pt modelId="{AABD3B4C-00FA-4E0F-AB66-53FCBB003F64}">
      <dgm:prSet phldrT="[Text]"/>
      <dgm:spPr>
        <a:solidFill>
          <a:srgbClr val="009999"/>
        </a:solidFill>
      </dgm:spPr>
      <dgm:t>
        <a:bodyPr/>
        <a:lstStyle/>
        <a:p>
          <a:r>
            <a:rPr lang="en-GB" dirty="0">
              <a:latin typeface="Arial" panose="020B0604020202020204" pitchFamily="34" charset="0"/>
              <a:cs typeface="Arial" panose="020B0604020202020204" pitchFamily="34" charset="0"/>
            </a:rPr>
            <a:t>Academic and Academic Related Staff</a:t>
          </a:r>
        </a:p>
      </dgm:t>
    </dgm:pt>
    <dgm:pt modelId="{542A9AA6-BBB8-486F-A7A1-16E94B5A9114}" type="parTrans" cxnId="{354A1F4F-583D-4491-80BE-409CCC0AAA97}">
      <dgm:prSet/>
      <dgm:spPr>
        <a:solidFill>
          <a:schemeClr val="accent1">
            <a:lumMod val="10000"/>
          </a:schemeClr>
        </a:solidFill>
      </dgm:spPr>
      <dgm:t>
        <a:bodyPr/>
        <a:lstStyle/>
        <a:p>
          <a:endParaRPr lang="en-GB" b="1"/>
        </a:p>
      </dgm:t>
    </dgm:pt>
    <dgm:pt modelId="{5E9F63FD-650C-4C2B-BC32-84C14CB7033B}" type="sibTrans" cxnId="{354A1F4F-583D-4491-80BE-409CCC0AAA97}">
      <dgm:prSet/>
      <dgm:spPr/>
      <dgm:t>
        <a:bodyPr/>
        <a:lstStyle/>
        <a:p>
          <a:endParaRPr lang="en-GB"/>
        </a:p>
      </dgm:t>
    </dgm:pt>
    <dgm:pt modelId="{4E3C3956-0EC4-4089-94E8-2BE96DE3558C}">
      <dgm:prSet phldrT="[Text]"/>
      <dgm:spPr>
        <a:solidFill>
          <a:srgbClr val="009999"/>
        </a:solidFill>
      </dgm:spPr>
      <dgm:t>
        <a:bodyPr/>
        <a:lstStyle/>
        <a:p>
          <a:r>
            <a:rPr lang="en-GB" dirty="0">
              <a:latin typeface="Arial" panose="020B0604020202020204" pitchFamily="34" charset="0"/>
              <a:cs typeface="Arial" panose="020B0604020202020204" pitchFamily="34" charset="0"/>
            </a:rPr>
            <a:t>Universities Superannuation Scheme </a:t>
          </a:r>
        </a:p>
      </dgm:t>
    </dgm:pt>
    <dgm:pt modelId="{4572991D-CE6C-4544-80F4-91C12630C3ED}" type="parTrans" cxnId="{9C608A00-5AD9-4F48-976F-E2AED5DAAFF5}">
      <dgm:prSet/>
      <dgm:spPr>
        <a:solidFill>
          <a:schemeClr val="accent1">
            <a:lumMod val="10000"/>
          </a:schemeClr>
        </a:solidFill>
      </dgm:spPr>
      <dgm:t>
        <a:bodyPr/>
        <a:lstStyle/>
        <a:p>
          <a:endParaRPr lang="en-GB" b="1"/>
        </a:p>
      </dgm:t>
    </dgm:pt>
    <dgm:pt modelId="{3D37605D-72E9-4EBD-A042-593F0058C04B}" type="sibTrans" cxnId="{9C608A00-5AD9-4F48-976F-E2AED5DAAFF5}">
      <dgm:prSet/>
      <dgm:spPr/>
      <dgm:t>
        <a:bodyPr/>
        <a:lstStyle/>
        <a:p>
          <a:endParaRPr lang="en-GB"/>
        </a:p>
      </dgm:t>
    </dgm:pt>
    <dgm:pt modelId="{CFBE50F2-2817-46A9-8955-BD58230019AF}">
      <dgm:prSet phldrT="[Text]"/>
      <dgm:spPr>
        <a:solidFill>
          <a:srgbClr val="009999"/>
        </a:solidFill>
      </dgm:spPr>
      <dgm:t>
        <a:bodyPr/>
        <a:lstStyle/>
        <a:p>
          <a:r>
            <a:rPr lang="en-GB" dirty="0">
              <a:latin typeface="Arial" panose="020B0604020202020204" pitchFamily="34" charset="0"/>
              <a:cs typeface="Arial" panose="020B0604020202020204" pitchFamily="34" charset="0"/>
            </a:rPr>
            <a:t>NHS</a:t>
          </a:r>
        </a:p>
        <a:p>
          <a:r>
            <a:rPr lang="en-GB" dirty="0">
              <a:latin typeface="Arial" panose="020B0604020202020204" pitchFamily="34" charset="0"/>
              <a:cs typeface="Arial" panose="020B0604020202020204" pitchFamily="34" charset="0"/>
            </a:rPr>
            <a:t>(clinical staff only)</a:t>
          </a:r>
        </a:p>
      </dgm:t>
    </dgm:pt>
    <dgm:pt modelId="{884600F3-4993-47B7-8197-736A6ED79E2F}" type="parTrans" cxnId="{2FCD45F7-7771-49D4-9FCF-12A5ED26620B}">
      <dgm:prSet/>
      <dgm:spPr>
        <a:solidFill>
          <a:schemeClr val="accent1">
            <a:lumMod val="10000"/>
          </a:schemeClr>
        </a:solidFill>
      </dgm:spPr>
      <dgm:t>
        <a:bodyPr/>
        <a:lstStyle/>
        <a:p>
          <a:endParaRPr lang="en-GB" b="1"/>
        </a:p>
      </dgm:t>
    </dgm:pt>
    <dgm:pt modelId="{ABC45CD1-2988-49D8-AC85-9ECF2D7D55A0}" type="sibTrans" cxnId="{2FCD45F7-7771-49D4-9FCF-12A5ED26620B}">
      <dgm:prSet/>
      <dgm:spPr/>
      <dgm:t>
        <a:bodyPr/>
        <a:lstStyle/>
        <a:p>
          <a:endParaRPr lang="en-GB"/>
        </a:p>
      </dgm:t>
    </dgm:pt>
    <dgm:pt modelId="{2812DE29-BA09-48D4-AD09-2A7F202181A6}" type="pres">
      <dgm:prSet presAssocID="{0F34E43E-C6AA-4BF2-A758-F62226DDEC80}" presName="mainComposite" presStyleCnt="0">
        <dgm:presLayoutVars>
          <dgm:chPref val="1"/>
          <dgm:dir/>
          <dgm:animOne val="branch"/>
          <dgm:animLvl val="lvl"/>
          <dgm:resizeHandles val="exact"/>
        </dgm:presLayoutVars>
      </dgm:prSet>
      <dgm:spPr/>
      <dgm:t>
        <a:bodyPr/>
        <a:lstStyle/>
        <a:p>
          <a:endParaRPr lang="en-US"/>
        </a:p>
      </dgm:t>
    </dgm:pt>
    <dgm:pt modelId="{67D59DCD-8073-4766-A096-9AF3596C2BBE}" type="pres">
      <dgm:prSet presAssocID="{0F34E43E-C6AA-4BF2-A758-F62226DDEC80}" presName="hierFlow" presStyleCnt="0"/>
      <dgm:spPr/>
    </dgm:pt>
    <dgm:pt modelId="{2B320402-DF32-49FD-9F12-157780DA51E6}" type="pres">
      <dgm:prSet presAssocID="{0F34E43E-C6AA-4BF2-A758-F62226DDEC80}" presName="hierChild1" presStyleCnt="0">
        <dgm:presLayoutVars>
          <dgm:chPref val="1"/>
          <dgm:animOne val="branch"/>
          <dgm:animLvl val="lvl"/>
        </dgm:presLayoutVars>
      </dgm:prSet>
      <dgm:spPr/>
    </dgm:pt>
    <dgm:pt modelId="{54774FCA-EC55-4853-A5CB-9CC78C45455C}" type="pres">
      <dgm:prSet presAssocID="{2AE882FD-DB3F-47D9-848C-307C4007F449}" presName="Name14" presStyleCnt="0"/>
      <dgm:spPr/>
    </dgm:pt>
    <dgm:pt modelId="{C2B3B7E3-7FA9-49BA-8771-CAB2DC5D0C2C}" type="pres">
      <dgm:prSet presAssocID="{2AE882FD-DB3F-47D9-848C-307C4007F449}" presName="level1Shape" presStyleLbl="node0" presStyleIdx="0" presStyleCnt="1">
        <dgm:presLayoutVars>
          <dgm:chPref val="3"/>
        </dgm:presLayoutVars>
      </dgm:prSet>
      <dgm:spPr/>
      <dgm:t>
        <a:bodyPr/>
        <a:lstStyle/>
        <a:p>
          <a:endParaRPr lang="en-US"/>
        </a:p>
      </dgm:t>
    </dgm:pt>
    <dgm:pt modelId="{4F788A5A-59DC-4740-8A97-47CAD4E15C47}" type="pres">
      <dgm:prSet presAssocID="{2AE882FD-DB3F-47D9-848C-307C4007F449}" presName="hierChild2" presStyleCnt="0"/>
      <dgm:spPr/>
    </dgm:pt>
    <dgm:pt modelId="{BB26442A-3E10-4BB8-83D7-22C4B12D3FB3}" type="pres">
      <dgm:prSet presAssocID="{C2770CE7-3CB1-44BF-9B19-A8FE17D23554}" presName="Name19" presStyleLbl="parChTrans1D2" presStyleIdx="0" presStyleCnt="2"/>
      <dgm:spPr/>
      <dgm:t>
        <a:bodyPr/>
        <a:lstStyle/>
        <a:p>
          <a:endParaRPr lang="en-US"/>
        </a:p>
      </dgm:t>
    </dgm:pt>
    <dgm:pt modelId="{DE964B98-17A0-4E50-9B0C-1C483F5798FF}" type="pres">
      <dgm:prSet presAssocID="{69DDACCC-6EB1-4279-90AF-4615BD629B45}" presName="Name21" presStyleCnt="0"/>
      <dgm:spPr/>
    </dgm:pt>
    <dgm:pt modelId="{D0985A57-AD7F-4B1C-91A7-D54A7842C541}" type="pres">
      <dgm:prSet presAssocID="{69DDACCC-6EB1-4279-90AF-4615BD629B45}" presName="level2Shape" presStyleLbl="node2" presStyleIdx="0" presStyleCnt="2" custLinFactNeighborX="-4835" custLinFactNeighborY="297"/>
      <dgm:spPr/>
      <dgm:t>
        <a:bodyPr/>
        <a:lstStyle/>
        <a:p>
          <a:endParaRPr lang="en-US"/>
        </a:p>
      </dgm:t>
    </dgm:pt>
    <dgm:pt modelId="{2FA49EF7-DA38-4097-A38D-831361E56B70}" type="pres">
      <dgm:prSet presAssocID="{69DDACCC-6EB1-4279-90AF-4615BD629B45}" presName="hierChild3" presStyleCnt="0"/>
      <dgm:spPr/>
    </dgm:pt>
    <dgm:pt modelId="{B08BCAA4-3B33-422B-9A89-FA9486A5E63C}" type="pres">
      <dgm:prSet presAssocID="{3EF7E1FA-9417-4CB4-BDB4-E00D9693DB71}" presName="Name19" presStyleLbl="parChTrans1D3" presStyleIdx="0" presStyleCnt="4"/>
      <dgm:spPr/>
      <dgm:t>
        <a:bodyPr/>
        <a:lstStyle/>
        <a:p>
          <a:endParaRPr lang="en-US"/>
        </a:p>
      </dgm:t>
    </dgm:pt>
    <dgm:pt modelId="{A5B0F648-81A7-4229-9576-803909426B7B}" type="pres">
      <dgm:prSet presAssocID="{61378CB6-CE37-4317-A96C-02FA23043C98}" presName="Name21" presStyleCnt="0"/>
      <dgm:spPr/>
    </dgm:pt>
    <dgm:pt modelId="{7B2C51CF-71E8-464C-A81F-0513A8894D15}" type="pres">
      <dgm:prSet presAssocID="{61378CB6-CE37-4317-A96C-02FA23043C98}" presName="level2Shape" presStyleLbl="node3" presStyleIdx="0" presStyleCnt="4"/>
      <dgm:spPr/>
      <dgm:t>
        <a:bodyPr/>
        <a:lstStyle/>
        <a:p>
          <a:endParaRPr lang="en-US"/>
        </a:p>
      </dgm:t>
    </dgm:pt>
    <dgm:pt modelId="{1A7DCD06-1EC5-4F4A-BA85-354E5211259F}" type="pres">
      <dgm:prSet presAssocID="{61378CB6-CE37-4317-A96C-02FA23043C98}" presName="hierChild3" presStyleCnt="0"/>
      <dgm:spPr/>
    </dgm:pt>
    <dgm:pt modelId="{809E1B97-5E60-4234-9298-AF0AB4F603B6}" type="pres">
      <dgm:prSet presAssocID="{42760529-BC1E-4DDF-978F-A413C6119A1C}" presName="Name19" presStyleLbl="parChTrans1D3" presStyleIdx="1" presStyleCnt="4"/>
      <dgm:spPr/>
      <dgm:t>
        <a:bodyPr/>
        <a:lstStyle/>
        <a:p>
          <a:endParaRPr lang="en-US"/>
        </a:p>
      </dgm:t>
    </dgm:pt>
    <dgm:pt modelId="{0AC45EFA-657C-4A18-865B-559CD5EC8E97}" type="pres">
      <dgm:prSet presAssocID="{CBC6CD59-A20C-47DF-B449-18D7224AFE55}" presName="Name21" presStyleCnt="0"/>
      <dgm:spPr/>
    </dgm:pt>
    <dgm:pt modelId="{3065AE95-75A4-40B7-A771-875A7C29463A}" type="pres">
      <dgm:prSet presAssocID="{CBC6CD59-A20C-47DF-B449-18D7224AFE55}" presName="level2Shape" presStyleLbl="node3" presStyleIdx="1" presStyleCnt="4"/>
      <dgm:spPr/>
      <dgm:t>
        <a:bodyPr/>
        <a:lstStyle/>
        <a:p>
          <a:endParaRPr lang="en-US"/>
        </a:p>
      </dgm:t>
    </dgm:pt>
    <dgm:pt modelId="{258D361F-EFF1-4032-9439-8436057F728E}" type="pres">
      <dgm:prSet presAssocID="{CBC6CD59-A20C-47DF-B449-18D7224AFE55}" presName="hierChild3" presStyleCnt="0"/>
      <dgm:spPr/>
    </dgm:pt>
    <dgm:pt modelId="{DCF39601-17F7-4FD9-AB5C-16206F01D65E}" type="pres">
      <dgm:prSet presAssocID="{542A9AA6-BBB8-486F-A7A1-16E94B5A9114}" presName="Name19" presStyleLbl="parChTrans1D2" presStyleIdx="1" presStyleCnt="2"/>
      <dgm:spPr/>
      <dgm:t>
        <a:bodyPr/>
        <a:lstStyle/>
        <a:p>
          <a:endParaRPr lang="en-US"/>
        </a:p>
      </dgm:t>
    </dgm:pt>
    <dgm:pt modelId="{DA6D5272-5A91-4DF1-920D-036311B7C5D8}" type="pres">
      <dgm:prSet presAssocID="{AABD3B4C-00FA-4E0F-AB66-53FCBB003F64}" presName="Name21" presStyleCnt="0"/>
      <dgm:spPr/>
    </dgm:pt>
    <dgm:pt modelId="{B84A0555-E2AC-4C90-80CE-DE315CE5D9FB}" type="pres">
      <dgm:prSet presAssocID="{AABD3B4C-00FA-4E0F-AB66-53FCBB003F64}" presName="level2Shape" presStyleLbl="node2" presStyleIdx="1" presStyleCnt="2"/>
      <dgm:spPr/>
      <dgm:t>
        <a:bodyPr/>
        <a:lstStyle/>
        <a:p>
          <a:endParaRPr lang="en-US"/>
        </a:p>
      </dgm:t>
    </dgm:pt>
    <dgm:pt modelId="{50DF6C15-D7EA-42B7-A78C-E24FEA173540}" type="pres">
      <dgm:prSet presAssocID="{AABD3B4C-00FA-4E0F-AB66-53FCBB003F64}" presName="hierChild3" presStyleCnt="0"/>
      <dgm:spPr/>
    </dgm:pt>
    <dgm:pt modelId="{A6705C7C-66B2-47F7-8C04-4DFF06E864EA}" type="pres">
      <dgm:prSet presAssocID="{4572991D-CE6C-4544-80F4-91C12630C3ED}" presName="Name19" presStyleLbl="parChTrans1D3" presStyleIdx="2" presStyleCnt="4"/>
      <dgm:spPr/>
      <dgm:t>
        <a:bodyPr/>
        <a:lstStyle/>
        <a:p>
          <a:endParaRPr lang="en-US"/>
        </a:p>
      </dgm:t>
    </dgm:pt>
    <dgm:pt modelId="{91654ED4-CC12-43F5-91BD-05F856B4D851}" type="pres">
      <dgm:prSet presAssocID="{4E3C3956-0EC4-4089-94E8-2BE96DE3558C}" presName="Name21" presStyleCnt="0"/>
      <dgm:spPr/>
    </dgm:pt>
    <dgm:pt modelId="{28BEDFED-14FA-4315-9E5F-903152C53D3A}" type="pres">
      <dgm:prSet presAssocID="{4E3C3956-0EC4-4089-94E8-2BE96DE3558C}" presName="level2Shape" presStyleLbl="node3" presStyleIdx="2" presStyleCnt="4"/>
      <dgm:spPr/>
      <dgm:t>
        <a:bodyPr/>
        <a:lstStyle/>
        <a:p>
          <a:endParaRPr lang="en-US"/>
        </a:p>
      </dgm:t>
    </dgm:pt>
    <dgm:pt modelId="{A59DD238-11AF-40CD-AE3D-A34FE177CA0D}" type="pres">
      <dgm:prSet presAssocID="{4E3C3956-0EC4-4089-94E8-2BE96DE3558C}" presName="hierChild3" presStyleCnt="0"/>
      <dgm:spPr/>
    </dgm:pt>
    <dgm:pt modelId="{DBBB33AC-CF05-49AF-9103-10C226E41971}" type="pres">
      <dgm:prSet presAssocID="{884600F3-4993-47B7-8197-736A6ED79E2F}" presName="Name19" presStyleLbl="parChTrans1D3" presStyleIdx="3" presStyleCnt="4"/>
      <dgm:spPr/>
      <dgm:t>
        <a:bodyPr/>
        <a:lstStyle/>
        <a:p>
          <a:endParaRPr lang="en-US"/>
        </a:p>
      </dgm:t>
    </dgm:pt>
    <dgm:pt modelId="{312B938C-F951-4CD7-8D77-6EB189EC0FB8}" type="pres">
      <dgm:prSet presAssocID="{CFBE50F2-2817-46A9-8955-BD58230019AF}" presName="Name21" presStyleCnt="0"/>
      <dgm:spPr/>
    </dgm:pt>
    <dgm:pt modelId="{FA730476-1B9C-49D6-8A4B-4601D2BE5D4E}" type="pres">
      <dgm:prSet presAssocID="{CFBE50F2-2817-46A9-8955-BD58230019AF}" presName="level2Shape" presStyleLbl="node3" presStyleIdx="3" presStyleCnt="4"/>
      <dgm:spPr/>
      <dgm:t>
        <a:bodyPr/>
        <a:lstStyle/>
        <a:p>
          <a:endParaRPr lang="en-US"/>
        </a:p>
      </dgm:t>
    </dgm:pt>
    <dgm:pt modelId="{E92581AE-69F1-4A3D-A022-D49EDF3EDBDE}" type="pres">
      <dgm:prSet presAssocID="{CFBE50F2-2817-46A9-8955-BD58230019AF}" presName="hierChild3" presStyleCnt="0"/>
      <dgm:spPr/>
    </dgm:pt>
    <dgm:pt modelId="{DEA4B34B-ED6F-4897-9A2C-B09806E65221}" type="pres">
      <dgm:prSet presAssocID="{0F34E43E-C6AA-4BF2-A758-F62226DDEC80}" presName="bgShapesFlow" presStyleCnt="0"/>
      <dgm:spPr/>
    </dgm:pt>
  </dgm:ptLst>
  <dgm:cxnLst>
    <dgm:cxn modelId="{7017DE50-EE00-4649-9C3B-176181C471E2}" type="presOf" srcId="{CFBE50F2-2817-46A9-8955-BD58230019AF}" destId="{FA730476-1B9C-49D6-8A4B-4601D2BE5D4E}" srcOrd="0" destOrd="0" presId="urn:microsoft.com/office/officeart/2005/8/layout/hierarchy6"/>
    <dgm:cxn modelId="{9C608A00-5AD9-4F48-976F-E2AED5DAAFF5}" srcId="{AABD3B4C-00FA-4E0F-AB66-53FCBB003F64}" destId="{4E3C3956-0EC4-4089-94E8-2BE96DE3558C}" srcOrd="0" destOrd="0" parTransId="{4572991D-CE6C-4544-80F4-91C12630C3ED}" sibTransId="{3D37605D-72E9-4EBD-A042-593F0058C04B}"/>
    <dgm:cxn modelId="{03C02DE9-D8AD-4AC2-9BF9-6606A9526A15}" srcId="{0F34E43E-C6AA-4BF2-A758-F62226DDEC80}" destId="{2AE882FD-DB3F-47D9-848C-307C4007F449}" srcOrd="0" destOrd="0" parTransId="{C997BA39-737F-4760-97D4-9738E3799BC2}" sibTransId="{802F3B40-F6DB-4977-BE51-160DF9B23E8E}"/>
    <dgm:cxn modelId="{4E0B4DA8-8113-4EB8-ABF8-A228BF35E69E}" type="presOf" srcId="{69DDACCC-6EB1-4279-90AF-4615BD629B45}" destId="{D0985A57-AD7F-4B1C-91A7-D54A7842C541}" srcOrd="0" destOrd="0" presId="urn:microsoft.com/office/officeart/2005/8/layout/hierarchy6"/>
    <dgm:cxn modelId="{A8E47EDD-CCBC-4929-A9E1-437BCB434548}" type="presOf" srcId="{CBC6CD59-A20C-47DF-B449-18D7224AFE55}" destId="{3065AE95-75A4-40B7-A771-875A7C29463A}" srcOrd="0" destOrd="0" presId="urn:microsoft.com/office/officeart/2005/8/layout/hierarchy6"/>
    <dgm:cxn modelId="{354A1F4F-583D-4491-80BE-409CCC0AAA97}" srcId="{2AE882FD-DB3F-47D9-848C-307C4007F449}" destId="{AABD3B4C-00FA-4E0F-AB66-53FCBB003F64}" srcOrd="1" destOrd="0" parTransId="{542A9AA6-BBB8-486F-A7A1-16E94B5A9114}" sibTransId="{5E9F63FD-650C-4C2B-BC32-84C14CB7033B}"/>
    <dgm:cxn modelId="{2FCD45F7-7771-49D4-9FCF-12A5ED26620B}" srcId="{AABD3B4C-00FA-4E0F-AB66-53FCBB003F64}" destId="{CFBE50F2-2817-46A9-8955-BD58230019AF}" srcOrd="1" destOrd="0" parTransId="{884600F3-4993-47B7-8197-736A6ED79E2F}" sibTransId="{ABC45CD1-2988-49D8-AC85-9ECF2D7D55A0}"/>
    <dgm:cxn modelId="{4D368DC4-8660-417F-9F5B-140FD456B31C}" type="presOf" srcId="{AABD3B4C-00FA-4E0F-AB66-53FCBB003F64}" destId="{B84A0555-E2AC-4C90-80CE-DE315CE5D9FB}" srcOrd="0" destOrd="0" presId="urn:microsoft.com/office/officeart/2005/8/layout/hierarchy6"/>
    <dgm:cxn modelId="{2BDD63CF-CD4B-4168-BD10-3EF6EBAF0BAB}" srcId="{69DDACCC-6EB1-4279-90AF-4615BD629B45}" destId="{CBC6CD59-A20C-47DF-B449-18D7224AFE55}" srcOrd="1" destOrd="0" parTransId="{42760529-BC1E-4DDF-978F-A413C6119A1C}" sibTransId="{68B52737-9895-4578-8DFB-8A3F878F34CC}"/>
    <dgm:cxn modelId="{60752223-6CA5-478C-A230-34B114803DAD}" srcId="{2AE882FD-DB3F-47D9-848C-307C4007F449}" destId="{69DDACCC-6EB1-4279-90AF-4615BD629B45}" srcOrd="0" destOrd="0" parTransId="{C2770CE7-3CB1-44BF-9B19-A8FE17D23554}" sibTransId="{B9E9AF4E-FE50-41FF-9421-F798E708BD22}"/>
    <dgm:cxn modelId="{23229ECB-3F6A-4366-8657-37D86001BC30}" type="presOf" srcId="{0F34E43E-C6AA-4BF2-A758-F62226DDEC80}" destId="{2812DE29-BA09-48D4-AD09-2A7F202181A6}" srcOrd="0" destOrd="0" presId="urn:microsoft.com/office/officeart/2005/8/layout/hierarchy6"/>
    <dgm:cxn modelId="{67D1CD21-8554-42B2-A901-E80F193F9D3A}" type="presOf" srcId="{2AE882FD-DB3F-47D9-848C-307C4007F449}" destId="{C2B3B7E3-7FA9-49BA-8771-CAB2DC5D0C2C}" srcOrd="0" destOrd="0" presId="urn:microsoft.com/office/officeart/2005/8/layout/hierarchy6"/>
    <dgm:cxn modelId="{89224B82-9545-4DCC-ABB5-018F65FAB6AB}" type="presOf" srcId="{884600F3-4993-47B7-8197-736A6ED79E2F}" destId="{DBBB33AC-CF05-49AF-9103-10C226E41971}" srcOrd="0" destOrd="0" presId="urn:microsoft.com/office/officeart/2005/8/layout/hierarchy6"/>
    <dgm:cxn modelId="{38533B2D-2F8F-43CD-A7C3-87A0C22B97E0}" type="presOf" srcId="{C2770CE7-3CB1-44BF-9B19-A8FE17D23554}" destId="{BB26442A-3E10-4BB8-83D7-22C4B12D3FB3}" srcOrd="0" destOrd="0" presId="urn:microsoft.com/office/officeart/2005/8/layout/hierarchy6"/>
    <dgm:cxn modelId="{7687A954-1AA0-476E-BCDE-5B7AB6263B4A}" srcId="{69DDACCC-6EB1-4279-90AF-4615BD629B45}" destId="{61378CB6-CE37-4317-A96C-02FA23043C98}" srcOrd="0" destOrd="0" parTransId="{3EF7E1FA-9417-4CB4-BDB4-E00D9693DB71}" sibTransId="{362E6B7D-922F-4503-A659-DAF2629E02B4}"/>
    <dgm:cxn modelId="{E59A8B8B-E3CD-4464-B320-2E4A640482F4}" type="presOf" srcId="{42760529-BC1E-4DDF-978F-A413C6119A1C}" destId="{809E1B97-5E60-4234-9298-AF0AB4F603B6}" srcOrd="0" destOrd="0" presId="urn:microsoft.com/office/officeart/2005/8/layout/hierarchy6"/>
    <dgm:cxn modelId="{9E5E9DBD-1205-49A7-87FD-0BFE6A1F26E5}" type="presOf" srcId="{4572991D-CE6C-4544-80F4-91C12630C3ED}" destId="{A6705C7C-66B2-47F7-8C04-4DFF06E864EA}" srcOrd="0" destOrd="0" presId="urn:microsoft.com/office/officeart/2005/8/layout/hierarchy6"/>
    <dgm:cxn modelId="{D7E6AC1B-A8A1-48F0-9BE6-3FE5FB3FEEEC}" type="presOf" srcId="{3EF7E1FA-9417-4CB4-BDB4-E00D9693DB71}" destId="{B08BCAA4-3B33-422B-9A89-FA9486A5E63C}" srcOrd="0" destOrd="0" presId="urn:microsoft.com/office/officeart/2005/8/layout/hierarchy6"/>
    <dgm:cxn modelId="{CA12EE04-60E1-4486-B225-427DCE813761}" type="presOf" srcId="{4E3C3956-0EC4-4089-94E8-2BE96DE3558C}" destId="{28BEDFED-14FA-4315-9E5F-903152C53D3A}" srcOrd="0" destOrd="0" presId="urn:microsoft.com/office/officeart/2005/8/layout/hierarchy6"/>
    <dgm:cxn modelId="{2C7762BC-766E-4231-AA27-7EC5ADED4D97}" type="presOf" srcId="{61378CB6-CE37-4317-A96C-02FA23043C98}" destId="{7B2C51CF-71E8-464C-A81F-0513A8894D15}" srcOrd="0" destOrd="0" presId="urn:microsoft.com/office/officeart/2005/8/layout/hierarchy6"/>
    <dgm:cxn modelId="{5F6ADBE8-DAC2-4842-B590-62771DFD92A7}" type="presOf" srcId="{542A9AA6-BBB8-486F-A7A1-16E94B5A9114}" destId="{DCF39601-17F7-4FD9-AB5C-16206F01D65E}" srcOrd="0" destOrd="0" presId="urn:microsoft.com/office/officeart/2005/8/layout/hierarchy6"/>
    <dgm:cxn modelId="{660069C7-7128-425A-9A84-BC39D88F01B4}" type="presParOf" srcId="{2812DE29-BA09-48D4-AD09-2A7F202181A6}" destId="{67D59DCD-8073-4766-A096-9AF3596C2BBE}" srcOrd="0" destOrd="0" presId="urn:microsoft.com/office/officeart/2005/8/layout/hierarchy6"/>
    <dgm:cxn modelId="{A050F218-45E0-43D9-AA0B-88FA42FFBBA9}" type="presParOf" srcId="{67D59DCD-8073-4766-A096-9AF3596C2BBE}" destId="{2B320402-DF32-49FD-9F12-157780DA51E6}" srcOrd="0" destOrd="0" presId="urn:microsoft.com/office/officeart/2005/8/layout/hierarchy6"/>
    <dgm:cxn modelId="{31C154B3-3CA4-454D-B6CA-FEE213C59402}" type="presParOf" srcId="{2B320402-DF32-49FD-9F12-157780DA51E6}" destId="{54774FCA-EC55-4853-A5CB-9CC78C45455C}" srcOrd="0" destOrd="0" presId="urn:microsoft.com/office/officeart/2005/8/layout/hierarchy6"/>
    <dgm:cxn modelId="{B6771E5D-B771-4B2C-8025-DAB2F2256D98}" type="presParOf" srcId="{54774FCA-EC55-4853-A5CB-9CC78C45455C}" destId="{C2B3B7E3-7FA9-49BA-8771-CAB2DC5D0C2C}" srcOrd="0" destOrd="0" presId="urn:microsoft.com/office/officeart/2005/8/layout/hierarchy6"/>
    <dgm:cxn modelId="{72BA16B0-5D02-4C9E-A2FA-0CCA47B5D9B7}" type="presParOf" srcId="{54774FCA-EC55-4853-A5CB-9CC78C45455C}" destId="{4F788A5A-59DC-4740-8A97-47CAD4E15C47}" srcOrd="1" destOrd="0" presId="urn:microsoft.com/office/officeart/2005/8/layout/hierarchy6"/>
    <dgm:cxn modelId="{41EB4DEB-21D4-498F-B4C9-86F7414A2E7F}" type="presParOf" srcId="{4F788A5A-59DC-4740-8A97-47CAD4E15C47}" destId="{BB26442A-3E10-4BB8-83D7-22C4B12D3FB3}" srcOrd="0" destOrd="0" presId="urn:microsoft.com/office/officeart/2005/8/layout/hierarchy6"/>
    <dgm:cxn modelId="{50B97064-F7E7-4E3A-9EA1-86A224AEE56C}" type="presParOf" srcId="{4F788A5A-59DC-4740-8A97-47CAD4E15C47}" destId="{DE964B98-17A0-4E50-9B0C-1C483F5798FF}" srcOrd="1" destOrd="0" presId="urn:microsoft.com/office/officeart/2005/8/layout/hierarchy6"/>
    <dgm:cxn modelId="{09DEF923-83DE-4428-BEB1-525FAAE8801D}" type="presParOf" srcId="{DE964B98-17A0-4E50-9B0C-1C483F5798FF}" destId="{D0985A57-AD7F-4B1C-91A7-D54A7842C541}" srcOrd="0" destOrd="0" presId="urn:microsoft.com/office/officeart/2005/8/layout/hierarchy6"/>
    <dgm:cxn modelId="{4F20DA46-C94A-4571-B4F3-9026684E562D}" type="presParOf" srcId="{DE964B98-17A0-4E50-9B0C-1C483F5798FF}" destId="{2FA49EF7-DA38-4097-A38D-831361E56B70}" srcOrd="1" destOrd="0" presId="urn:microsoft.com/office/officeart/2005/8/layout/hierarchy6"/>
    <dgm:cxn modelId="{E9B3FB37-B6AD-4AA1-A319-FC5C840694C3}" type="presParOf" srcId="{2FA49EF7-DA38-4097-A38D-831361E56B70}" destId="{B08BCAA4-3B33-422B-9A89-FA9486A5E63C}" srcOrd="0" destOrd="0" presId="urn:microsoft.com/office/officeart/2005/8/layout/hierarchy6"/>
    <dgm:cxn modelId="{75B7D277-221B-432F-A260-B1B8CF3CF111}" type="presParOf" srcId="{2FA49EF7-DA38-4097-A38D-831361E56B70}" destId="{A5B0F648-81A7-4229-9576-803909426B7B}" srcOrd="1" destOrd="0" presId="urn:microsoft.com/office/officeart/2005/8/layout/hierarchy6"/>
    <dgm:cxn modelId="{3348C5FA-5F6C-4068-A767-5B7EC2A255E6}" type="presParOf" srcId="{A5B0F648-81A7-4229-9576-803909426B7B}" destId="{7B2C51CF-71E8-464C-A81F-0513A8894D15}" srcOrd="0" destOrd="0" presId="urn:microsoft.com/office/officeart/2005/8/layout/hierarchy6"/>
    <dgm:cxn modelId="{A556BDF3-A93C-4E16-A414-536649325384}" type="presParOf" srcId="{A5B0F648-81A7-4229-9576-803909426B7B}" destId="{1A7DCD06-1EC5-4F4A-BA85-354E5211259F}" srcOrd="1" destOrd="0" presId="urn:microsoft.com/office/officeart/2005/8/layout/hierarchy6"/>
    <dgm:cxn modelId="{674ED183-C31E-48CF-811A-D619BF83A783}" type="presParOf" srcId="{2FA49EF7-DA38-4097-A38D-831361E56B70}" destId="{809E1B97-5E60-4234-9298-AF0AB4F603B6}" srcOrd="2" destOrd="0" presId="urn:microsoft.com/office/officeart/2005/8/layout/hierarchy6"/>
    <dgm:cxn modelId="{EB0F6A70-BAE3-44C7-A853-F5A6626A45BD}" type="presParOf" srcId="{2FA49EF7-DA38-4097-A38D-831361E56B70}" destId="{0AC45EFA-657C-4A18-865B-559CD5EC8E97}" srcOrd="3" destOrd="0" presId="urn:microsoft.com/office/officeart/2005/8/layout/hierarchy6"/>
    <dgm:cxn modelId="{CD8656B0-081D-4ED2-927D-0ABD127AE482}" type="presParOf" srcId="{0AC45EFA-657C-4A18-865B-559CD5EC8E97}" destId="{3065AE95-75A4-40B7-A771-875A7C29463A}" srcOrd="0" destOrd="0" presId="urn:microsoft.com/office/officeart/2005/8/layout/hierarchy6"/>
    <dgm:cxn modelId="{DE1FD605-977D-4C12-BDCA-16BC4048A1D7}" type="presParOf" srcId="{0AC45EFA-657C-4A18-865B-559CD5EC8E97}" destId="{258D361F-EFF1-4032-9439-8436057F728E}" srcOrd="1" destOrd="0" presId="urn:microsoft.com/office/officeart/2005/8/layout/hierarchy6"/>
    <dgm:cxn modelId="{590911E9-AD87-4CEE-8CE4-A6987614FD71}" type="presParOf" srcId="{4F788A5A-59DC-4740-8A97-47CAD4E15C47}" destId="{DCF39601-17F7-4FD9-AB5C-16206F01D65E}" srcOrd="2" destOrd="0" presId="urn:microsoft.com/office/officeart/2005/8/layout/hierarchy6"/>
    <dgm:cxn modelId="{A90D9737-6E74-4EAE-A492-D141711258FD}" type="presParOf" srcId="{4F788A5A-59DC-4740-8A97-47CAD4E15C47}" destId="{DA6D5272-5A91-4DF1-920D-036311B7C5D8}" srcOrd="3" destOrd="0" presId="urn:microsoft.com/office/officeart/2005/8/layout/hierarchy6"/>
    <dgm:cxn modelId="{B3116563-48FB-4AF0-BB52-4E93CE83C89B}" type="presParOf" srcId="{DA6D5272-5A91-4DF1-920D-036311B7C5D8}" destId="{B84A0555-E2AC-4C90-80CE-DE315CE5D9FB}" srcOrd="0" destOrd="0" presId="urn:microsoft.com/office/officeart/2005/8/layout/hierarchy6"/>
    <dgm:cxn modelId="{24FEF97C-2894-427D-A671-0D115C144D9D}" type="presParOf" srcId="{DA6D5272-5A91-4DF1-920D-036311B7C5D8}" destId="{50DF6C15-D7EA-42B7-A78C-E24FEA173540}" srcOrd="1" destOrd="0" presId="urn:microsoft.com/office/officeart/2005/8/layout/hierarchy6"/>
    <dgm:cxn modelId="{AB8C4B9A-C197-4839-87E5-533BE53CC9EF}" type="presParOf" srcId="{50DF6C15-D7EA-42B7-A78C-E24FEA173540}" destId="{A6705C7C-66B2-47F7-8C04-4DFF06E864EA}" srcOrd="0" destOrd="0" presId="urn:microsoft.com/office/officeart/2005/8/layout/hierarchy6"/>
    <dgm:cxn modelId="{9985955A-759B-49E6-A768-2CB7EB9B594B}" type="presParOf" srcId="{50DF6C15-D7EA-42B7-A78C-E24FEA173540}" destId="{91654ED4-CC12-43F5-91BD-05F856B4D851}" srcOrd="1" destOrd="0" presId="urn:microsoft.com/office/officeart/2005/8/layout/hierarchy6"/>
    <dgm:cxn modelId="{C8BBF3E8-0376-4724-B748-767B2DFBFA96}" type="presParOf" srcId="{91654ED4-CC12-43F5-91BD-05F856B4D851}" destId="{28BEDFED-14FA-4315-9E5F-903152C53D3A}" srcOrd="0" destOrd="0" presId="urn:microsoft.com/office/officeart/2005/8/layout/hierarchy6"/>
    <dgm:cxn modelId="{2E9ABB2E-C1B7-40A7-ACE3-362D70C5EC78}" type="presParOf" srcId="{91654ED4-CC12-43F5-91BD-05F856B4D851}" destId="{A59DD238-11AF-40CD-AE3D-A34FE177CA0D}" srcOrd="1" destOrd="0" presId="urn:microsoft.com/office/officeart/2005/8/layout/hierarchy6"/>
    <dgm:cxn modelId="{35C938DF-9B6F-4654-A179-0E0636A83516}" type="presParOf" srcId="{50DF6C15-D7EA-42B7-A78C-E24FEA173540}" destId="{DBBB33AC-CF05-49AF-9103-10C226E41971}" srcOrd="2" destOrd="0" presId="urn:microsoft.com/office/officeart/2005/8/layout/hierarchy6"/>
    <dgm:cxn modelId="{C91DDAC1-66F3-4F05-B144-1FEB9513C878}" type="presParOf" srcId="{50DF6C15-D7EA-42B7-A78C-E24FEA173540}" destId="{312B938C-F951-4CD7-8D77-6EB189EC0FB8}" srcOrd="3" destOrd="0" presId="urn:microsoft.com/office/officeart/2005/8/layout/hierarchy6"/>
    <dgm:cxn modelId="{8C1C6686-3771-4BA7-A5F8-D66A7FFC09FE}" type="presParOf" srcId="{312B938C-F951-4CD7-8D77-6EB189EC0FB8}" destId="{FA730476-1B9C-49D6-8A4B-4601D2BE5D4E}" srcOrd="0" destOrd="0" presId="urn:microsoft.com/office/officeart/2005/8/layout/hierarchy6"/>
    <dgm:cxn modelId="{5E2F549F-5009-448C-9D83-75E87174970B}" type="presParOf" srcId="{312B938C-F951-4CD7-8D77-6EB189EC0FB8}" destId="{E92581AE-69F1-4A3D-A022-D49EDF3EDBDE}" srcOrd="1" destOrd="0" presId="urn:microsoft.com/office/officeart/2005/8/layout/hierarchy6"/>
    <dgm:cxn modelId="{19C33B2B-7827-4A51-93C5-7380567835B0}" type="presParOf" srcId="{2812DE29-BA09-48D4-AD09-2A7F202181A6}" destId="{DEA4B34B-ED6F-4897-9A2C-B09806E65221}"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45EE72-BB66-4799-B500-4BA79C82D8F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1F618333-5C12-4F9F-A8F4-08788CC02414}">
      <dgm:prSet phldrT="[Text]" custT="1"/>
      <dgm:spPr>
        <a:solidFill>
          <a:srgbClr val="009999"/>
        </a:solidFill>
      </dgm:spPr>
      <dgm:t>
        <a:bodyPr/>
        <a:lstStyle/>
        <a:p>
          <a:r>
            <a:rPr lang="en-GB" sz="2000" dirty="0">
              <a:latin typeface="Arial" panose="020B0604020202020204" pitchFamily="34" charset="0"/>
              <a:cs typeface="Arial" panose="020B0604020202020204" pitchFamily="34" charset="0"/>
            </a:rPr>
            <a:t>Hybrid pension </a:t>
          </a:r>
        </a:p>
        <a:p>
          <a:r>
            <a:rPr lang="en-GB" sz="2000" dirty="0">
              <a:latin typeface="Arial" panose="020B0604020202020204" pitchFamily="34" charset="0"/>
              <a:cs typeface="Arial" panose="020B0604020202020204" pitchFamily="34" charset="0"/>
            </a:rPr>
            <a:t>arrangement</a:t>
          </a:r>
        </a:p>
      </dgm:t>
    </dgm:pt>
    <dgm:pt modelId="{1161D678-9F0B-477A-98FB-AA51D9027178}" type="parTrans" cxnId="{B822622F-5E24-45AF-A575-2C7832ED1210}">
      <dgm:prSet/>
      <dgm:spPr/>
      <dgm:t>
        <a:bodyPr/>
        <a:lstStyle/>
        <a:p>
          <a:endParaRPr lang="en-GB"/>
        </a:p>
      </dgm:t>
    </dgm:pt>
    <dgm:pt modelId="{B109A519-BA9E-4237-8F42-F93A3CC12A83}" type="sibTrans" cxnId="{B822622F-5E24-45AF-A575-2C7832ED1210}">
      <dgm:prSet/>
      <dgm:spPr/>
      <dgm:t>
        <a:bodyPr/>
        <a:lstStyle/>
        <a:p>
          <a:endParaRPr lang="en-GB"/>
        </a:p>
      </dgm:t>
    </dgm:pt>
    <dgm:pt modelId="{04B3D799-303E-4655-A850-14C34A21640B}">
      <dgm:prSet phldrT="[Text]" custT="1"/>
      <dgm:spPr>
        <a:solidFill>
          <a:srgbClr val="009999"/>
        </a:solidFill>
      </dgm:spPr>
      <dgm:t>
        <a:bodyPr/>
        <a:lstStyle/>
        <a:p>
          <a:r>
            <a:rPr lang="en-GB" sz="2000" dirty="0">
              <a:latin typeface="Arial" panose="020B0604020202020204" pitchFamily="34" charset="0"/>
              <a:cs typeface="Arial" panose="020B0604020202020204" pitchFamily="34" charset="0"/>
            </a:rPr>
            <a:t>Cambridge University Assistants’ Contributory Pension Scheme (CUACPS)</a:t>
          </a:r>
        </a:p>
      </dgm:t>
    </dgm:pt>
    <dgm:pt modelId="{A7A2E963-9B23-4FA8-A4FD-501708A584FE}" type="parTrans" cxnId="{CEF21F3F-1D71-4403-A0B4-F48DAA22FA9A}">
      <dgm:prSet/>
      <dgm:spPr/>
      <dgm:t>
        <a:bodyPr/>
        <a:lstStyle/>
        <a:p>
          <a:endParaRPr lang="en-GB"/>
        </a:p>
      </dgm:t>
    </dgm:pt>
    <dgm:pt modelId="{68FDD73C-9CD6-457A-92D6-6585D2A151FB}" type="sibTrans" cxnId="{CEF21F3F-1D71-4403-A0B4-F48DAA22FA9A}">
      <dgm:prSet/>
      <dgm:spPr/>
      <dgm:t>
        <a:bodyPr/>
        <a:lstStyle/>
        <a:p>
          <a:endParaRPr lang="en-GB"/>
        </a:p>
      </dgm:t>
    </dgm:pt>
    <dgm:pt modelId="{FD372EC1-2134-43B4-BFA0-033E39D68C2B}">
      <dgm:prSet phldrT="[Text]" custT="1"/>
      <dgm:spPr>
        <a:solidFill>
          <a:srgbClr val="009999"/>
        </a:solidFill>
      </dgm:spPr>
      <dgm:t>
        <a:bodyPr/>
        <a:lstStyle/>
        <a:p>
          <a:r>
            <a:rPr lang="en-GB" sz="2000" dirty="0">
              <a:latin typeface="Arial" panose="020B0604020202020204" pitchFamily="34" charset="0"/>
              <a:cs typeface="Arial" panose="020B0604020202020204" pitchFamily="34" charset="0"/>
            </a:rPr>
            <a:t>Cambridge University Assistants’ Defined Contribution Pension Scheme (CUADCPS)</a:t>
          </a:r>
        </a:p>
      </dgm:t>
    </dgm:pt>
    <dgm:pt modelId="{4BCCAED0-3797-42DD-97DE-A5B01BFF05E8}" type="parTrans" cxnId="{CD34871D-5712-4181-A69F-9BA4085548BC}">
      <dgm:prSet/>
      <dgm:spPr/>
      <dgm:t>
        <a:bodyPr/>
        <a:lstStyle/>
        <a:p>
          <a:endParaRPr lang="en-GB"/>
        </a:p>
      </dgm:t>
    </dgm:pt>
    <dgm:pt modelId="{98617089-1D80-4722-95B1-17D7E087DF06}" type="sibTrans" cxnId="{CD34871D-5712-4181-A69F-9BA4085548BC}">
      <dgm:prSet/>
      <dgm:spPr/>
      <dgm:t>
        <a:bodyPr/>
        <a:lstStyle/>
        <a:p>
          <a:endParaRPr lang="en-GB"/>
        </a:p>
      </dgm:t>
    </dgm:pt>
    <dgm:pt modelId="{C9EE03CA-4E4F-457B-9ED9-92C548507C06}" type="pres">
      <dgm:prSet presAssocID="{0C45EE72-BB66-4799-B500-4BA79C82D8F9}" presName="hierChild1" presStyleCnt="0">
        <dgm:presLayoutVars>
          <dgm:orgChart val="1"/>
          <dgm:chPref val="1"/>
          <dgm:dir/>
          <dgm:animOne val="branch"/>
          <dgm:animLvl val="lvl"/>
          <dgm:resizeHandles/>
        </dgm:presLayoutVars>
      </dgm:prSet>
      <dgm:spPr/>
      <dgm:t>
        <a:bodyPr/>
        <a:lstStyle/>
        <a:p>
          <a:endParaRPr lang="en-US"/>
        </a:p>
      </dgm:t>
    </dgm:pt>
    <dgm:pt modelId="{6E7D3F36-4470-4560-9060-842E672B2A0B}" type="pres">
      <dgm:prSet presAssocID="{1F618333-5C12-4F9F-A8F4-08788CC02414}" presName="hierRoot1" presStyleCnt="0">
        <dgm:presLayoutVars>
          <dgm:hierBranch val="init"/>
        </dgm:presLayoutVars>
      </dgm:prSet>
      <dgm:spPr/>
    </dgm:pt>
    <dgm:pt modelId="{98C9399A-FDE2-4D57-B7EB-CBDA166AA586}" type="pres">
      <dgm:prSet presAssocID="{1F618333-5C12-4F9F-A8F4-08788CC02414}" presName="rootComposite1" presStyleCnt="0"/>
      <dgm:spPr/>
    </dgm:pt>
    <dgm:pt modelId="{082D0989-DC02-4E77-8B95-39CFD5736DE7}" type="pres">
      <dgm:prSet presAssocID="{1F618333-5C12-4F9F-A8F4-08788CC02414}" presName="rootText1" presStyleLbl="node0" presStyleIdx="0" presStyleCnt="1">
        <dgm:presLayoutVars>
          <dgm:chPref val="3"/>
        </dgm:presLayoutVars>
      </dgm:prSet>
      <dgm:spPr/>
      <dgm:t>
        <a:bodyPr/>
        <a:lstStyle/>
        <a:p>
          <a:endParaRPr lang="en-US"/>
        </a:p>
      </dgm:t>
    </dgm:pt>
    <dgm:pt modelId="{143FFDD8-714E-4712-B4BC-A41E1C7EA33A}" type="pres">
      <dgm:prSet presAssocID="{1F618333-5C12-4F9F-A8F4-08788CC02414}" presName="rootConnector1" presStyleLbl="node1" presStyleIdx="0" presStyleCnt="0"/>
      <dgm:spPr/>
      <dgm:t>
        <a:bodyPr/>
        <a:lstStyle/>
        <a:p>
          <a:endParaRPr lang="en-US"/>
        </a:p>
      </dgm:t>
    </dgm:pt>
    <dgm:pt modelId="{9CFAA369-909F-49CF-93B5-59B157382F6B}" type="pres">
      <dgm:prSet presAssocID="{1F618333-5C12-4F9F-A8F4-08788CC02414}" presName="hierChild2" presStyleCnt="0"/>
      <dgm:spPr/>
    </dgm:pt>
    <dgm:pt modelId="{0ECF3467-559A-4598-BEE5-373EE5259B89}" type="pres">
      <dgm:prSet presAssocID="{A7A2E963-9B23-4FA8-A4FD-501708A584FE}" presName="Name37" presStyleLbl="parChTrans1D2" presStyleIdx="0" presStyleCnt="2"/>
      <dgm:spPr/>
      <dgm:t>
        <a:bodyPr/>
        <a:lstStyle/>
        <a:p>
          <a:endParaRPr lang="en-US"/>
        </a:p>
      </dgm:t>
    </dgm:pt>
    <dgm:pt modelId="{4205EC99-237B-4EC4-AF95-AC455C9A1658}" type="pres">
      <dgm:prSet presAssocID="{04B3D799-303E-4655-A850-14C34A21640B}" presName="hierRoot2" presStyleCnt="0">
        <dgm:presLayoutVars>
          <dgm:hierBranch val="init"/>
        </dgm:presLayoutVars>
      </dgm:prSet>
      <dgm:spPr/>
    </dgm:pt>
    <dgm:pt modelId="{87F16D3F-7BC5-4A14-8343-716ABE84246D}" type="pres">
      <dgm:prSet presAssocID="{04B3D799-303E-4655-A850-14C34A21640B}" presName="rootComposite" presStyleCnt="0"/>
      <dgm:spPr/>
    </dgm:pt>
    <dgm:pt modelId="{07D2FA96-5FAF-4B95-837A-ECE249A5DA36}" type="pres">
      <dgm:prSet presAssocID="{04B3D799-303E-4655-A850-14C34A21640B}" presName="rootText" presStyleLbl="node2" presStyleIdx="0" presStyleCnt="2">
        <dgm:presLayoutVars>
          <dgm:chPref val="3"/>
        </dgm:presLayoutVars>
      </dgm:prSet>
      <dgm:spPr/>
      <dgm:t>
        <a:bodyPr/>
        <a:lstStyle/>
        <a:p>
          <a:endParaRPr lang="en-US"/>
        </a:p>
      </dgm:t>
    </dgm:pt>
    <dgm:pt modelId="{74BEBE3A-1571-4420-980D-BEC3D0586CEE}" type="pres">
      <dgm:prSet presAssocID="{04B3D799-303E-4655-A850-14C34A21640B}" presName="rootConnector" presStyleLbl="node2" presStyleIdx="0" presStyleCnt="2"/>
      <dgm:spPr/>
      <dgm:t>
        <a:bodyPr/>
        <a:lstStyle/>
        <a:p>
          <a:endParaRPr lang="en-US"/>
        </a:p>
      </dgm:t>
    </dgm:pt>
    <dgm:pt modelId="{F1DD0840-E488-4308-8F75-01FF2A4D740D}" type="pres">
      <dgm:prSet presAssocID="{04B3D799-303E-4655-A850-14C34A21640B}" presName="hierChild4" presStyleCnt="0"/>
      <dgm:spPr/>
    </dgm:pt>
    <dgm:pt modelId="{CB72B8FB-A83B-4FE2-8487-C67254151DEF}" type="pres">
      <dgm:prSet presAssocID="{04B3D799-303E-4655-A850-14C34A21640B}" presName="hierChild5" presStyleCnt="0"/>
      <dgm:spPr/>
    </dgm:pt>
    <dgm:pt modelId="{15D34446-43E7-470F-9BE1-DAB80D3A4650}" type="pres">
      <dgm:prSet presAssocID="{4BCCAED0-3797-42DD-97DE-A5B01BFF05E8}" presName="Name37" presStyleLbl="parChTrans1D2" presStyleIdx="1" presStyleCnt="2"/>
      <dgm:spPr/>
      <dgm:t>
        <a:bodyPr/>
        <a:lstStyle/>
        <a:p>
          <a:endParaRPr lang="en-US"/>
        </a:p>
      </dgm:t>
    </dgm:pt>
    <dgm:pt modelId="{19C49DC9-A08F-473A-9B37-482910563BDC}" type="pres">
      <dgm:prSet presAssocID="{FD372EC1-2134-43B4-BFA0-033E39D68C2B}" presName="hierRoot2" presStyleCnt="0">
        <dgm:presLayoutVars>
          <dgm:hierBranch val="init"/>
        </dgm:presLayoutVars>
      </dgm:prSet>
      <dgm:spPr/>
    </dgm:pt>
    <dgm:pt modelId="{1BB56651-BCE1-42C5-9BCA-EB922B029026}" type="pres">
      <dgm:prSet presAssocID="{FD372EC1-2134-43B4-BFA0-033E39D68C2B}" presName="rootComposite" presStyleCnt="0"/>
      <dgm:spPr/>
    </dgm:pt>
    <dgm:pt modelId="{C7A5FF78-54A6-43B7-AC47-19ABBD0A89D0}" type="pres">
      <dgm:prSet presAssocID="{FD372EC1-2134-43B4-BFA0-033E39D68C2B}" presName="rootText" presStyleLbl="node2" presStyleIdx="1" presStyleCnt="2">
        <dgm:presLayoutVars>
          <dgm:chPref val="3"/>
        </dgm:presLayoutVars>
      </dgm:prSet>
      <dgm:spPr/>
      <dgm:t>
        <a:bodyPr/>
        <a:lstStyle/>
        <a:p>
          <a:endParaRPr lang="en-US"/>
        </a:p>
      </dgm:t>
    </dgm:pt>
    <dgm:pt modelId="{021F09F7-31F7-4F37-9E3C-839C56F38532}" type="pres">
      <dgm:prSet presAssocID="{FD372EC1-2134-43B4-BFA0-033E39D68C2B}" presName="rootConnector" presStyleLbl="node2" presStyleIdx="1" presStyleCnt="2"/>
      <dgm:spPr/>
      <dgm:t>
        <a:bodyPr/>
        <a:lstStyle/>
        <a:p>
          <a:endParaRPr lang="en-US"/>
        </a:p>
      </dgm:t>
    </dgm:pt>
    <dgm:pt modelId="{47985FCC-38C2-42B9-ABBB-22F116C9E7EE}" type="pres">
      <dgm:prSet presAssocID="{FD372EC1-2134-43B4-BFA0-033E39D68C2B}" presName="hierChild4" presStyleCnt="0"/>
      <dgm:spPr/>
    </dgm:pt>
    <dgm:pt modelId="{5DA7FB1F-0E68-49DE-A438-43D6DA3D1C7C}" type="pres">
      <dgm:prSet presAssocID="{FD372EC1-2134-43B4-BFA0-033E39D68C2B}" presName="hierChild5" presStyleCnt="0"/>
      <dgm:spPr/>
    </dgm:pt>
    <dgm:pt modelId="{1928CE93-C278-43E1-A347-5BABB0CFD861}" type="pres">
      <dgm:prSet presAssocID="{1F618333-5C12-4F9F-A8F4-08788CC02414}" presName="hierChild3" presStyleCnt="0"/>
      <dgm:spPr/>
    </dgm:pt>
  </dgm:ptLst>
  <dgm:cxnLst>
    <dgm:cxn modelId="{CD34871D-5712-4181-A69F-9BA4085548BC}" srcId="{1F618333-5C12-4F9F-A8F4-08788CC02414}" destId="{FD372EC1-2134-43B4-BFA0-033E39D68C2B}" srcOrd="1" destOrd="0" parTransId="{4BCCAED0-3797-42DD-97DE-A5B01BFF05E8}" sibTransId="{98617089-1D80-4722-95B1-17D7E087DF06}"/>
    <dgm:cxn modelId="{CEF21F3F-1D71-4403-A0B4-F48DAA22FA9A}" srcId="{1F618333-5C12-4F9F-A8F4-08788CC02414}" destId="{04B3D799-303E-4655-A850-14C34A21640B}" srcOrd="0" destOrd="0" parTransId="{A7A2E963-9B23-4FA8-A4FD-501708A584FE}" sibTransId="{68FDD73C-9CD6-457A-92D6-6585D2A151FB}"/>
    <dgm:cxn modelId="{1B806D6C-422A-470F-8370-C1661C56C344}" type="presOf" srcId="{FD372EC1-2134-43B4-BFA0-033E39D68C2B}" destId="{C7A5FF78-54A6-43B7-AC47-19ABBD0A89D0}" srcOrd="0" destOrd="0" presId="urn:microsoft.com/office/officeart/2005/8/layout/orgChart1"/>
    <dgm:cxn modelId="{D94A37E8-C3D2-48F1-A181-D3D5E856A6CE}" type="presOf" srcId="{0C45EE72-BB66-4799-B500-4BA79C82D8F9}" destId="{C9EE03CA-4E4F-457B-9ED9-92C548507C06}" srcOrd="0" destOrd="0" presId="urn:microsoft.com/office/officeart/2005/8/layout/orgChart1"/>
    <dgm:cxn modelId="{377C8A41-9646-4316-A016-39EF41D6D12F}" type="presOf" srcId="{04B3D799-303E-4655-A850-14C34A21640B}" destId="{74BEBE3A-1571-4420-980D-BEC3D0586CEE}" srcOrd="1" destOrd="0" presId="urn:microsoft.com/office/officeart/2005/8/layout/orgChart1"/>
    <dgm:cxn modelId="{1587BFC7-67CB-4D50-974B-BA5F3ADEEAAB}" type="presOf" srcId="{4BCCAED0-3797-42DD-97DE-A5B01BFF05E8}" destId="{15D34446-43E7-470F-9BE1-DAB80D3A4650}" srcOrd="0" destOrd="0" presId="urn:microsoft.com/office/officeart/2005/8/layout/orgChart1"/>
    <dgm:cxn modelId="{8980FDF8-49B4-4258-A3F1-BBE0FCCE1716}" type="presOf" srcId="{A7A2E963-9B23-4FA8-A4FD-501708A584FE}" destId="{0ECF3467-559A-4598-BEE5-373EE5259B89}" srcOrd="0" destOrd="0" presId="urn:microsoft.com/office/officeart/2005/8/layout/orgChart1"/>
    <dgm:cxn modelId="{B822622F-5E24-45AF-A575-2C7832ED1210}" srcId="{0C45EE72-BB66-4799-B500-4BA79C82D8F9}" destId="{1F618333-5C12-4F9F-A8F4-08788CC02414}" srcOrd="0" destOrd="0" parTransId="{1161D678-9F0B-477A-98FB-AA51D9027178}" sibTransId="{B109A519-BA9E-4237-8F42-F93A3CC12A83}"/>
    <dgm:cxn modelId="{5C56B507-F96A-411F-99A9-0A8767C7FD87}" type="presOf" srcId="{04B3D799-303E-4655-A850-14C34A21640B}" destId="{07D2FA96-5FAF-4B95-837A-ECE249A5DA36}" srcOrd="0" destOrd="0" presId="urn:microsoft.com/office/officeart/2005/8/layout/orgChart1"/>
    <dgm:cxn modelId="{C5ECE658-D596-4074-848E-CA85D35436A2}" type="presOf" srcId="{1F618333-5C12-4F9F-A8F4-08788CC02414}" destId="{143FFDD8-714E-4712-B4BC-A41E1C7EA33A}" srcOrd="1" destOrd="0" presId="urn:microsoft.com/office/officeart/2005/8/layout/orgChart1"/>
    <dgm:cxn modelId="{6D869BD1-6CC4-4A87-B0F5-CEA487D6E864}" type="presOf" srcId="{1F618333-5C12-4F9F-A8F4-08788CC02414}" destId="{082D0989-DC02-4E77-8B95-39CFD5736DE7}" srcOrd="0" destOrd="0" presId="urn:microsoft.com/office/officeart/2005/8/layout/orgChart1"/>
    <dgm:cxn modelId="{1271EDCF-A213-41DE-864F-B8F53CD31B13}" type="presOf" srcId="{FD372EC1-2134-43B4-BFA0-033E39D68C2B}" destId="{021F09F7-31F7-4F37-9E3C-839C56F38532}" srcOrd="1" destOrd="0" presId="urn:microsoft.com/office/officeart/2005/8/layout/orgChart1"/>
    <dgm:cxn modelId="{32365670-02C8-402A-88C1-AD18FA219319}" type="presParOf" srcId="{C9EE03CA-4E4F-457B-9ED9-92C548507C06}" destId="{6E7D3F36-4470-4560-9060-842E672B2A0B}" srcOrd="0" destOrd="0" presId="urn:microsoft.com/office/officeart/2005/8/layout/orgChart1"/>
    <dgm:cxn modelId="{304FF043-1EB1-49BC-B911-D579BEE8D17B}" type="presParOf" srcId="{6E7D3F36-4470-4560-9060-842E672B2A0B}" destId="{98C9399A-FDE2-4D57-B7EB-CBDA166AA586}" srcOrd="0" destOrd="0" presId="urn:microsoft.com/office/officeart/2005/8/layout/orgChart1"/>
    <dgm:cxn modelId="{30282E97-49ED-4E49-BEC2-9956E0B723FA}" type="presParOf" srcId="{98C9399A-FDE2-4D57-B7EB-CBDA166AA586}" destId="{082D0989-DC02-4E77-8B95-39CFD5736DE7}" srcOrd="0" destOrd="0" presId="urn:microsoft.com/office/officeart/2005/8/layout/orgChart1"/>
    <dgm:cxn modelId="{84ACA358-953F-4A98-A964-79AF8DDD2441}" type="presParOf" srcId="{98C9399A-FDE2-4D57-B7EB-CBDA166AA586}" destId="{143FFDD8-714E-4712-B4BC-A41E1C7EA33A}" srcOrd="1" destOrd="0" presId="urn:microsoft.com/office/officeart/2005/8/layout/orgChart1"/>
    <dgm:cxn modelId="{D94F883A-7308-4A6C-A116-EAC15B8914C3}" type="presParOf" srcId="{6E7D3F36-4470-4560-9060-842E672B2A0B}" destId="{9CFAA369-909F-49CF-93B5-59B157382F6B}" srcOrd="1" destOrd="0" presId="urn:microsoft.com/office/officeart/2005/8/layout/orgChart1"/>
    <dgm:cxn modelId="{093395C2-A32F-4EC6-9A9A-2172E665203D}" type="presParOf" srcId="{9CFAA369-909F-49CF-93B5-59B157382F6B}" destId="{0ECF3467-559A-4598-BEE5-373EE5259B89}" srcOrd="0" destOrd="0" presId="urn:microsoft.com/office/officeart/2005/8/layout/orgChart1"/>
    <dgm:cxn modelId="{0DD57EF0-0C5E-49C9-8C94-A5158E1315AA}" type="presParOf" srcId="{9CFAA369-909F-49CF-93B5-59B157382F6B}" destId="{4205EC99-237B-4EC4-AF95-AC455C9A1658}" srcOrd="1" destOrd="0" presId="urn:microsoft.com/office/officeart/2005/8/layout/orgChart1"/>
    <dgm:cxn modelId="{672EB3B8-BCC1-47BE-8140-0A4C9183A7CE}" type="presParOf" srcId="{4205EC99-237B-4EC4-AF95-AC455C9A1658}" destId="{87F16D3F-7BC5-4A14-8343-716ABE84246D}" srcOrd="0" destOrd="0" presId="urn:microsoft.com/office/officeart/2005/8/layout/orgChart1"/>
    <dgm:cxn modelId="{7412DCF4-70F8-4998-BD27-6F309FAEAA70}" type="presParOf" srcId="{87F16D3F-7BC5-4A14-8343-716ABE84246D}" destId="{07D2FA96-5FAF-4B95-837A-ECE249A5DA36}" srcOrd="0" destOrd="0" presId="urn:microsoft.com/office/officeart/2005/8/layout/orgChart1"/>
    <dgm:cxn modelId="{218FFC60-C669-44E7-9E83-25ACBB19F4DA}" type="presParOf" srcId="{87F16D3F-7BC5-4A14-8343-716ABE84246D}" destId="{74BEBE3A-1571-4420-980D-BEC3D0586CEE}" srcOrd="1" destOrd="0" presId="urn:microsoft.com/office/officeart/2005/8/layout/orgChart1"/>
    <dgm:cxn modelId="{F38A08F9-9992-48A5-8275-2B01B9C056AB}" type="presParOf" srcId="{4205EC99-237B-4EC4-AF95-AC455C9A1658}" destId="{F1DD0840-E488-4308-8F75-01FF2A4D740D}" srcOrd="1" destOrd="0" presId="urn:microsoft.com/office/officeart/2005/8/layout/orgChart1"/>
    <dgm:cxn modelId="{83B5B46F-710E-4EC1-B27E-DBF8873FC491}" type="presParOf" srcId="{4205EC99-237B-4EC4-AF95-AC455C9A1658}" destId="{CB72B8FB-A83B-4FE2-8487-C67254151DEF}" srcOrd="2" destOrd="0" presId="urn:microsoft.com/office/officeart/2005/8/layout/orgChart1"/>
    <dgm:cxn modelId="{450F5D25-C9D8-400C-B85C-B97373DEA1CB}" type="presParOf" srcId="{9CFAA369-909F-49CF-93B5-59B157382F6B}" destId="{15D34446-43E7-470F-9BE1-DAB80D3A4650}" srcOrd="2" destOrd="0" presId="urn:microsoft.com/office/officeart/2005/8/layout/orgChart1"/>
    <dgm:cxn modelId="{C885FD94-023D-4261-991B-0A0035BB2C20}" type="presParOf" srcId="{9CFAA369-909F-49CF-93B5-59B157382F6B}" destId="{19C49DC9-A08F-473A-9B37-482910563BDC}" srcOrd="3" destOrd="0" presId="urn:microsoft.com/office/officeart/2005/8/layout/orgChart1"/>
    <dgm:cxn modelId="{1FD37B4F-7F3D-4B6B-80D6-046349D6C827}" type="presParOf" srcId="{19C49DC9-A08F-473A-9B37-482910563BDC}" destId="{1BB56651-BCE1-42C5-9BCA-EB922B029026}" srcOrd="0" destOrd="0" presId="urn:microsoft.com/office/officeart/2005/8/layout/orgChart1"/>
    <dgm:cxn modelId="{058CDCC3-780F-43DA-B305-D907446BBE02}" type="presParOf" srcId="{1BB56651-BCE1-42C5-9BCA-EB922B029026}" destId="{C7A5FF78-54A6-43B7-AC47-19ABBD0A89D0}" srcOrd="0" destOrd="0" presId="urn:microsoft.com/office/officeart/2005/8/layout/orgChart1"/>
    <dgm:cxn modelId="{658F5522-B756-4E13-97B2-4BC3ECF80229}" type="presParOf" srcId="{1BB56651-BCE1-42C5-9BCA-EB922B029026}" destId="{021F09F7-31F7-4F37-9E3C-839C56F38532}" srcOrd="1" destOrd="0" presId="urn:microsoft.com/office/officeart/2005/8/layout/orgChart1"/>
    <dgm:cxn modelId="{7E3B7A51-332D-49B1-AB88-1690B5E305E6}" type="presParOf" srcId="{19C49DC9-A08F-473A-9B37-482910563BDC}" destId="{47985FCC-38C2-42B9-ABBB-22F116C9E7EE}" srcOrd="1" destOrd="0" presId="urn:microsoft.com/office/officeart/2005/8/layout/orgChart1"/>
    <dgm:cxn modelId="{1D3A89AB-EF52-4566-9552-FFEB6854C82F}" type="presParOf" srcId="{19C49DC9-A08F-473A-9B37-482910563BDC}" destId="{5DA7FB1F-0E68-49DE-A438-43D6DA3D1C7C}" srcOrd="2" destOrd="0" presId="urn:microsoft.com/office/officeart/2005/8/layout/orgChart1"/>
    <dgm:cxn modelId="{EC9ED6E5-684E-4960-860B-68390BA25A4D}" type="presParOf" srcId="{6E7D3F36-4470-4560-9060-842E672B2A0B}" destId="{1928CE93-C278-43E1-A347-5BABB0CFD86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3B7E3-7FA9-49BA-8771-CAB2DC5D0C2C}">
      <dsp:nvSpPr>
        <dsp:cNvPr id="0" name=""/>
        <dsp:cNvSpPr/>
      </dsp:nvSpPr>
      <dsp:spPr>
        <a:xfrm>
          <a:off x="4854626" y="767"/>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University</a:t>
          </a:r>
        </a:p>
      </dsp:txBody>
      <dsp:txXfrm>
        <a:off x="4885962" y="32103"/>
        <a:ext cx="1542186" cy="1007233"/>
      </dsp:txXfrm>
    </dsp:sp>
    <dsp:sp modelId="{BB26442A-3E10-4BB8-83D7-22C4B12D3FB3}">
      <dsp:nvSpPr>
        <dsp:cNvPr id="0" name=""/>
        <dsp:cNvSpPr/>
      </dsp:nvSpPr>
      <dsp:spPr>
        <a:xfrm>
          <a:off x="3493145" y="1070672"/>
          <a:ext cx="2163910" cy="431139"/>
        </a:xfrm>
        <a:custGeom>
          <a:avLst/>
          <a:gdLst/>
          <a:ahLst/>
          <a:cxnLst/>
          <a:rect l="0" t="0" r="0" b="0"/>
          <a:pathLst>
            <a:path>
              <a:moveTo>
                <a:pt x="2163910" y="0"/>
              </a:moveTo>
              <a:lnTo>
                <a:pt x="2163910" y="215569"/>
              </a:lnTo>
              <a:lnTo>
                <a:pt x="0" y="215569"/>
              </a:lnTo>
              <a:lnTo>
                <a:pt x="0" y="4311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985A57-AD7F-4B1C-91A7-D54A7842C541}">
      <dsp:nvSpPr>
        <dsp:cNvPr id="0" name=""/>
        <dsp:cNvSpPr/>
      </dsp:nvSpPr>
      <dsp:spPr>
        <a:xfrm>
          <a:off x="2690716" y="1501812"/>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Assistant Staff</a:t>
          </a:r>
        </a:p>
      </dsp:txBody>
      <dsp:txXfrm>
        <a:off x="2722052" y="1533148"/>
        <a:ext cx="1542186" cy="1007233"/>
      </dsp:txXfrm>
    </dsp:sp>
    <dsp:sp modelId="{B08BCAA4-3B33-422B-9A89-FA9486A5E63C}">
      <dsp:nvSpPr>
        <dsp:cNvPr id="0" name=""/>
        <dsp:cNvSpPr/>
      </dsp:nvSpPr>
      <dsp:spPr>
        <a:xfrm>
          <a:off x="2527582" y="2571717"/>
          <a:ext cx="965562" cy="424784"/>
        </a:xfrm>
        <a:custGeom>
          <a:avLst/>
          <a:gdLst/>
          <a:ahLst/>
          <a:cxnLst/>
          <a:rect l="0" t="0" r="0" b="0"/>
          <a:pathLst>
            <a:path>
              <a:moveTo>
                <a:pt x="965562" y="0"/>
              </a:moveTo>
              <a:lnTo>
                <a:pt x="965562" y="212392"/>
              </a:lnTo>
              <a:lnTo>
                <a:pt x="0" y="212392"/>
              </a:lnTo>
              <a:lnTo>
                <a:pt x="0" y="42478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2C51CF-71E8-464C-A81F-0513A8894D15}">
      <dsp:nvSpPr>
        <dsp:cNvPr id="0" name=""/>
        <dsp:cNvSpPr/>
      </dsp:nvSpPr>
      <dsp:spPr>
        <a:xfrm>
          <a:off x="1725153" y="2996502"/>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Cambridge University Assistants’ Contributory Pension Scheme (pre and post 2013 joiners)</a:t>
          </a:r>
        </a:p>
      </dsp:txBody>
      <dsp:txXfrm>
        <a:off x="1756489" y="3027838"/>
        <a:ext cx="1542186" cy="1007233"/>
      </dsp:txXfrm>
    </dsp:sp>
    <dsp:sp modelId="{809E1B97-5E60-4234-9298-AF0AB4F603B6}">
      <dsp:nvSpPr>
        <dsp:cNvPr id="0" name=""/>
        <dsp:cNvSpPr/>
      </dsp:nvSpPr>
      <dsp:spPr>
        <a:xfrm>
          <a:off x="3493145" y="2571717"/>
          <a:ext cx="1120752" cy="424784"/>
        </a:xfrm>
        <a:custGeom>
          <a:avLst/>
          <a:gdLst/>
          <a:ahLst/>
          <a:cxnLst/>
          <a:rect l="0" t="0" r="0" b="0"/>
          <a:pathLst>
            <a:path>
              <a:moveTo>
                <a:pt x="0" y="0"/>
              </a:moveTo>
              <a:lnTo>
                <a:pt x="0" y="212392"/>
              </a:lnTo>
              <a:lnTo>
                <a:pt x="1120752" y="212392"/>
              </a:lnTo>
              <a:lnTo>
                <a:pt x="1120752" y="42478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5AE95-75A4-40B7-A771-875A7C29463A}">
      <dsp:nvSpPr>
        <dsp:cNvPr id="0" name=""/>
        <dsp:cNvSpPr/>
      </dsp:nvSpPr>
      <dsp:spPr>
        <a:xfrm>
          <a:off x="3811469" y="2996502"/>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Cambridge University Assistants’ Defined Contribution Pension Scheme (joiner after 31 December 2012)</a:t>
          </a:r>
        </a:p>
      </dsp:txBody>
      <dsp:txXfrm>
        <a:off x="3842805" y="3027838"/>
        <a:ext cx="1542186" cy="1007233"/>
      </dsp:txXfrm>
    </dsp:sp>
    <dsp:sp modelId="{DCF39601-17F7-4FD9-AB5C-16206F01D65E}">
      <dsp:nvSpPr>
        <dsp:cNvPr id="0" name=""/>
        <dsp:cNvSpPr/>
      </dsp:nvSpPr>
      <dsp:spPr>
        <a:xfrm>
          <a:off x="5657056" y="1070672"/>
          <a:ext cx="2086315" cy="427962"/>
        </a:xfrm>
        <a:custGeom>
          <a:avLst/>
          <a:gdLst/>
          <a:ahLst/>
          <a:cxnLst/>
          <a:rect l="0" t="0" r="0" b="0"/>
          <a:pathLst>
            <a:path>
              <a:moveTo>
                <a:pt x="0" y="0"/>
              </a:moveTo>
              <a:lnTo>
                <a:pt x="0" y="213981"/>
              </a:lnTo>
              <a:lnTo>
                <a:pt x="2086315" y="213981"/>
              </a:lnTo>
              <a:lnTo>
                <a:pt x="2086315" y="4279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4A0555-E2AC-4C90-80CE-DE315CE5D9FB}">
      <dsp:nvSpPr>
        <dsp:cNvPr id="0" name=""/>
        <dsp:cNvSpPr/>
      </dsp:nvSpPr>
      <dsp:spPr>
        <a:xfrm>
          <a:off x="6940942" y="1498634"/>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Academic and Academic Related Staff</a:t>
          </a:r>
        </a:p>
      </dsp:txBody>
      <dsp:txXfrm>
        <a:off x="6972278" y="1529970"/>
        <a:ext cx="1542186" cy="1007233"/>
      </dsp:txXfrm>
    </dsp:sp>
    <dsp:sp modelId="{A6705C7C-66B2-47F7-8C04-4DFF06E864EA}">
      <dsp:nvSpPr>
        <dsp:cNvPr id="0" name=""/>
        <dsp:cNvSpPr/>
      </dsp:nvSpPr>
      <dsp:spPr>
        <a:xfrm>
          <a:off x="6700213" y="2568540"/>
          <a:ext cx="1043157" cy="427962"/>
        </a:xfrm>
        <a:custGeom>
          <a:avLst/>
          <a:gdLst/>
          <a:ahLst/>
          <a:cxnLst/>
          <a:rect l="0" t="0" r="0" b="0"/>
          <a:pathLst>
            <a:path>
              <a:moveTo>
                <a:pt x="1043157" y="0"/>
              </a:moveTo>
              <a:lnTo>
                <a:pt x="1043157" y="213981"/>
              </a:lnTo>
              <a:lnTo>
                <a:pt x="0" y="213981"/>
              </a:lnTo>
              <a:lnTo>
                <a:pt x="0" y="4279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BEDFED-14FA-4315-9E5F-903152C53D3A}">
      <dsp:nvSpPr>
        <dsp:cNvPr id="0" name=""/>
        <dsp:cNvSpPr/>
      </dsp:nvSpPr>
      <dsp:spPr>
        <a:xfrm>
          <a:off x="5897784" y="2996502"/>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Universities Superannuation Scheme </a:t>
          </a:r>
        </a:p>
      </dsp:txBody>
      <dsp:txXfrm>
        <a:off x="5929120" y="3027838"/>
        <a:ext cx="1542186" cy="1007233"/>
      </dsp:txXfrm>
    </dsp:sp>
    <dsp:sp modelId="{DBBB33AC-CF05-49AF-9103-10C226E41971}">
      <dsp:nvSpPr>
        <dsp:cNvPr id="0" name=""/>
        <dsp:cNvSpPr/>
      </dsp:nvSpPr>
      <dsp:spPr>
        <a:xfrm>
          <a:off x="7743371" y="2568540"/>
          <a:ext cx="1043157" cy="427962"/>
        </a:xfrm>
        <a:custGeom>
          <a:avLst/>
          <a:gdLst/>
          <a:ahLst/>
          <a:cxnLst/>
          <a:rect l="0" t="0" r="0" b="0"/>
          <a:pathLst>
            <a:path>
              <a:moveTo>
                <a:pt x="0" y="0"/>
              </a:moveTo>
              <a:lnTo>
                <a:pt x="0" y="213981"/>
              </a:lnTo>
              <a:lnTo>
                <a:pt x="1043157" y="213981"/>
              </a:lnTo>
              <a:lnTo>
                <a:pt x="1043157" y="4279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730476-1B9C-49D6-8A4B-4601D2BE5D4E}">
      <dsp:nvSpPr>
        <dsp:cNvPr id="0" name=""/>
        <dsp:cNvSpPr/>
      </dsp:nvSpPr>
      <dsp:spPr>
        <a:xfrm>
          <a:off x="7984100" y="2996502"/>
          <a:ext cx="1604858" cy="1069905"/>
        </a:xfrm>
        <a:prstGeom prst="roundRect">
          <a:avLst>
            <a:gd name="adj" fmla="val 10000"/>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NHS</a:t>
          </a:r>
        </a:p>
        <a:p>
          <a:pPr lvl="0" algn="ctr" defTabSz="488950">
            <a:lnSpc>
              <a:spcPct val="90000"/>
            </a:lnSpc>
            <a:spcBef>
              <a:spcPct val="0"/>
            </a:spcBef>
            <a:spcAft>
              <a:spcPct val="35000"/>
            </a:spcAft>
          </a:pPr>
          <a:r>
            <a:rPr lang="en-GB" sz="1100" kern="1200" dirty="0">
              <a:latin typeface="Arial" panose="020B0604020202020204" pitchFamily="34" charset="0"/>
              <a:cs typeface="Arial" panose="020B0604020202020204" pitchFamily="34" charset="0"/>
            </a:rPr>
            <a:t>(clinical staff only)</a:t>
          </a:r>
        </a:p>
      </dsp:txBody>
      <dsp:txXfrm>
        <a:off x="8015436" y="3027838"/>
        <a:ext cx="1542186" cy="1007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34446-43E7-470F-9BE1-DAB80D3A4650}">
      <dsp:nvSpPr>
        <dsp:cNvPr id="0" name=""/>
        <dsp:cNvSpPr/>
      </dsp:nvSpPr>
      <dsp:spPr>
        <a:xfrm>
          <a:off x="5657056" y="1680832"/>
          <a:ext cx="2032538" cy="705509"/>
        </a:xfrm>
        <a:custGeom>
          <a:avLst/>
          <a:gdLst/>
          <a:ahLst/>
          <a:cxnLst/>
          <a:rect l="0" t="0" r="0" b="0"/>
          <a:pathLst>
            <a:path>
              <a:moveTo>
                <a:pt x="0" y="0"/>
              </a:moveTo>
              <a:lnTo>
                <a:pt x="0" y="352754"/>
              </a:lnTo>
              <a:lnTo>
                <a:pt x="2032538" y="352754"/>
              </a:lnTo>
              <a:lnTo>
                <a:pt x="2032538" y="7055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CF3467-559A-4598-BEE5-373EE5259B89}">
      <dsp:nvSpPr>
        <dsp:cNvPr id="0" name=""/>
        <dsp:cNvSpPr/>
      </dsp:nvSpPr>
      <dsp:spPr>
        <a:xfrm>
          <a:off x="3624517" y="1680832"/>
          <a:ext cx="2032538" cy="705509"/>
        </a:xfrm>
        <a:custGeom>
          <a:avLst/>
          <a:gdLst/>
          <a:ahLst/>
          <a:cxnLst/>
          <a:rect l="0" t="0" r="0" b="0"/>
          <a:pathLst>
            <a:path>
              <a:moveTo>
                <a:pt x="2032538" y="0"/>
              </a:moveTo>
              <a:lnTo>
                <a:pt x="2032538" y="352754"/>
              </a:lnTo>
              <a:lnTo>
                <a:pt x="0" y="352754"/>
              </a:lnTo>
              <a:lnTo>
                <a:pt x="0" y="7055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2D0989-DC02-4E77-8B95-39CFD5736DE7}">
      <dsp:nvSpPr>
        <dsp:cNvPr id="0" name=""/>
        <dsp:cNvSpPr/>
      </dsp:nvSpPr>
      <dsp:spPr>
        <a:xfrm>
          <a:off x="3977272" y="1049"/>
          <a:ext cx="3359567" cy="1679783"/>
        </a:xfrm>
        <a:prstGeom prst="rect">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a:latin typeface="Arial" panose="020B0604020202020204" pitchFamily="34" charset="0"/>
              <a:cs typeface="Arial" panose="020B0604020202020204" pitchFamily="34" charset="0"/>
            </a:rPr>
            <a:t>Hybrid pension </a:t>
          </a:r>
        </a:p>
        <a:p>
          <a:pPr lvl="0" algn="ctr" defTabSz="889000">
            <a:lnSpc>
              <a:spcPct val="90000"/>
            </a:lnSpc>
            <a:spcBef>
              <a:spcPct val="0"/>
            </a:spcBef>
            <a:spcAft>
              <a:spcPct val="35000"/>
            </a:spcAft>
          </a:pPr>
          <a:r>
            <a:rPr lang="en-GB" sz="2000" kern="1200" dirty="0">
              <a:latin typeface="Arial" panose="020B0604020202020204" pitchFamily="34" charset="0"/>
              <a:cs typeface="Arial" panose="020B0604020202020204" pitchFamily="34" charset="0"/>
            </a:rPr>
            <a:t>arrangement</a:t>
          </a:r>
        </a:p>
      </dsp:txBody>
      <dsp:txXfrm>
        <a:off x="3977272" y="1049"/>
        <a:ext cx="3359567" cy="1679783"/>
      </dsp:txXfrm>
    </dsp:sp>
    <dsp:sp modelId="{07D2FA96-5FAF-4B95-837A-ECE249A5DA36}">
      <dsp:nvSpPr>
        <dsp:cNvPr id="0" name=""/>
        <dsp:cNvSpPr/>
      </dsp:nvSpPr>
      <dsp:spPr>
        <a:xfrm>
          <a:off x="1944733" y="2386342"/>
          <a:ext cx="3359567" cy="1679783"/>
        </a:xfrm>
        <a:prstGeom prst="rect">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a:latin typeface="Arial" panose="020B0604020202020204" pitchFamily="34" charset="0"/>
              <a:cs typeface="Arial" panose="020B0604020202020204" pitchFamily="34" charset="0"/>
            </a:rPr>
            <a:t>Cambridge University Assistants’ Contributory Pension Scheme (CUACPS)</a:t>
          </a:r>
        </a:p>
      </dsp:txBody>
      <dsp:txXfrm>
        <a:off x="1944733" y="2386342"/>
        <a:ext cx="3359567" cy="1679783"/>
      </dsp:txXfrm>
    </dsp:sp>
    <dsp:sp modelId="{C7A5FF78-54A6-43B7-AC47-19ABBD0A89D0}">
      <dsp:nvSpPr>
        <dsp:cNvPr id="0" name=""/>
        <dsp:cNvSpPr/>
      </dsp:nvSpPr>
      <dsp:spPr>
        <a:xfrm>
          <a:off x="6009810" y="2386342"/>
          <a:ext cx="3359567" cy="1679783"/>
        </a:xfrm>
        <a:prstGeom prst="rect">
          <a:avLst/>
        </a:prstGeom>
        <a:solidFill>
          <a:srgbClr val="00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a:latin typeface="Arial" panose="020B0604020202020204" pitchFamily="34" charset="0"/>
              <a:cs typeface="Arial" panose="020B0604020202020204" pitchFamily="34" charset="0"/>
            </a:rPr>
            <a:t>Cambridge University Assistants’ Defined Contribution Pension Scheme (CUADCPS)</a:t>
          </a:r>
        </a:p>
      </dsp:txBody>
      <dsp:txXfrm>
        <a:off x="6009810" y="2386342"/>
        <a:ext cx="3359567" cy="16797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38C5BE-9BD1-49FC-838E-49599207D466}" type="datetimeFigureOut">
              <a:rPr lang="en-GB" smtClean="0"/>
              <a:t>06/03/2023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74C5E8-2AF3-49FD-9E39-50122889BB47}" type="slidenum">
              <a:rPr lang="en-GB" smtClean="0"/>
              <a:t>‹#›</a:t>
            </a:fld>
            <a:endParaRPr lang="en-GB" dirty="0"/>
          </a:p>
        </p:txBody>
      </p:sp>
    </p:spTree>
    <p:extLst>
      <p:ext uri="{BB962C8B-B14F-4D97-AF65-F5344CB8AC3E}">
        <p14:creationId xmlns:p14="http://schemas.microsoft.com/office/powerpoint/2010/main" val="304870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pension is designed to give you an income when you finish work.  In simple terms, it is a way of saving for the future.</a:t>
            </a:r>
          </a:p>
          <a:p>
            <a:endParaRPr lang="en-US" dirty="0"/>
          </a:p>
        </p:txBody>
      </p:sp>
      <p:sp>
        <p:nvSpPr>
          <p:cNvPr id="4" name="Slide Number Placeholder 3"/>
          <p:cNvSpPr>
            <a:spLocks noGrp="1"/>
          </p:cNvSpPr>
          <p:nvPr>
            <p:ph type="sldNum" sz="quarter" idx="5"/>
          </p:nvPr>
        </p:nvSpPr>
        <p:spPr/>
        <p:txBody>
          <a:bodyPr/>
          <a:lstStyle/>
          <a:p>
            <a:fld id="{D874C5E8-2AF3-49FD-9E39-50122889BB47}" type="slidenum">
              <a:rPr lang="en-GB" smtClean="0"/>
              <a:t>4</a:t>
            </a:fld>
            <a:endParaRPr lang="en-GB" dirty="0"/>
          </a:p>
        </p:txBody>
      </p:sp>
    </p:spTree>
    <p:extLst>
      <p:ext uri="{BB962C8B-B14F-4D97-AF65-F5344CB8AC3E}">
        <p14:creationId xmlns:p14="http://schemas.microsoft.com/office/powerpoint/2010/main" val="4091391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4C5E8-2AF3-49FD-9E39-50122889BB47}" type="slidenum">
              <a:rPr lang="en-GB" smtClean="0"/>
              <a:t>8</a:t>
            </a:fld>
            <a:endParaRPr lang="en-GB" dirty="0"/>
          </a:p>
        </p:txBody>
      </p:sp>
    </p:spTree>
    <p:extLst>
      <p:ext uri="{BB962C8B-B14F-4D97-AF65-F5344CB8AC3E}">
        <p14:creationId xmlns:p14="http://schemas.microsoft.com/office/powerpoint/2010/main" val="1012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74C5E8-2AF3-49FD-9E39-50122889BB47}" type="slidenum">
              <a:rPr lang="en-GB" smtClean="0"/>
              <a:t>9</a:t>
            </a:fld>
            <a:endParaRPr lang="en-GB" dirty="0"/>
          </a:p>
        </p:txBody>
      </p:sp>
    </p:spTree>
    <p:extLst>
      <p:ext uri="{BB962C8B-B14F-4D97-AF65-F5344CB8AC3E}">
        <p14:creationId xmlns:p14="http://schemas.microsoft.com/office/powerpoint/2010/main" val="34567417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0"/>
            <a:ext cx="12192000" cy="924637"/>
          </a:xfrm>
          <a:prstGeom prst="rect">
            <a:avLst/>
          </a:prstGeom>
          <a:solidFill>
            <a:srgbClr val="0072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0" y="919504"/>
            <a:ext cx="12192000" cy="338449"/>
          </a:xfrm>
          <a:prstGeom prst="rect">
            <a:avLst/>
          </a:prstGeom>
          <a:solidFill>
            <a:srgbClr val="68A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 Placeholder 2"/>
          <p:cNvSpPr>
            <a:spLocks noGrp="1"/>
          </p:cNvSpPr>
          <p:nvPr>
            <p:ph type="body" sz="quarter" idx="10" hasCustomPrompt="1"/>
          </p:nvPr>
        </p:nvSpPr>
        <p:spPr>
          <a:xfrm>
            <a:off x="363894" y="355288"/>
            <a:ext cx="11313757" cy="569349"/>
          </a:xfrm>
          <a:prstGeom prst="rect">
            <a:avLst/>
          </a:prstGeom>
        </p:spPr>
        <p:txBody>
          <a:bodyPr>
            <a:normAutofit/>
          </a:bodyPr>
          <a:lstStyle>
            <a:lvl1pPr marL="0" indent="0">
              <a:buNone/>
              <a:defRPr sz="2600" b="1" i="0" baseline="0">
                <a:solidFill>
                  <a:schemeClr val="bg1"/>
                </a:solidFill>
                <a:latin typeface="Arial" panose="020B0604020202020204" pitchFamily="34" charset="0"/>
                <a:cs typeface="Arial" panose="020B0604020202020204" pitchFamily="34" charset="0"/>
              </a:defRPr>
            </a:lvl1pPr>
          </a:lstStyle>
          <a:p>
            <a:pPr lvl="0"/>
            <a:r>
              <a:rPr lang="en-US" dirty="0"/>
              <a:t>Click to add title</a:t>
            </a:r>
          </a:p>
        </p:txBody>
      </p:sp>
      <p:sp>
        <p:nvSpPr>
          <p:cNvPr id="8" name="Rectangle 3"/>
          <p:cNvSpPr>
            <a:spLocks noGrp="1" noChangeArrowheads="1"/>
          </p:cNvSpPr>
          <p:nvPr>
            <p:ph idx="1" hasCustomPrompt="1"/>
          </p:nvPr>
        </p:nvSpPr>
        <p:spPr bwMode="auto">
          <a:xfrm>
            <a:off x="363894" y="1708151"/>
            <a:ext cx="11313757"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marL="0" indent="0">
              <a:buNone/>
              <a:defRPr sz="2000">
                <a:solidFill>
                  <a:schemeClr val="accent1">
                    <a:lumMod val="50000"/>
                  </a:schemeClr>
                </a:solidFill>
              </a:defRPr>
            </a:lvl1pPr>
            <a:lvl2pPr>
              <a:defRPr sz="1800">
                <a:solidFill>
                  <a:schemeClr val="accent1">
                    <a:lumMod val="50000"/>
                  </a:schemeClr>
                </a:solidFill>
              </a:defRPr>
            </a:lvl2pPr>
            <a:lvl3pPr>
              <a:defRPr sz="1800">
                <a:solidFill>
                  <a:schemeClr val="accent1">
                    <a:lumMod val="50000"/>
                  </a:schemeClr>
                </a:solidFill>
              </a:defRPr>
            </a:lvl3pPr>
            <a:lvl4pPr>
              <a:defRPr sz="1800">
                <a:solidFill>
                  <a:schemeClr val="accent1">
                    <a:lumMod val="50000"/>
                  </a:schemeClr>
                </a:solidFill>
              </a:defRPr>
            </a:lvl4pPr>
            <a:lvl5pPr>
              <a:defRPr sz="1800">
                <a:solidFill>
                  <a:schemeClr val="accent1">
                    <a:lumMod val="50000"/>
                  </a:schemeClr>
                </a:solidFill>
              </a:defRPr>
            </a:lvl5pPr>
          </a:lstStyle>
          <a:p>
            <a:pPr lvl="0"/>
            <a:r>
              <a:rPr lang="en-GB" altLang="en-US" dirty="0"/>
              <a:t>Click to add text</a:t>
            </a:r>
          </a:p>
        </p:txBody>
      </p:sp>
      <p:sp>
        <p:nvSpPr>
          <p:cNvPr id="9" name="Rectangle 8"/>
          <p:cNvSpPr/>
          <p:nvPr userDrawn="1"/>
        </p:nvSpPr>
        <p:spPr>
          <a:xfrm>
            <a:off x="0" y="6079787"/>
            <a:ext cx="12192000" cy="778213"/>
          </a:xfrm>
          <a:prstGeom prst="rect">
            <a:avLst/>
          </a:prstGeom>
          <a:solidFill>
            <a:srgbClr val="003E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3895" y="6233465"/>
            <a:ext cx="2340000" cy="470386"/>
          </a:xfrm>
          <a:prstGeom prst="rect">
            <a:avLst/>
          </a:prstGeom>
        </p:spPr>
      </p:pic>
    </p:spTree>
    <p:extLst>
      <p:ext uri="{BB962C8B-B14F-4D97-AF65-F5344CB8AC3E}">
        <p14:creationId xmlns:p14="http://schemas.microsoft.com/office/powerpoint/2010/main" val="33102478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109576"/>
      </p:ext>
    </p:extLst>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pensions.admin.cam.ac.uk/cps/cps-hybrid-section" TargetMode="External"/><Relationship Id="rId2" Type="http://schemas.openxmlformats.org/officeDocument/2006/relationships/hyperlink" Target="https://www.pensions.admin.cam.ac.uk/cps/cps-crb-section" TargetMode="External"/><Relationship Id="rId1" Type="http://schemas.openxmlformats.org/officeDocument/2006/relationships/slideLayout" Target="../slideLayouts/slideLayout1.xml"/><Relationship Id="rId6" Type="http://schemas.openxmlformats.org/officeDocument/2006/relationships/hyperlink" Target="mailto:SEIC@capita.co.uk" TargetMode="External"/><Relationship Id="rId5" Type="http://schemas.openxmlformats.org/officeDocument/2006/relationships/hyperlink" Target="mailto:pensionsonline@admin.cam.ac.uk" TargetMode="External"/><Relationship Id="rId4" Type="http://schemas.openxmlformats.org/officeDocument/2006/relationships/hyperlink" Target="https://www.pensions.admin.cam.ac.uk/cp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SEIC@capita.co.uk" TargetMode="External"/><Relationship Id="rId2" Type="http://schemas.openxmlformats.org/officeDocument/2006/relationships/hyperlink" Target="https://www.pensions.admin.cam.ac.uk/cps/cps-hybrid-section#Hybrid%20SEI%20Master%20Trus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www.pensions.admin.cam.ac.uk/files/cuacps_sip.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pensions.admin.cam.ac.uk/cps/cps-governance-reports#Trustees'%20Annual%20Reports%20and%20Accounts" TargetMode="External"/><Relationship Id="rId2" Type="http://schemas.openxmlformats.org/officeDocument/2006/relationships/hyperlink" Target="https://www.pensions.admin.cam.ac.uk/files/cuacps_sip.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pensions.admin.cam.ac.uk/cps/cps-governance-reports#Trustees'%20Annual%20Reports%20and%20Accounts" TargetMode="External"/><Relationship Id="rId2" Type="http://schemas.openxmlformats.org/officeDocument/2006/relationships/hyperlink" Target="https://www.pensions.admin.cam.ac.uk/files/cuacps_sip.pdf"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pensions.admin.cam.ac.uk/cps/cps-governance-reports#Trustees'%20Annual%20Reports%20and%20Accounts" TargetMode="External"/><Relationship Id="rId2" Type="http://schemas.openxmlformats.org/officeDocument/2006/relationships/hyperlink" Target="https://www.pensions.admin.cam.ac.uk/files/cuacps_sip.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pensions.admin.cam.ac.uk/" TargetMode="External"/><Relationship Id="rId2" Type="http://schemas.openxmlformats.org/officeDocument/2006/relationships/hyperlink" Target="mailto:pensionsonline@admin.cam.ac.uk" TargetMode="External"/><Relationship Id="rId1" Type="http://schemas.openxmlformats.org/officeDocument/2006/relationships/slideLayout" Target="../slideLayouts/slideLayout1.xml"/><Relationship Id="rId5" Type="http://schemas.openxmlformats.org/officeDocument/2006/relationships/hyperlink" Target="http://www.hartlinkonline.co.uk/sei" TargetMode="External"/><Relationship Id="rId4" Type="http://schemas.openxmlformats.org/officeDocument/2006/relationships/hyperlink" Target="mailto:SEIC@capita.co.uk"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ltLang="en-US" dirty="0">
                <a:latin typeface="Arial" charset="0"/>
              </a:rPr>
              <a:t>Cambridge University Assistants’ Contributory Pension Scheme</a:t>
            </a:r>
            <a:endParaRPr lang="en-GB" dirty="0"/>
          </a:p>
        </p:txBody>
      </p:sp>
      <p:sp>
        <p:nvSpPr>
          <p:cNvPr id="3" name="Content Placeholder 2"/>
          <p:cNvSpPr>
            <a:spLocks noGrp="1"/>
          </p:cNvSpPr>
          <p:nvPr>
            <p:ph idx="1"/>
          </p:nvPr>
        </p:nvSpPr>
        <p:spPr>
          <a:xfrm>
            <a:off x="2478024" y="1708151"/>
            <a:ext cx="5824728" cy="2022601"/>
          </a:xfrm>
        </p:spPr>
        <p:txBody>
          <a:bodyPr/>
          <a:lstStyle/>
          <a:p>
            <a:pPr algn="ctr"/>
            <a:r>
              <a:rPr lang="en-GB" altLang="en-US" sz="3200" dirty="0">
                <a:latin typeface="Arial" charset="0"/>
              </a:rPr>
              <a:t>Members’ Meeting</a:t>
            </a:r>
          </a:p>
          <a:p>
            <a:endParaRPr lang="en-GB" altLang="en-US" sz="3200" dirty="0">
              <a:latin typeface="Arial" charset="0"/>
            </a:endParaRPr>
          </a:p>
          <a:p>
            <a:pPr algn="ctr"/>
            <a:r>
              <a:rPr lang="en-GB" altLang="en-US" sz="3200" dirty="0">
                <a:latin typeface="Arial" charset="0"/>
              </a:rPr>
              <a:t>6 March 2022</a:t>
            </a:r>
          </a:p>
          <a:p>
            <a:pPr algn="ctr"/>
            <a:endParaRPr lang="en-GB" dirty="0"/>
          </a:p>
        </p:txBody>
      </p:sp>
    </p:spTree>
    <p:extLst>
      <p:ext uri="{BB962C8B-B14F-4D97-AF65-F5344CB8AC3E}">
        <p14:creationId xmlns:p14="http://schemas.microsoft.com/office/powerpoint/2010/main" val="20314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Pension Basics</a:t>
            </a:r>
          </a:p>
        </p:txBody>
      </p:sp>
      <p:graphicFrame>
        <p:nvGraphicFramePr>
          <p:cNvPr id="5" name="Table 4"/>
          <p:cNvGraphicFramePr>
            <a:graphicFrameLocks noGrp="1"/>
          </p:cNvGraphicFramePr>
          <p:nvPr>
            <p:extLst>
              <p:ext uri="{D42A27DB-BD31-4B8C-83A1-F6EECF244321}">
                <p14:modId xmlns:p14="http://schemas.microsoft.com/office/powerpoint/2010/main" val="4219278442"/>
              </p:ext>
            </p:extLst>
          </p:nvPr>
        </p:nvGraphicFramePr>
        <p:xfrm>
          <a:off x="1373632" y="1591056"/>
          <a:ext cx="8128000" cy="427209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533489593"/>
                    </a:ext>
                  </a:extLst>
                </a:gridCol>
                <a:gridCol w="4064000">
                  <a:extLst>
                    <a:ext uri="{9D8B030D-6E8A-4147-A177-3AD203B41FA5}">
                      <a16:colId xmlns:a16="http://schemas.microsoft.com/office/drawing/2014/main" val="3286088902"/>
                    </a:ext>
                  </a:extLst>
                </a:gridCol>
              </a:tblGrid>
              <a:tr h="517970">
                <a:tc>
                  <a:txBody>
                    <a:bodyPr/>
                    <a:lstStyle/>
                    <a:p>
                      <a:r>
                        <a:rPr lang="en-GB" sz="1600" dirty="0">
                          <a:solidFill>
                            <a:schemeClr val="bg1"/>
                          </a:solidFill>
                        </a:rPr>
                        <a:t>DEFINED</a:t>
                      </a:r>
                      <a:r>
                        <a:rPr lang="en-GB" sz="1600" baseline="0" dirty="0">
                          <a:solidFill>
                            <a:schemeClr val="bg1"/>
                          </a:solidFill>
                        </a:rPr>
                        <a:t> BENEFIT (DB) (dog)</a:t>
                      </a:r>
                      <a:endParaRPr lang="en-GB" sz="1600" dirty="0">
                        <a:solidFill>
                          <a:schemeClr val="bg1"/>
                        </a:solidFill>
                      </a:endParaRPr>
                    </a:p>
                  </a:txBody>
                  <a:tcPr/>
                </a:tc>
                <a:tc>
                  <a:txBody>
                    <a:bodyPr/>
                    <a:lstStyle/>
                    <a:p>
                      <a:r>
                        <a:rPr lang="en-GB" sz="1600" dirty="0"/>
                        <a:t>DEFINED CONTRIBUTION (DC) (cat)</a:t>
                      </a:r>
                    </a:p>
                  </a:txBody>
                  <a:tcPr/>
                </a:tc>
                <a:extLst>
                  <a:ext uri="{0D108BD9-81ED-4DB2-BD59-A6C34878D82A}">
                    <a16:rowId xmlns:a16="http://schemas.microsoft.com/office/drawing/2014/main" val="3636480853"/>
                  </a:ext>
                </a:extLst>
              </a:tr>
              <a:tr h="370840">
                <a:tc>
                  <a:txBody>
                    <a:bodyPr/>
                    <a:lstStyle/>
                    <a:p>
                      <a:r>
                        <a:rPr lang="en-GB" sz="1600" dirty="0"/>
                        <a:t>Looked</a:t>
                      </a:r>
                      <a:r>
                        <a:rPr lang="en-GB" sz="1600" baseline="0" dirty="0"/>
                        <a:t> after by CUPTL and Pensions Office</a:t>
                      </a:r>
                      <a:endParaRPr lang="en-GB" sz="1600" dirty="0"/>
                    </a:p>
                  </a:txBody>
                  <a:tcPr/>
                </a:tc>
                <a:tc>
                  <a:txBody>
                    <a:bodyPr/>
                    <a:lstStyle/>
                    <a:p>
                      <a:r>
                        <a:rPr lang="en-GB" sz="1600" dirty="0"/>
                        <a:t>Looked after</a:t>
                      </a:r>
                      <a:r>
                        <a:rPr lang="en-GB" sz="1600" baseline="0" dirty="0"/>
                        <a:t> by SEI</a:t>
                      </a:r>
                      <a:endParaRPr lang="en-GB" sz="1600" dirty="0"/>
                    </a:p>
                  </a:txBody>
                  <a:tcPr/>
                </a:tc>
                <a:extLst>
                  <a:ext uri="{0D108BD9-81ED-4DB2-BD59-A6C34878D82A}">
                    <a16:rowId xmlns:a16="http://schemas.microsoft.com/office/drawing/2014/main" val="1808655489"/>
                  </a:ext>
                </a:extLst>
              </a:tr>
              <a:tr h="370840">
                <a:tc>
                  <a:txBody>
                    <a:bodyPr/>
                    <a:lstStyle/>
                    <a:p>
                      <a:r>
                        <a:rPr lang="en-GB" sz="1600" dirty="0"/>
                        <a:t>You &amp;</a:t>
                      </a:r>
                      <a:r>
                        <a:rPr lang="en-GB" sz="1600" baseline="0" dirty="0"/>
                        <a:t> your employer pay in and your employer guarantees the benefits</a:t>
                      </a:r>
                      <a:endParaRPr lang="en-GB" sz="1600" dirty="0"/>
                    </a:p>
                  </a:txBody>
                  <a:tcPr/>
                </a:tc>
                <a:tc>
                  <a:txBody>
                    <a:bodyPr/>
                    <a:lstStyle/>
                    <a:p>
                      <a:r>
                        <a:rPr lang="en-GB" sz="1600" dirty="0"/>
                        <a:t>Only your employer has to pay.  You can if you want to.</a:t>
                      </a:r>
                    </a:p>
                  </a:txBody>
                  <a:tcPr/>
                </a:tc>
                <a:extLst>
                  <a:ext uri="{0D108BD9-81ED-4DB2-BD59-A6C34878D82A}">
                    <a16:rowId xmlns:a16="http://schemas.microsoft.com/office/drawing/2014/main" val="1768349835"/>
                  </a:ext>
                </a:extLst>
              </a:tr>
              <a:tr h="370840">
                <a:tc>
                  <a:txBody>
                    <a:bodyPr/>
                    <a:lstStyle/>
                    <a:p>
                      <a:r>
                        <a:rPr lang="en-GB" sz="1600" dirty="0"/>
                        <a:t>The trustee invests</a:t>
                      </a:r>
                      <a:r>
                        <a:rPr lang="en-GB" sz="1600" baseline="0" dirty="0"/>
                        <a:t> the money on your behalf (more about this later)</a:t>
                      </a:r>
                      <a:endParaRPr lang="en-GB" sz="1600" dirty="0"/>
                    </a:p>
                  </a:txBody>
                  <a:tcPr/>
                </a:tc>
                <a:tc>
                  <a:txBody>
                    <a:bodyPr/>
                    <a:lstStyle/>
                    <a:p>
                      <a:r>
                        <a:rPr lang="en-GB" sz="1600" dirty="0"/>
                        <a:t>If</a:t>
                      </a:r>
                      <a:r>
                        <a:rPr lang="en-GB" sz="1600" baseline="0" dirty="0"/>
                        <a:t> you want to you can select the fund(s) your money is invested in.  The value of your investment can go up and down</a:t>
                      </a:r>
                      <a:endParaRPr lang="en-GB" sz="1600" dirty="0"/>
                    </a:p>
                  </a:txBody>
                  <a:tcPr/>
                </a:tc>
                <a:extLst>
                  <a:ext uri="{0D108BD9-81ED-4DB2-BD59-A6C34878D82A}">
                    <a16:rowId xmlns:a16="http://schemas.microsoft.com/office/drawing/2014/main" val="3845649457"/>
                  </a:ext>
                </a:extLst>
              </a:tr>
              <a:tr h="370840">
                <a:tc>
                  <a:txBody>
                    <a:bodyPr/>
                    <a:lstStyle/>
                    <a:p>
                      <a:r>
                        <a:rPr lang="en-GB" sz="1600" dirty="0"/>
                        <a:t>Your benefits are based on your salary and length of service – you know what you will get at the</a:t>
                      </a:r>
                      <a:r>
                        <a:rPr lang="en-GB" sz="1600" baseline="0" dirty="0"/>
                        <a:t> end</a:t>
                      </a:r>
                      <a:endParaRPr lang="en-GB" sz="1600" dirty="0"/>
                    </a:p>
                  </a:txBody>
                  <a:tcPr/>
                </a:tc>
                <a:tc>
                  <a:txBody>
                    <a:bodyPr/>
                    <a:lstStyle/>
                    <a:p>
                      <a:r>
                        <a:rPr lang="en-GB" sz="1600" dirty="0"/>
                        <a:t>Your benefits will depend on how much is paid in and how well the investments do</a:t>
                      </a:r>
                    </a:p>
                  </a:txBody>
                  <a:tcPr/>
                </a:tc>
                <a:extLst>
                  <a:ext uri="{0D108BD9-81ED-4DB2-BD59-A6C34878D82A}">
                    <a16:rowId xmlns:a16="http://schemas.microsoft.com/office/drawing/2014/main" val="1255124566"/>
                  </a:ext>
                </a:extLst>
              </a:tr>
              <a:tr h="370840">
                <a:tc>
                  <a:txBody>
                    <a:bodyPr/>
                    <a:lstStyle/>
                    <a:p>
                      <a:r>
                        <a:rPr lang="en-GB" sz="1600" dirty="0"/>
                        <a:t>You get a</a:t>
                      </a:r>
                      <a:r>
                        <a:rPr lang="en-GB" sz="1600" baseline="0" dirty="0"/>
                        <a:t> one off lump sum and a pension for life when you retire</a:t>
                      </a:r>
                      <a:endParaRPr lang="en-GB" sz="1600" dirty="0"/>
                    </a:p>
                  </a:txBody>
                  <a:tcPr/>
                </a:tc>
                <a:tc>
                  <a:txBody>
                    <a:bodyPr/>
                    <a:lstStyle/>
                    <a:p>
                      <a:r>
                        <a:rPr lang="en-GB" sz="1600" dirty="0"/>
                        <a:t>You can choose when you take your pension pot and how you use this</a:t>
                      </a:r>
                    </a:p>
                  </a:txBody>
                  <a:tcPr/>
                </a:tc>
                <a:extLst>
                  <a:ext uri="{0D108BD9-81ED-4DB2-BD59-A6C34878D82A}">
                    <a16:rowId xmlns:a16="http://schemas.microsoft.com/office/drawing/2014/main" val="2452621294"/>
                  </a:ext>
                </a:extLst>
              </a:tr>
              <a:tr h="370840">
                <a:tc>
                  <a:txBody>
                    <a:bodyPr/>
                    <a:lstStyle/>
                    <a:p>
                      <a:r>
                        <a:rPr lang="en-GB" sz="1600" dirty="0"/>
                        <a:t>When you die there</a:t>
                      </a:r>
                      <a:r>
                        <a:rPr lang="en-GB" sz="1600" baseline="0" dirty="0"/>
                        <a:t> will be benefits paid to your family</a:t>
                      </a:r>
                      <a:endParaRPr lang="en-GB" sz="1600" dirty="0"/>
                    </a:p>
                  </a:txBody>
                  <a:tcPr/>
                </a:tc>
                <a:tc>
                  <a:txBody>
                    <a:bodyPr/>
                    <a:lstStyle/>
                    <a:p>
                      <a:r>
                        <a:rPr lang="en-GB" sz="1600" dirty="0"/>
                        <a:t>You can</a:t>
                      </a:r>
                      <a:r>
                        <a:rPr lang="en-GB" sz="1600" baseline="0" dirty="0"/>
                        <a:t> </a:t>
                      </a:r>
                      <a:r>
                        <a:rPr lang="en-GB" sz="1600" dirty="0"/>
                        <a:t>elect to use your pot to ‘buy’ benefits for your family</a:t>
                      </a:r>
                    </a:p>
                  </a:txBody>
                  <a:tcPr/>
                </a:tc>
                <a:extLst>
                  <a:ext uri="{0D108BD9-81ED-4DB2-BD59-A6C34878D82A}">
                    <a16:rowId xmlns:a16="http://schemas.microsoft.com/office/drawing/2014/main" val="1794328426"/>
                  </a:ext>
                </a:extLst>
              </a:tr>
            </a:tbl>
          </a:graphicData>
        </a:graphic>
      </p:graphicFrame>
    </p:spTree>
    <p:extLst>
      <p:ext uri="{BB962C8B-B14F-4D97-AF65-F5344CB8AC3E}">
        <p14:creationId xmlns:p14="http://schemas.microsoft.com/office/powerpoint/2010/main" val="336298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ltLang="en-US" sz="2400" dirty="0">
                <a:latin typeface="Arial" charset="0"/>
                <a:cs typeface="Arial" charset="0"/>
              </a:rPr>
              <a:t>University Pension Arrangements - Overview</a:t>
            </a:r>
            <a:endParaRPr lang="en-GB"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2494334820"/>
              </p:ext>
            </p:extLst>
          </p:nvPr>
        </p:nvGraphicFramePr>
        <p:xfrm>
          <a:off x="363538" y="1708150"/>
          <a:ext cx="11314112" cy="4067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8898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63894" y="135832"/>
            <a:ext cx="11313757" cy="741992"/>
          </a:xfrm>
        </p:spPr>
        <p:txBody>
          <a:bodyPr>
            <a:noAutofit/>
          </a:bodyPr>
          <a:lstStyle/>
          <a:p>
            <a:r>
              <a:rPr lang="en-GB" sz="2800" dirty="0"/>
              <a:t>University Pension Arrangements </a:t>
            </a:r>
            <a:br>
              <a:rPr lang="en-GB" sz="2800" dirty="0"/>
            </a:br>
            <a:r>
              <a:rPr lang="en-GB" sz="2800" dirty="0"/>
              <a:t>- Joined after 31 December 2012</a:t>
            </a: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608315678"/>
              </p:ext>
            </p:extLst>
          </p:nvPr>
        </p:nvGraphicFramePr>
        <p:xfrm>
          <a:off x="363538" y="1708150"/>
          <a:ext cx="11314112" cy="4067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2239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Increasing your pension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If you are still paying into the scheme you can increase your pension benefits by paying more into the pension scheme</a:t>
            </a:r>
          </a:p>
          <a:p>
            <a:endParaRPr lang="en-GB" dirty="0"/>
          </a:p>
          <a:p>
            <a:pPr marL="342900" indent="-342900">
              <a:buFont typeface="Arial" panose="020B0604020202020204" pitchFamily="34" charset="0"/>
              <a:buChar char="•"/>
            </a:pPr>
            <a:r>
              <a:rPr lang="en-GB" dirty="0"/>
              <a:t>These additional contributions are called AVCs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AVCs can only be paid to the defined contribution section of the University pension scheme </a:t>
            </a:r>
          </a:p>
          <a:p>
            <a:endParaRPr lang="en-GB" dirty="0"/>
          </a:p>
          <a:p>
            <a:pPr marL="342900" indent="-342900">
              <a:buFont typeface="Arial" panose="020B0604020202020204" pitchFamily="34" charset="0"/>
              <a:buChar char="•"/>
            </a:pPr>
            <a:r>
              <a:rPr lang="en-GB" dirty="0"/>
              <a:t>What you get at retirement will depend on</a:t>
            </a:r>
          </a:p>
          <a:p>
            <a:pPr marL="1485900" lvl="2" indent="-342900"/>
            <a:r>
              <a:rPr lang="en-GB" dirty="0"/>
              <a:t>How much you pay in</a:t>
            </a:r>
          </a:p>
          <a:p>
            <a:pPr marL="1485900" lvl="2" indent="-342900"/>
            <a:r>
              <a:rPr lang="en-GB" dirty="0"/>
              <a:t>How well the fund(s) you are invested in perform</a:t>
            </a:r>
          </a:p>
        </p:txBody>
      </p:sp>
    </p:spTree>
    <p:extLst>
      <p:ext uri="{BB962C8B-B14F-4D97-AF65-F5344CB8AC3E}">
        <p14:creationId xmlns:p14="http://schemas.microsoft.com/office/powerpoint/2010/main" val="2395911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Increasing your pension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There are factsheets about AVCs at </a:t>
            </a:r>
          </a:p>
          <a:p>
            <a:pPr marL="342900" indent="-342900">
              <a:buFont typeface="Arial" panose="020B0604020202020204" pitchFamily="34" charset="0"/>
              <a:buChar char="•"/>
            </a:pPr>
            <a:endParaRPr lang="en-GB" dirty="0"/>
          </a:p>
          <a:p>
            <a:pPr lvl="1"/>
            <a:r>
              <a:rPr lang="en-GB" dirty="0">
                <a:hlinkClick r:id="rId2"/>
              </a:rPr>
              <a:t>CPS - CRB Section - For Members Who Joined Before 01/01/2013 | Pensions (cam.ac.uk)</a:t>
            </a:r>
            <a:r>
              <a:rPr lang="en-GB" dirty="0"/>
              <a:t> or</a:t>
            </a:r>
          </a:p>
          <a:p>
            <a:pPr lvl="1"/>
            <a:r>
              <a:rPr lang="en-GB" dirty="0">
                <a:hlinkClick r:id="rId3"/>
              </a:rPr>
              <a:t>CPS - Hybrid Section - For Members Joining 01/01/2013 or Later | Pensions (cam.ac.uk)</a:t>
            </a:r>
            <a:endParaRPr lang="en-GB" dirty="0"/>
          </a:p>
          <a:p>
            <a:pPr marL="457200" lvl="1" indent="0">
              <a:buNone/>
            </a:pPr>
            <a:endParaRPr lang="en-GB" dirty="0"/>
          </a:p>
          <a:p>
            <a:pPr marL="342900" indent="-342900">
              <a:buFont typeface="Arial" panose="020B0604020202020204" pitchFamily="34" charset="0"/>
              <a:buChar char="•"/>
            </a:pPr>
            <a:r>
              <a:rPr lang="en-GB" dirty="0"/>
              <a:t>The application form can be found at </a:t>
            </a:r>
            <a:r>
              <a:rPr lang="en-GB" dirty="0">
                <a:hlinkClick r:id="rId4"/>
              </a:rPr>
              <a:t>CPS | Pensions (cam.ac.uk)</a:t>
            </a: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If you have any queries you can ask the University Pensions Office at </a:t>
            </a:r>
            <a:r>
              <a:rPr lang="en-GB" dirty="0">
                <a:hlinkClick r:id="rId5"/>
              </a:rPr>
              <a:t>pensionsonline@admin.cam.ac.uk</a:t>
            </a:r>
            <a:r>
              <a:rPr lang="en-GB" dirty="0"/>
              <a:t> or the administrator of the SEI arrangement, Capita, at </a:t>
            </a:r>
            <a:r>
              <a:rPr lang="en-GB" u="sng" dirty="0">
                <a:hlinkClick r:id="rId6"/>
              </a:rPr>
              <a:t>SEIC@capita.co.uk</a:t>
            </a:r>
            <a:endParaRPr lang="en-GB" u="sng" dirty="0"/>
          </a:p>
          <a:p>
            <a:pPr marL="342900" indent="-342900">
              <a:buFont typeface="Arial" panose="020B0604020202020204" pitchFamily="34" charset="0"/>
              <a:buChar char="•"/>
            </a:pPr>
            <a:endParaRPr lang="en-GB" u="sng" dirty="0"/>
          </a:p>
          <a:p>
            <a:pPr marL="342900" indent="-342900">
              <a:buFont typeface="Arial" panose="020B0604020202020204" pitchFamily="34" charset="0"/>
              <a:buChar char="•"/>
            </a:pPr>
            <a:r>
              <a:rPr lang="en-GB" dirty="0"/>
              <a:t>You do not have to use the University scheme to pay additional contributions </a:t>
            </a:r>
          </a:p>
          <a:p>
            <a:endParaRPr lang="en-GB" dirty="0"/>
          </a:p>
        </p:txBody>
      </p:sp>
    </p:spTree>
    <p:extLst>
      <p:ext uri="{BB962C8B-B14F-4D97-AF65-F5344CB8AC3E}">
        <p14:creationId xmlns:p14="http://schemas.microsoft.com/office/powerpoint/2010/main" val="3299570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CUADCPS</a:t>
            </a:r>
            <a:endParaRPr lang="en-GB" dirty="0"/>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GB" dirty="0"/>
              <a:t>Investments on the DC arrangement are the responsibility of SEI and will not be covered today</a:t>
            </a:r>
          </a:p>
          <a:p>
            <a:endParaRPr lang="en-GB" dirty="0"/>
          </a:p>
          <a:p>
            <a:pPr marL="342900" indent="-342900">
              <a:buFont typeface="Arial" panose="020B0604020202020204" pitchFamily="34" charset="0"/>
              <a:buChar char="•"/>
            </a:pPr>
            <a:r>
              <a:rPr lang="en-GB" dirty="0"/>
              <a:t>Factsheets about the SEI funds can be found at</a:t>
            </a:r>
          </a:p>
          <a:p>
            <a:pPr marL="342900" indent="-342900">
              <a:buFont typeface="Arial" panose="020B0604020202020204" pitchFamily="34" charset="0"/>
              <a:buChar char="•"/>
            </a:pPr>
            <a:endParaRPr lang="en-GB" dirty="0"/>
          </a:p>
          <a:p>
            <a:pPr marL="1028700" lvl="1" indent="-342900"/>
            <a:r>
              <a:rPr lang="en-GB" dirty="0">
                <a:hlinkClick r:id="rId2"/>
              </a:rPr>
              <a:t>CPS - Hybrid Section - For Members Joining 01/01/2013 or Later | Pensions (cam.ac.uk)</a:t>
            </a:r>
            <a:endParaRPr lang="en-GB" dirty="0"/>
          </a:p>
          <a:p>
            <a:pPr lvl="1" indent="0">
              <a:buNone/>
            </a:pPr>
            <a:endParaRPr lang="en-GB" dirty="0"/>
          </a:p>
          <a:p>
            <a:pPr marL="342900" indent="-342900">
              <a:buFont typeface="Arial" panose="020B0604020202020204" pitchFamily="34" charset="0"/>
              <a:buChar char="•"/>
            </a:pPr>
            <a:r>
              <a:rPr lang="en-GB" dirty="0"/>
              <a:t>Any queries about the SEI funds should be directed to the administrator of the SEI scheme</a:t>
            </a:r>
          </a:p>
          <a:p>
            <a:pPr marL="342900" indent="-342900">
              <a:buFont typeface="Arial" panose="020B0604020202020204" pitchFamily="34" charset="0"/>
              <a:buChar char="•"/>
            </a:pPr>
            <a:endParaRPr lang="en-GB" dirty="0"/>
          </a:p>
          <a:p>
            <a:r>
              <a:rPr lang="en-GB" dirty="0"/>
              <a:t>             	Email: </a:t>
            </a:r>
            <a:r>
              <a:rPr lang="en-GB" dirty="0">
                <a:hlinkClick r:id="rId3"/>
              </a:rPr>
              <a:t>SEIC@capita.co.uk</a:t>
            </a:r>
            <a:endParaRPr lang="en-GB" dirty="0"/>
          </a:p>
          <a:p>
            <a:pPr marL="914400" lvl="2" indent="0">
              <a:buNone/>
            </a:pPr>
            <a:r>
              <a:rPr lang="en-GB" dirty="0"/>
              <a:t>Telephone: 0800 011 3540</a:t>
            </a:r>
          </a:p>
          <a:p>
            <a:pPr marL="1028700" lvl="1" indent="-342900"/>
            <a:endParaRPr lang="en-GB" dirty="0"/>
          </a:p>
          <a:p>
            <a:pPr marL="342900" indent="-342900">
              <a:buFont typeface="Arial" panose="020B0604020202020204" pitchFamily="34" charset="0"/>
              <a:buChar char="•"/>
            </a:pPr>
            <a:endParaRPr lang="en-GB" dirty="0"/>
          </a:p>
          <a:p>
            <a:r>
              <a:rPr lang="en-GB" dirty="0"/>
              <a:t> </a:t>
            </a:r>
          </a:p>
        </p:txBody>
      </p:sp>
    </p:spTree>
    <p:extLst>
      <p:ext uri="{BB962C8B-B14F-4D97-AF65-F5344CB8AC3E}">
        <p14:creationId xmlns:p14="http://schemas.microsoft.com/office/powerpoint/2010/main" val="2518312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Investments are the responsibility of the trustee and individual members cannot decide how the money is invested</a:t>
            </a:r>
          </a:p>
          <a:p>
            <a:endParaRPr lang="en-GB" dirty="0"/>
          </a:p>
          <a:p>
            <a:endParaRPr lang="en-GB" dirty="0"/>
          </a:p>
        </p:txBody>
      </p:sp>
    </p:spTree>
    <p:extLst>
      <p:ext uri="{BB962C8B-B14F-4D97-AF65-F5344CB8AC3E}">
        <p14:creationId xmlns:p14="http://schemas.microsoft.com/office/powerpoint/2010/main" val="2795888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Investments are the responsibility of the trustee and individual members cannot decide how the money is invested</a:t>
            </a:r>
          </a:p>
          <a:p>
            <a:endParaRPr lang="en-GB" dirty="0"/>
          </a:p>
          <a:p>
            <a:pPr marL="342900" indent="-342900">
              <a:buFont typeface="Arial" panose="020B0604020202020204" pitchFamily="34" charset="0"/>
              <a:buChar char="•"/>
            </a:pPr>
            <a:r>
              <a:rPr lang="en-GB" dirty="0"/>
              <a:t>Trustee has an investments sub-committee which includes external members who are investment professionals</a:t>
            </a: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178217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Investments are the responsibility of the trustee and individual members cannot decide how the money is invested</a:t>
            </a:r>
          </a:p>
          <a:p>
            <a:endParaRPr lang="en-GB" dirty="0"/>
          </a:p>
          <a:p>
            <a:pPr marL="342900" indent="-342900">
              <a:buFont typeface="Arial" panose="020B0604020202020204" pitchFamily="34" charset="0"/>
              <a:buChar char="•"/>
            </a:pPr>
            <a:r>
              <a:rPr lang="en-GB" dirty="0"/>
              <a:t>Trustee has an investments sub-committee which includes external members who are investment professionals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Trustee has an investment consultant to advise the trustee and the investments sub-committee</a:t>
            </a: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3187648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Investments are the responsibility of the trustee and individual members cannot decide how the money is invested</a:t>
            </a:r>
          </a:p>
          <a:p>
            <a:endParaRPr lang="en-GB" dirty="0"/>
          </a:p>
          <a:p>
            <a:pPr marL="342900" indent="-342900">
              <a:buFont typeface="Arial" panose="020B0604020202020204" pitchFamily="34" charset="0"/>
              <a:buChar char="•"/>
            </a:pPr>
            <a:r>
              <a:rPr lang="en-GB" dirty="0"/>
              <a:t>Trustee has an investments sub-committee which includes external members who are investment professionals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Trustee has an investment consultant to advise the trustee and the investments sub-committee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Following rigorous selection process new investment consultant, Redington, appointed wef 1 January 2023</a:t>
            </a:r>
          </a:p>
          <a:p>
            <a:endParaRPr lang="en-GB" dirty="0"/>
          </a:p>
        </p:txBody>
      </p:sp>
    </p:spTree>
    <p:extLst>
      <p:ext uri="{BB962C8B-B14F-4D97-AF65-F5344CB8AC3E}">
        <p14:creationId xmlns:p14="http://schemas.microsoft.com/office/powerpoint/2010/main" val="1032267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sz="2800" dirty="0"/>
              <a:t>Agenda</a:t>
            </a:r>
            <a:endParaRPr lang="en-GB" dirty="0"/>
          </a:p>
        </p:txBody>
      </p:sp>
      <p:sp>
        <p:nvSpPr>
          <p:cNvPr id="4" name="Content Placeholder 2"/>
          <p:cNvSpPr>
            <a:spLocks noGrp="1"/>
          </p:cNvSpPr>
          <p:nvPr>
            <p:ph idx="1"/>
          </p:nvPr>
        </p:nvSpPr>
        <p:spPr>
          <a:xfrm>
            <a:off x="2167129" y="1708151"/>
            <a:ext cx="7461504" cy="4067175"/>
          </a:xfrm>
        </p:spPr>
        <p:txBody>
          <a:bodyPr>
            <a:normAutofit fontScale="25000" lnSpcReduction="20000"/>
          </a:bodyPr>
          <a:lstStyle/>
          <a:p>
            <a:pPr marL="0" indent="0" algn="l">
              <a:buNone/>
            </a:pPr>
            <a:endParaRPr lang="en-GB" sz="5500" dirty="0"/>
          </a:p>
          <a:p>
            <a:pPr marL="0" indent="0" algn="l">
              <a:buNone/>
            </a:pPr>
            <a:r>
              <a:rPr lang="en-GB" sz="5500" dirty="0"/>
              <a:t>Chairman’s Introductory Remarks			Simon Grover, Meeting Chair</a:t>
            </a:r>
          </a:p>
          <a:p>
            <a:pPr marL="0" indent="0" algn="l">
              <a:buNone/>
            </a:pPr>
            <a:endParaRPr lang="en-GB" sz="5500" dirty="0"/>
          </a:p>
          <a:p>
            <a:pPr marL="0" indent="0" algn="l">
              <a:buNone/>
            </a:pPr>
            <a:r>
              <a:rPr lang="en-GB" sz="5500" dirty="0"/>
              <a:t>Pensions Bites				Sue Curryer, Head of Group Pensions</a:t>
            </a:r>
          </a:p>
          <a:p>
            <a:pPr marL="1371600" lvl="1" indent="-685800"/>
            <a:r>
              <a:rPr lang="en-GB" sz="5300" dirty="0"/>
              <a:t>How pensions work</a:t>
            </a:r>
          </a:p>
          <a:p>
            <a:pPr marL="1371600" lvl="1" indent="-685800"/>
            <a:r>
              <a:rPr lang="en-GB" sz="5300" dirty="0"/>
              <a:t>How the CPS works</a:t>
            </a:r>
          </a:p>
          <a:p>
            <a:pPr marL="1371600" lvl="1" indent="-685800"/>
            <a:r>
              <a:rPr lang="en-GB" sz="5300" dirty="0"/>
              <a:t>Increasing your pension benefits</a:t>
            </a:r>
          </a:p>
          <a:p>
            <a:pPr lvl="1" indent="0">
              <a:buNone/>
            </a:pPr>
            <a:endParaRPr lang="en-GB" sz="5300" dirty="0"/>
          </a:p>
          <a:p>
            <a:r>
              <a:rPr lang="en-GB" sz="5500" dirty="0"/>
              <a:t>University Pension Arrangements 			Sue Curryer, Head of Group Pensions</a:t>
            </a:r>
          </a:p>
          <a:p>
            <a:r>
              <a:rPr lang="en-GB" sz="5500" dirty="0"/>
              <a:t>	</a:t>
            </a:r>
          </a:p>
          <a:p>
            <a:endParaRPr lang="en-GB" sz="5500" dirty="0"/>
          </a:p>
          <a:p>
            <a:pPr marL="0" indent="0" algn="l">
              <a:buNone/>
            </a:pPr>
            <a:endParaRPr lang="en-GB" sz="5500" dirty="0"/>
          </a:p>
          <a:p>
            <a:pPr marL="0" indent="0" algn="l">
              <a:buNone/>
            </a:pPr>
            <a:r>
              <a:rPr lang="en-GB" sz="5500" dirty="0"/>
              <a:t>Investment Matters				Howard Jacobs, Chair CUPTL</a:t>
            </a:r>
          </a:p>
          <a:p>
            <a:pPr marL="0" indent="0" algn="l">
              <a:buNone/>
            </a:pPr>
            <a:endParaRPr lang="en-GB" sz="5500" dirty="0"/>
          </a:p>
          <a:p>
            <a:pPr marL="0" indent="0" algn="l">
              <a:buNone/>
            </a:pPr>
            <a:endParaRPr lang="en-GB" sz="5500" dirty="0"/>
          </a:p>
          <a:p>
            <a:pPr marL="0" indent="0" algn="l">
              <a:buNone/>
            </a:pPr>
            <a:r>
              <a:rPr lang="en-GB" sz="5500" dirty="0"/>
              <a:t>Q &amp; A					All	</a:t>
            </a:r>
            <a:r>
              <a:rPr lang="en-GB" sz="2000"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885033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a:xfrm>
            <a:off x="720510" y="1808735"/>
            <a:ext cx="11313757" cy="4067175"/>
          </a:xfrm>
        </p:spPr>
        <p:txBody>
          <a:bodyPr>
            <a:normAutofit/>
          </a:bodyPr>
          <a:lstStyle/>
          <a:p>
            <a:pPr marL="342900" indent="-342900">
              <a:buFont typeface="Arial" panose="020B0604020202020204" pitchFamily="34" charset="0"/>
              <a:buChar char="•"/>
            </a:pPr>
            <a:r>
              <a:rPr lang="en-GB" sz="1800" dirty="0"/>
              <a:t>Valuation as at 31 July 2021 indicated that scheme was fully funded on the trustees valuation assumptions</a:t>
            </a:r>
          </a:p>
          <a:p>
            <a:pPr marL="342900" indent="-342900">
              <a:buFont typeface="Arial" panose="020B0604020202020204" pitchFamily="34" charset="0"/>
              <a:buChar char="•"/>
            </a:pPr>
            <a:endParaRPr lang="en-GB" sz="1800" dirty="0"/>
          </a:p>
          <a:p>
            <a:endParaRPr lang="en-GB" sz="1800"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633457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a:xfrm>
            <a:off x="720510" y="1808735"/>
            <a:ext cx="11313757" cy="4067175"/>
          </a:xfrm>
        </p:spPr>
        <p:txBody>
          <a:bodyPr>
            <a:normAutofit/>
          </a:bodyPr>
          <a:lstStyle/>
          <a:p>
            <a:pPr marL="342900" indent="-342900">
              <a:buFont typeface="Arial" panose="020B0604020202020204" pitchFamily="34" charset="0"/>
              <a:buChar char="•"/>
            </a:pPr>
            <a:r>
              <a:rPr lang="en-GB" sz="1800" dirty="0"/>
              <a:t>Valuation as at 31 July 2021 indicated that scheme was fully funded on the trustees valuation assumptions</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New funding requirements expected to be introduced during 2023, are likely to require additional prudence when setting assumptions – all else being equal this will result in scheme being less well funded</a:t>
            </a:r>
          </a:p>
          <a:p>
            <a:pPr marL="342900" indent="-342900">
              <a:buFont typeface="Arial" panose="020B0604020202020204" pitchFamily="34" charset="0"/>
              <a:buChar char="•"/>
            </a:pPr>
            <a:endParaRPr lang="en-GB" sz="1800" dirty="0"/>
          </a:p>
          <a:p>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716263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a:xfrm>
            <a:off x="720510" y="1808735"/>
            <a:ext cx="11313757" cy="4067175"/>
          </a:xfrm>
        </p:spPr>
        <p:txBody>
          <a:bodyPr>
            <a:normAutofit/>
          </a:bodyPr>
          <a:lstStyle/>
          <a:p>
            <a:pPr marL="342900" indent="-342900">
              <a:buFont typeface="Arial" panose="020B0604020202020204" pitchFamily="34" charset="0"/>
              <a:buChar char="•"/>
            </a:pPr>
            <a:r>
              <a:rPr lang="en-GB" sz="1800" dirty="0"/>
              <a:t>Valuation as at 31 July 2021 indicated that scheme was fully funded on the trustees valuation assumptions</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New funding requirements expected to be introduced during 2023, are likely to require additional prudence when setting assumptions – all else being equal this will result in scheme being less well funded</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smtClean="0"/>
              <a:t>Markets </a:t>
            </a:r>
            <a:r>
              <a:rPr lang="en-GB" sz="1800" dirty="0"/>
              <a:t>have been very volatile since July </a:t>
            </a:r>
            <a:r>
              <a:rPr lang="en-GB" sz="1800" dirty="0" smtClean="0"/>
              <a:t>2022 so funding has varied  - but it is the long term not day to day funding which is important</a:t>
            </a:r>
            <a:endParaRPr lang="en-GB" sz="1800" dirty="0"/>
          </a:p>
          <a:p>
            <a:pPr marL="342900" indent="-342900">
              <a:buFont typeface="Arial" panose="020B0604020202020204" pitchFamily="34" charset="0"/>
              <a:buChar char="•"/>
            </a:pPr>
            <a:endParaRPr lang="en-GB" sz="1800" dirty="0"/>
          </a:p>
          <a:p>
            <a:endParaRPr lang="en-GB" sz="1800"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5534146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a:xfrm>
            <a:off x="720510" y="1808735"/>
            <a:ext cx="11313757" cy="4067175"/>
          </a:xfrm>
        </p:spPr>
        <p:txBody>
          <a:bodyPr>
            <a:normAutofit/>
          </a:bodyPr>
          <a:lstStyle/>
          <a:p>
            <a:pPr marL="342900" indent="-342900">
              <a:buFont typeface="Arial" panose="020B0604020202020204" pitchFamily="34" charset="0"/>
              <a:buChar char="•"/>
            </a:pPr>
            <a:r>
              <a:rPr lang="en-GB" sz="1800" dirty="0"/>
              <a:t>Valuation as at 31 July 2021 indicated that scheme was fully funded on the trustees valuation assumptions</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New funding requirements expected to be introduced during 2023, are likely to require additional prudence when setting assumptions – all else being equal this will result in scheme being less well funded</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Markets have been very volatile since July 2022 so funding has varied  - but it is the long term not day to day funding which is important</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Assessment of funding position annually as at 31 March if less than 95% University required to pay lump sum of £10 million</a:t>
            </a:r>
          </a:p>
          <a:p>
            <a:pPr marL="342900" indent="-342900">
              <a:buFont typeface="Arial" panose="020B0604020202020204" pitchFamily="34" charset="0"/>
              <a:buChar char="•"/>
            </a:pPr>
            <a:endParaRPr lang="en-GB" sz="1800" dirty="0"/>
          </a:p>
          <a:p>
            <a:endParaRPr lang="en-GB" dirty="0"/>
          </a:p>
        </p:txBody>
      </p:sp>
    </p:spTree>
    <p:extLst>
      <p:ext uri="{BB962C8B-B14F-4D97-AF65-F5344CB8AC3E}">
        <p14:creationId xmlns:p14="http://schemas.microsoft.com/office/powerpoint/2010/main" val="242397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a:xfrm>
            <a:off x="720510" y="1808735"/>
            <a:ext cx="11313757" cy="4067175"/>
          </a:xfrm>
        </p:spPr>
        <p:txBody>
          <a:bodyPr>
            <a:normAutofit/>
          </a:bodyPr>
          <a:lstStyle/>
          <a:p>
            <a:pPr marL="342900" indent="-342900">
              <a:buFont typeface="Arial" panose="020B0604020202020204" pitchFamily="34" charset="0"/>
              <a:buChar char="•"/>
            </a:pPr>
            <a:r>
              <a:rPr lang="en-GB" sz="1800" dirty="0"/>
              <a:t>Valuation as at 31 July 2021 indicated that scheme was fully funded on the trustees valuation assumptions</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New funding requirements expected to be introduced during 2023, are likely to require additional prudence when setting assumptions – all else being equal this will result in scheme being less well funded</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Markets have been very volatile since July 2022 so funding has varied  - but it is the long term not day to day funding which is important</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Assessment of funding position annually as at 31 March if less than 95% University required to pay lump sum of £10 million</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r>
              <a:rPr lang="en-GB" sz="1800" dirty="0"/>
              <a:t>Trustee believes the University is committed to funding the scheme and is willing and able to do this </a:t>
            </a:r>
          </a:p>
          <a:p>
            <a:pPr marL="342900" indent="-342900">
              <a:buFont typeface="Arial" panose="020B0604020202020204" pitchFamily="34" charset="0"/>
              <a:buChar char="•"/>
            </a:pPr>
            <a:endParaRPr lang="en-GB" sz="1800"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216015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Trustee invests in wide range of asset classes including:</a:t>
            </a:r>
          </a:p>
          <a:p>
            <a:pPr marL="342900" indent="-342900">
              <a:buFont typeface="Arial" panose="020B0604020202020204" pitchFamily="34" charset="0"/>
              <a:buChar char="•"/>
            </a:pPr>
            <a:endParaRPr lang="en-GB" dirty="0"/>
          </a:p>
          <a:p>
            <a:pPr marL="1028700" lvl="1" indent="-342900"/>
            <a:r>
              <a:rPr lang="en-GB" dirty="0"/>
              <a:t>Equities – investments in a company</a:t>
            </a:r>
          </a:p>
          <a:p>
            <a:pPr lvl="1" indent="0">
              <a:buNone/>
            </a:pPr>
            <a:endParaRPr lang="en-GB" dirty="0"/>
          </a:p>
          <a:p>
            <a:pPr marL="1028700" lvl="1" indent="-342900"/>
            <a:r>
              <a:rPr lang="en-GB" dirty="0"/>
              <a:t>Bonds – loans to companies and governments which are paid back with interest</a:t>
            </a:r>
          </a:p>
          <a:p>
            <a:pPr lvl="1" indent="0">
              <a:buNone/>
            </a:pPr>
            <a:endParaRPr lang="en-GB" dirty="0"/>
          </a:p>
          <a:p>
            <a:pPr marL="1028700" lvl="1" indent="-342900"/>
            <a:r>
              <a:rPr lang="en-GB" dirty="0"/>
              <a:t>Property – funds which own commercial properties such as offices, warehouses and factories</a:t>
            </a:r>
          </a:p>
          <a:p>
            <a:pPr lvl="1" indent="0">
              <a:buNone/>
            </a:pPr>
            <a:endParaRPr lang="en-GB" dirty="0"/>
          </a:p>
          <a:p>
            <a:pPr marL="1028700" lvl="1" indent="-342900"/>
            <a:r>
              <a:rPr lang="en-GB" dirty="0"/>
              <a:t>Alternatives – assets which do not fit into the other categories such as commodities or private equity</a:t>
            </a:r>
          </a:p>
          <a:p>
            <a:pPr marL="1028700" lvl="1" indent="-342900"/>
            <a:endParaRPr lang="en-GB" dirty="0"/>
          </a:p>
          <a:p>
            <a:pPr marL="342900" indent="-342900">
              <a:buFont typeface="Arial" panose="020B0604020202020204" pitchFamily="34" charset="0"/>
              <a:buChar char="•"/>
            </a:pPr>
            <a:r>
              <a:rPr lang="en-GB" dirty="0"/>
              <a:t>The investments are in pooled funds run by the investment manager rather than direct investments</a:t>
            </a:r>
          </a:p>
        </p:txBody>
      </p:sp>
    </p:spTree>
    <p:extLst>
      <p:ext uri="{BB962C8B-B14F-4D97-AF65-F5344CB8AC3E}">
        <p14:creationId xmlns:p14="http://schemas.microsoft.com/office/powerpoint/2010/main" val="5595323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Responsible Investment</a:t>
            </a:r>
          </a:p>
          <a:p>
            <a:pPr marL="342900" indent="-342900">
              <a:buFont typeface="Arial" panose="020B0604020202020204" pitchFamily="34" charset="0"/>
              <a:buChar char="•"/>
            </a:pPr>
            <a:endParaRPr lang="en-GB" dirty="0"/>
          </a:p>
          <a:p>
            <a:pPr marL="1028700" lvl="1" indent="-342900"/>
            <a:r>
              <a:rPr lang="en-GB" dirty="0"/>
              <a:t>Trustee has a responsible investment policy included in the Statement of Investment Principles (SIP)</a:t>
            </a:r>
          </a:p>
          <a:p>
            <a:pPr marL="1485900" lvl="2" indent="-342900"/>
            <a:r>
              <a:rPr lang="en-GB" dirty="0"/>
              <a:t>see </a:t>
            </a:r>
            <a:r>
              <a:rPr lang="en-GB" dirty="0">
                <a:hlinkClick r:id="rId2"/>
              </a:rPr>
              <a:t>cuacps_sip.pdf (cam.ac.uk)</a:t>
            </a:r>
            <a:endParaRPr lang="en-GB" dirty="0"/>
          </a:p>
          <a:p>
            <a:pPr lvl="2" indent="0">
              <a:buNone/>
            </a:pPr>
            <a:endParaRPr lang="en-GB" dirty="0"/>
          </a:p>
          <a:p>
            <a:pPr marL="342900" indent="-342900"/>
            <a:endParaRPr lang="en-GB" dirty="0"/>
          </a:p>
          <a:p>
            <a:pPr marL="1028700" lvl="1" indent="-342900"/>
            <a:endParaRPr lang="en-GB" dirty="0"/>
          </a:p>
          <a:p>
            <a:pPr marL="971550" lvl="1" indent="-285750"/>
            <a:endParaRPr lang="en-GB" dirty="0"/>
          </a:p>
          <a:p>
            <a:pPr marL="1028700" lvl="1" indent="-342900"/>
            <a:endParaRPr lang="en-GB" dirty="0"/>
          </a:p>
        </p:txBody>
      </p:sp>
    </p:spTree>
    <p:extLst>
      <p:ext uri="{BB962C8B-B14F-4D97-AF65-F5344CB8AC3E}">
        <p14:creationId xmlns:p14="http://schemas.microsoft.com/office/powerpoint/2010/main" val="17663537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Responsible Investment</a:t>
            </a:r>
          </a:p>
          <a:p>
            <a:pPr marL="342900" indent="-342900">
              <a:buFont typeface="Arial" panose="020B0604020202020204" pitchFamily="34" charset="0"/>
              <a:buChar char="•"/>
            </a:pPr>
            <a:endParaRPr lang="en-GB" dirty="0"/>
          </a:p>
          <a:p>
            <a:pPr marL="1028700" lvl="1" indent="-342900"/>
            <a:r>
              <a:rPr lang="en-GB" dirty="0"/>
              <a:t>Trustee has a responsible investment policy included in the Statement of Investment Principles (SIP)</a:t>
            </a:r>
          </a:p>
          <a:p>
            <a:pPr marL="1485900" lvl="2" indent="-342900"/>
            <a:r>
              <a:rPr lang="en-GB" dirty="0"/>
              <a:t>see </a:t>
            </a:r>
            <a:r>
              <a:rPr lang="en-GB" dirty="0">
                <a:hlinkClick r:id="rId2"/>
              </a:rPr>
              <a:t>cuacps_sip.pdf (cam.ac.uk)</a:t>
            </a:r>
            <a:endParaRPr lang="en-GB" dirty="0"/>
          </a:p>
          <a:p>
            <a:pPr lvl="2" indent="0">
              <a:buNone/>
            </a:pPr>
            <a:endParaRPr lang="en-GB" dirty="0"/>
          </a:p>
          <a:p>
            <a:pPr marL="1028700" lvl="1" indent="-342900"/>
            <a:r>
              <a:rPr lang="en-GB" dirty="0"/>
              <a:t>Investment Managers required to report each year that they are complying with the requirements in the SIP and trustee reports on this in it’s annual report </a:t>
            </a:r>
          </a:p>
          <a:p>
            <a:pPr marL="1485900" lvl="2" indent="-342900"/>
            <a:r>
              <a:rPr lang="en-GB" dirty="0"/>
              <a:t>see  </a:t>
            </a:r>
            <a:r>
              <a:rPr lang="en-GB" dirty="0">
                <a:hlinkClick r:id="rId3"/>
              </a:rPr>
              <a:t>CPS Governance - Reports, Accounts, Policies and Member Meetings | Pensions (cam.ac.uk)</a:t>
            </a:r>
            <a:endParaRPr lang="en-GB" dirty="0"/>
          </a:p>
          <a:p>
            <a:pPr marL="1485900" lvl="2" indent="-342900"/>
            <a:endParaRPr lang="en-GB" dirty="0"/>
          </a:p>
          <a:p>
            <a:pPr marL="342900" indent="-342900"/>
            <a:endParaRPr lang="en-GB" dirty="0"/>
          </a:p>
          <a:p>
            <a:pPr marL="1028700" lvl="1" indent="-342900"/>
            <a:endParaRPr lang="en-GB" dirty="0"/>
          </a:p>
          <a:p>
            <a:pPr marL="971550" lvl="1" indent="-285750"/>
            <a:endParaRPr lang="en-GB" dirty="0"/>
          </a:p>
          <a:p>
            <a:pPr marL="1028700" lvl="1" indent="-342900"/>
            <a:endParaRPr lang="en-GB" dirty="0"/>
          </a:p>
        </p:txBody>
      </p:sp>
    </p:spTree>
    <p:extLst>
      <p:ext uri="{BB962C8B-B14F-4D97-AF65-F5344CB8AC3E}">
        <p14:creationId xmlns:p14="http://schemas.microsoft.com/office/powerpoint/2010/main" val="22667898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Responsible Investment</a:t>
            </a:r>
          </a:p>
          <a:p>
            <a:pPr marL="342900" indent="-342900">
              <a:buFont typeface="Arial" panose="020B0604020202020204" pitchFamily="34" charset="0"/>
              <a:buChar char="•"/>
            </a:pPr>
            <a:endParaRPr lang="en-GB" dirty="0"/>
          </a:p>
          <a:p>
            <a:pPr marL="1028700" lvl="1" indent="-342900"/>
            <a:r>
              <a:rPr lang="en-GB" dirty="0"/>
              <a:t>Trustee has a responsible investment policy included in the Statement of Investment Principles (SIP)</a:t>
            </a:r>
          </a:p>
          <a:p>
            <a:pPr marL="1485900" lvl="2" indent="-342900"/>
            <a:r>
              <a:rPr lang="en-GB" dirty="0"/>
              <a:t>see </a:t>
            </a:r>
            <a:r>
              <a:rPr lang="en-GB" dirty="0">
                <a:hlinkClick r:id="rId2"/>
              </a:rPr>
              <a:t>cuacps_sip.pdf (cam.ac.uk)</a:t>
            </a:r>
            <a:endParaRPr lang="en-GB" dirty="0"/>
          </a:p>
          <a:p>
            <a:pPr lvl="2" indent="0">
              <a:buNone/>
            </a:pPr>
            <a:endParaRPr lang="en-GB" dirty="0"/>
          </a:p>
          <a:p>
            <a:pPr marL="1028700" lvl="1" indent="-342900"/>
            <a:r>
              <a:rPr lang="en-GB" dirty="0"/>
              <a:t>Investment Managers required to report each year that they are complying with the requirements in the SIP and trustee reports on this in it’s annual report </a:t>
            </a:r>
          </a:p>
          <a:p>
            <a:pPr marL="1485900" lvl="2" indent="-342900"/>
            <a:r>
              <a:rPr lang="en-GB" dirty="0"/>
              <a:t>see  </a:t>
            </a:r>
            <a:r>
              <a:rPr lang="en-GB" dirty="0">
                <a:hlinkClick r:id="rId3"/>
              </a:rPr>
              <a:t>CPS Governance - Reports, Accounts, Policies and Member Meetings | Pensions (cam.ac.uk)</a:t>
            </a:r>
            <a:endParaRPr lang="en-GB" dirty="0"/>
          </a:p>
          <a:p>
            <a:pPr marL="1485900" lvl="2" indent="-342900"/>
            <a:endParaRPr lang="en-GB" dirty="0"/>
          </a:p>
          <a:p>
            <a:pPr marL="1028700" lvl="1" indent="-342900"/>
            <a:r>
              <a:rPr lang="en-GB" dirty="0"/>
              <a:t>Trustee believes that good governance by companies will result in long term sustainable returns for the  scheme and encourages investment managers to engage with the companies they invest in</a:t>
            </a:r>
          </a:p>
          <a:p>
            <a:pPr marL="1028700" lvl="1" indent="-342900"/>
            <a:endParaRPr lang="en-GB" dirty="0"/>
          </a:p>
          <a:p>
            <a:pPr marL="342900" indent="-342900"/>
            <a:endParaRPr lang="en-GB" dirty="0"/>
          </a:p>
          <a:p>
            <a:pPr marL="1028700" lvl="1" indent="-342900"/>
            <a:endParaRPr lang="en-GB" dirty="0"/>
          </a:p>
          <a:p>
            <a:pPr marL="971550" lvl="1" indent="-285750"/>
            <a:endParaRPr lang="en-GB" dirty="0"/>
          </a:p>
          <a:p>
            <a:pPr marL="1028700" lvl="1" indent="-342900"/>
            <a:endParaRPr lang="en-GB" dirty="0"/>
          </a:p>
        </p:txBody>
      </p:sp>
    </p:spTree>
    <p:extLst>
      <p:ext uri="{BB962C8B-B14F-4D97-AF65-F5344CB8AC3E}">
        <p14:creationId xmlns:p14="http://schemas.microsoft.com/office/powerpoint/2010/main" val="20332809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Investment matters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Responsible Investment</a:t>
            </a:r>
          </a:p>
          <a:p>
            <a:pPr marL="342900" indent="-342900">
              <a:buFont typeface="Arial" panose="020B0604020202020204" pitchFamily="34" charset="0"/>
              <a:buChar char="•"/>
            </a:pPr>
            <a:endParaRPr lang="en-GB" dirty="0"/>
          </a:p>
          <a:p>
            <a:pPr marL="1028700" lvl="1" indent="-342900"/>
            <a:r>
              <a:rPr lang="en-GB" dirty="0"/>
              <a:t>Trustee has a responsible investment policy included in the Statement of Investment Principles (SIP)</a:t>
            </a:r>
          </a:p>
          <a:p>
            <a:pPr marL="1485900" lvl="2" indent="-342900"/>
            <a:r>
              <a:rPr lang="en-GB" dirty="0"/>
              <a:t>see </a:t>
            </a:r>
            <a:r>
              <a:rPr lang="en-GB" dirty="0">
                <a:hlinkClick r:id="rId2"/>
              </a:rPr>
              <a:t>cuacps_sip.pdf (cam.ac.uk)</a:t>
            </a:r>
            <a:endParaRPr lang="en-GB" dirty="0"/>
          </a:p>
          <a:p>
            <a:pPr lvl="2" indent="0">
              <a:buNone/>
            </a:pPr>
            <a:endParaRPr lang="en-GB" dirty="0"/>
          </a:p>
          <a:p>
            <a:pPr marL="1028700" lvl="1" indent="-342900"/>
            <a:r>
              <a:rPr lang="en-GB" dirty="0"/>
              <a:t>Investment Managers required to report each year that they are complying with the requirements in the SIP and trustee reports on this in it’s annual report </a:t>
            </a:r>
          </a:p>
          <a:p>
            <a:pPr marL="1485900" lvl="2" indent="-342900"/>
            <a:r>
              <a:rPr lang="en-GB" dirty="0"/>
              <a:t>see  </a:t>
            </a:r>
            <a:r>
              <a:rPr lang="en-GB" dirty="0">
                <a:hlinkClick r:id="rId3"/>
              </a:rPr>
              <a:t>CPS Governance - Reports, Accounts, Policies and Member Meetings | Pensions (cam.ac.uk)</a:t>
            </a:r>
            <a:endParaRPr lang="en-GB" dirty="0"/>
          </a:p>
          <a:p>
            <a:pPr marL="1485900" lvl="2" indent="-342900"/>
            <a:endParaRPr lang="en-GB" dirty="0"/>
          </a:p>
          <a:p>
            <a:pPr marL="1028700" lvl="1" indent="-342900"/>
            <a:r>
              <a:rPr lang="en-GB" dirty="0"/>
              <a:t>Trustee believes that good governance by companies will result in long term sustainable returns for the  scheme and encourages investment managers to engage with the companies they invest in</a:t>
            </a:r>
          </a:p>
          <a:p>
            <a:pPr marL="1028700" lvl="1" indent="-342900"/>
            <a:endParaRPr lang="en-GB" dirty="0"/>
          </a:p>
          <a:p>
            <a:pPr marL="1028700" lvl="1" indent="-342900"/>
            <a:r>
              <a:rPr lang="en-GB" dirty="0"/>
              <a:t>  Redington will be working with the trustee to develop a long term policy on responsible investment</a:t>
            </a:r>
          </a:p>
          <a:p>
            <a:pPr marL="342900" indent="-342900"/>
            <a:endParaRPr lang="en-GB" dirty="0"/>
          </a:p>
          <a:p>
            <a:pPr marL="1028700" lvl="1" indent="-342900"/>
            <a:endParaRPr lang="en-GB" dirty="0"/>
          </a:p>
          <a:p>
            <a:pPr marL="971550" lvl="1" indent="-285750"/>
            <a:endParaRPr lang="en-GB" dirty="0"/>
          </a:p>
          <a:p>
            <a:pPr marL="1028700" lvl="1" indent="-342900"/>
            <a:endParaRPr lang="en-GB" dirty="0"/>
          </a:p>
        </p:txBody>
      </p:sp>
    </p:spTree>
    <p:extLst>
      <p:ext uri="{BB962C8B-B14F-4D97-AF65-F5344CB8AC3E}">
        <p14:creationId xmlns:p14="http://schemas.microsoft.com/office/powerpoint/2010/main" val="1902674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What is a pension?</a:t>
            </a:r>
          </a:p>
          <a:p>
            <a:pPr marL="342900" indent="-342900">
              <a:buFont typeface="Arial" panose="020B0604020202020204" pitchFamily="34" charset="0"/>
              <a:buChar char="•"/>
            </a:pPr>
            <a:r>
              <a:rPr lang="en-GB" dirty="0"/>
              <a:t>Do I really need a pension?</a:t>
            </a:r>
          </a:p>
          <a:p>
            <a:pPr marL="342900" indent="-342900">
              <a:buFont typeface="Arial" panose="020B0604020202020204" pitchFamily="34" charset="0"/>
              <a:buChar char="•"/>
            </a:pPr>
            <a:r>
              <a:rPr lang="en-GB" dirty="0"/>
              <a:t>What’s the difference between defined benefit and defined contribution pensions?</a:t>
            </a:r>
          </a:p>
          <a:p>
            <a:pPr marL="342900" indent="-342900">
              <a:buFont typeface="Arial" panose="020B0604020202020204" pitchFamily="34" charset="0"/>
              <a:buChar char="•"/>
            </a:pPr>
            <a:r>
              <a:rPr lang="en-GB" dirty="0"/>
              <a:t>The importance of your pension throughout life</a:t>
            </a:r>
          </a:p>
          <a:p>
            <a:endParaRPr lang="en-GB" dirty="0"/>
          </a:p>
        </p:txBody>
      </p:sp>
    </p:spTree>
    <p:extLst>
      <p:ext uri="{BB962C8B-B14F-4D97-AF65-F5344CB8AC3E}">
        <p14:creationId xmlns:p14="http://schemas.microsoft.com/office/powerpoint/2010/main" val="30964129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Contact information</a:t>
            </a:r>
          </a:p>
        </p:txBody>
      </p:sp>
      <p:sp>
        <p:nvSpPr>
          <p:cNvPr id="3" name="Content Placeholder 2"/>
          <p:cNvSpPr>
            <a:spLocks noGrp="1"/>
          </p:cNvSpPr>
          <p:nvPr>
            <p:ph idx="1"/>
          </p:nvPr>
        </p:nvSpPr>
        <p:spPr/>
        <p:txBody>
          <a:bodyPr/>
          <a:lstStyle/>
          <a:p>
            <a:pPr lvl="1"/>
            <a:r>
              <a:rPr lang="en-GB" dirty="0"/>
              <a:t>University Pensions Office:</a:t>
            </a:r>
          </a:p>
          <a:p>
            <a:pPr lvl="1"/>
            <a:endParaRPr lang="en-GB" dirty="0"/>
          </a:p>
          <a:p>
            <a:pPr marL="914400" lvl="2" indent="0">
              <a:buNone/>
            </a:pPr>
            <a:r>
              <a:rPr lang="en-GB" dirty="0"/>
              <a:t>Email: </a:t>
            </a:r>
            <a:r>
              <a:rPr lang="en-GB" dirty="0">
                <a:hlinkClick r:id="rId2"/>
              </a:rPr>
              <a:t>pensionsonline@admin.cam.ac.uk</a:t>
            </a:r>
            <a:endParaRPr lang="en-GB" dirty="0"/>
          </a:p>
          <a:p>
            <a:pPr marL="914400" lvl="2" indent="0">
              <a:buNone/>
            </a:pPr>
            <a:r>
              <a:rPr lang="en-GB" dirty="0"/>
              <a:t>Telephone: 01223 332214</a:t>
            </a:r>
          </a:p>
          <a:p>
            <a:pPr marL="914400" lvl="2" indent="0">
              <a:buNone/>
            </a:pPr>
            <a:r>
              <a:rPr lang="en-GB" dirty="0"/>
              <a:t>Address: Greenwich House, Madingley Road, Cambridge, CB3 0TX</a:t>
            </a:r>
          </a:p>
          <a:p>
            <a:pPr marL="914400" lvl="2" indent="0">
              <a:buNone/>
            </a:pPr>
            <a:r>
              <a:rPr lang="en-GB" dirty="0"/>
              <a:t>Website: </a:t>
            </a:r>
            <a:r>
              <a:rPr lang="en-GB" dirty="0">
                <a:hlinkClick r:id="rId3"/>
              </a:rPr>
              <a:t>Pensions | (cam.ac.uk)</a:t>
            </a:r>
            <a:endParaRPr lang="en-GB" dirty="0"/>
          </a:p>
          <a:p>
            <a:pPr lvl="2"/>
            <a:endParaRPr lang="en-GB" dirty="0"/>
          </a:p>
          <a:p>
            <a:pPr lvl="1"/>
            <a:r>
              <a:rPr lang="en-GB" dirty="0"/>
              <a:t>SEI</a:t>
            </a:r>
          </a:p>
          <a:p>
            <a:r>
              <a:rPr lang="en-GB" dirty="0"/>
              <a:t>	Email: </a:t>
            </a:r>
            <a:r>
              <a:rPr lang="en-GB" dirty="0">
                <a:hlinkClick r:id="rId4"/>
              </a:rPr>
              <a:t>SEIC@capita.co.uk</a:t>
            </a:r>
            <a:endParaRPr lang="en-GB" dirty="0"/>
          </a:p>
          <a:p>
            <a:r>
              <a:rPr lang="en-GB" dirty="0"/>
              <a:t>	Telephone: 0800 011 3540</a:t>
            </a:r>
          </a:p>
          <a:p>
            <a:r>
              <a:rPr lang="en-GB" dirty="0"/>
              <a:t>	Post: SEI Mastertrust, Capita, Hartshead House, 2 Cutlers Gate, Sheffield, S4 7TL</a:t>
            </a:r>
          </a:p>
          <a:p>
            <a:r>
              <a:rPr lang="en-GB" dirty="0"/>
              <a:t>	Website: </a:t>
            </a:r>
            <a:r>
              <a:rPr lang="en-GB" u="sng" dirty="0">
                <a:hlinkClick r:id="rId5"/>
              </a:rPr>
              <a:t>www.hartlinkonline.co.uk/sei</a:t>
            </a:r>
            <a:endParaRPr lang="en-GB" dirty="0"/>
          </a:p>
        </p:txBody>
      </p:sp>
    </p:spTree>
    <p:extLst>
      <p:ext uri="{BB962C8B-B14F-4D97-AF65-F5344CB8AC3E}">
        <p14:creationId xmlns:p14="http://schemas.microsoft.com/office/powerpoint/2010/main" val="27099494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Any questions?</a:t>
            </a:r>
          </a:p>
        </p:txBody>
      </p:sp>
      <p:sp>
        <p:nvSpPr>
          <p:cNvPr id="3" name="Content Placeholder 2"/>
          <p:cNvSpPr>
            <a:spLocks noGrp="1"/>
          </p:cNvSpPr>
          <p:nvPr>
            <p:ph idx="1"/>
          </p:nvPr>
        </p:nvSpPr>
        <p:spPr/>
        <p:txBody>
          <a:bodyPr/>
          <a:lstStyle/>
          <a:p>
            <a:pPr marL="1371600" lvl="3" indent="0">
              <a:buNone/>
            </a:pPr>
            <a:endParaRPr lang="en-GB" dirty="0"/>
          </a:p>
          <a:p>
            <a:pPr marL="1371600" lvl="3" indent="0">
              <a:buNone/>
            </a:pPr>
            <a:endParaRPr lang="en-GB" dirty="0"/>
          </a:p>
          <a:p>
            <a:pPr marL="1371600" lvl="3" indent="0">
              <a:buNone/>
            </a:pPr>
            <a:endParaRPr lang="en-GB" dirty="0"/>
          </a:p>
          <a:p>
            <a:pPr marL="1371600" lvl="3" indent="0">
              <a:buNone/>
            </a:pPr>
            <a:endParaRPr lang="en-GB" dirty="0"/>
          </a:p>
          <a:p>
            <a:pPr marL="1371600" lvl="3" indent="0">
              <a:buNone/>
            </a:pPr>
            <a:endParaRPr lang="en-GB" dirty="0"/>
          </a:p>
          <a:p>
            <a:pPr marL="1371600" lvl="3" indent="0">
              <a:buNone/>
            </a:pPr>
            <a:endParaRPr lang="en-GB" dirty="0"/>
          </a:p>
          <a:p>
            <a:pPr marL="1371600" lvl="3" indent="0" algn="ctr">
              <a:buNone/>
            </a:pPr>
            <a:r>
              <a:rPr lang="en-GB" sz="4800" dirty="0"/>
              <a:t>	QUESTION TIME</a:t>
            </a:r>
          </a:p>
        </p:txBody>
      </p:sp>
    </p:spTree>
    <p:extLst>
      <p:ext uri="{BB962C8B-B14F-4D97-AF65-F5344CB8AC3E}">
        <p14:creationId xmlns:p14="http://schemas.microsoft.com/office/powerpoint/2010/main" val="2037295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pPr algn="ctr"/>
            <a:endParaRPr lang="en-GB" sz="6000" b="1" dirty="0"/>
          </a:p>
          <a:p>
            <a:pPr algn="ctr"/>
            <a:r>
              <a:rPr lang="en-GB" sz="6000" b="1" dirty="0"/>
              <a:t>What is a pension?</a:t>
            </a:r>
          </a:p>
          <a:p>
            <a:endParaRPr lang="en-GB" dirty="0"/>
          </a:p>
        </p:txBody>
      </p:sp>
    </p:spTree>
    <p:extLst>
      <p:ext uri="{BB962C8B-B14F-4D97-AF65-F5344CB8AC3E}">
        <p14:creationId xmlns:p14="http://schemas.microsoft.com/office/powerpoint/2010/main" val="462811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r>
              <a:rPr lang="en-GB" b="1" dirty="0"/>
              <a:t>Do I really need a pension?</a:t>
            </a:r>
          </a:p>
          <a:p>
            <a:r>
              <a:rPr lang="en-GB" dirty="0"/>
              <a:t>Reasons people do not think pensions are important.</a:t>
            </a:r>
          </a:p>
          <a:p>
            <a:pPr marL="342900" indent="-342900">
              <a:buFont typeface="Arial" panose="020B0604020202020204" pitchFamily="34" charset="0"/>
              <a:buChar char="•"/>
            </a:pPr>
            <a:r>
              <a:rPr lang="en-GB" dirty="0"/>
              <a:t>I am too young to think about it.</a:t>
            </a:r>
          </a:p>
          <a:p>
            <a:pPr marL="342900" indent="-342900">
              <a:buFont typeface="Arial" panose="020B0604020202020204" pitchFamily="34" charset="0"/>
              <a:buChar char="•"/>
            </a:pPr>
            <a:r>
              <a:rPr lang="en-GB" dirty="0"/>
              <a:t>Pensions are too expensive.</a:t>
            </a:r>
          </a:p>
          <a:p>
            <a:pPr marL="342900" indent="-342900">
              <a:buFont typeface="Arial" panose="020B0604020202020204" pitchFamily="34" charset="0"/>
              <a:buChar char="•"/>
            </a:pPr>
            <a:r>
              <a:rPr lang="en-GB" dirty="0"/>
              <a:t>Pensions are boring and difficult to understand.</a:t>
            </a:r>
          </a:p>
          <a:p>
            <a:pPr marL="342900" indent="-342900">
              <a:buFont typeface="Arial" panose="020B0604020202020204" pitchFamily="34" charset="0"/>
              <a:buChar char="•"/>
            </a:pPr>
            <a:r>
              <a:rPr lang="en-GB" dirty="0"/>
              <a:t>I can’t access my money until I’m older.</a:t>
            </a:r>
          </a:p>
          <a:p>
            <a:pPr marL="342900" indent="-342900">
              <a:buFont typeface="Arial" panose="020B0604020202020204" pitchFamily="34" charset="0"/>
              <a:buChar char="•"/>
            </a:pPr>
            <a:r>
              <a:rPr lang="en-GB" dirty="0"/>
              <a:t>My pension will not give me enough to live on anyway.</a:t>
            </a:r>
          </a:p>
          <a:p>
            <a:pPr marL="342900" indent="-342900">
              <a:buFont typeface="Arial" panose="020B0604020202020204" pitchFamily="34" charset="0"/>
              <a:buChar char="•"/>
            </a:pPr>
            <a:r>
              <a:rPr lang="en-GB" dirty="0"/>
              <a:t>I would be better off investing in property or saving into an ISA.</a:t>
            </a:r>
          </a:p>
        </p:txBody>
      </p:sp>
    </p:spTree>
    <p:extLst>
      <p:ext uri="{BB962C8B-B14F-4D97-AF65-F5344CB8AC3E}">
        <p14:creationId xmlns:p14="http://schemas.microsoft.com/office/powerpoint/2010/main" val="2064151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r>
              <a:rPr lang="en-GB" b="1" dirty="0"/>
              <a:t>So what’s so good about my University pension?</a:t>
            </a:r>
          </a:p>
          <a:p>
            <a:endParaRPr lang="en-GB" dirty="0"/>
          </a:p>
          <a:p>
            <a:pPr marL="342900" indent="-342900">
              <a:buFont typeface="Arial" panose="020B0604020202020204" pitchFamily="34" charset="0"/>
              <a:buChar char="•"/>
            </a:pPr>
            <a:r>
              <a:rPr lang="en-GB" dirty="0"/>
              <a:t>It will provide an income for the rest of your life when you stop working</a:t>
            </a:r>
          </a:p>
          <a:p>
            <a:pPr marL="342900" indent="-342900">
              <a:buFont typeface="Arial" panose="020B0604020202020204" pitchFamily="34" charset="0"/>
              <a:buChar char="•"/>
            </a:pPr>
            <a:r>
              <a:rPr lang="en-GB" dirty="0"/>
              <a:t>Your pension will be based on your earnings and comes with guarantees</a:t>
            </a:r>
          </a:p>
          <a:p>
            <a:pPr marL="342900" indent="-342900">
              <a:buFont typeface="Arial" panose="020B0604020202020204" pitchFamily="34" charset="0"/>
              <a:buChar char="•"/>
            </a:pPr>
            <a:r>
              <a:rPr lang="en-GB" dirty="0"/>
              <a:t>You don’t pay tax and in most cases National Insurance on your pension contributions</a:t>
            </a:r>
          </a:p>
          <a:p>
            <a:pPr marL="342900" indent="-342900">
              <a:buFont typeface="Arial" panose="020B0604020202020204" pitchFamily="34" charset="0"/>
              <a:buChar char="•"/>
            </a:pPr>
            <a:r>
              <a:rPr lang="en-GB" dirty="0"/>
              <a:t>The University pays much more towards your pension than you</a:t>
            </a:r>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09871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b="1" dirty="0"/>
              <a:t>So what’s so good about my University pension?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You could receive an ill-health pension before retirement should you need to stop work due to illness or injury</a:t>
            </a:r>
          </a:p>
          <a:p>
            <a:pPr marL="342900" indent="-342900">
              <a:buFont typeface="Arial" panose="020B0604020202020204" pitchFamily="34" charset="0"/>
              <a:buChar char="•"/>
            </a:pPr>
            <a:r>
              <a:rPr lang="en-GB" dirty="0"/>
              <a:t>It provides death benefits, including a possible lump sum and pension for your spouse / civil partner / partner</a:t>
            </a:r>
          </a:p>
          <a:p>
            <a:pPr marL="342900" indent="-342900">
              <a:buFont typeface="Arial" panose="020B0604020202020204" pitchFamily="34" charset="0"/>
              <a:buChar char="•"/>
            </a:pPr>
            <a:r>
              <a:rPr lang="en-GB" dirty="0" smtClean="0"/>
              <a:t>Your pension </a:t>
            </a:r>
            <a:r>
              <a:rPr lang="en-GB" dirty="0"/>
              <a:t>is protected from the effects of inflation</a:t>
            </a:r>
          </a:p>
          <a:p>
            <a:pPr marL="342900" indent="-342900">
              <a:buFont typeface="Arial" panose="020B0604020202020204" pitchFamily="34" charset="0"/>
              <a:buChar char="•"/>
            </a:pPr>
            <a:r>
              <a:rPr lang="en-GB" dirty="0"/>
              <a:t>The </a:t>
            </a:r>
            <a:r>
              <a:rPr lang="en-GB" dirty="0" smtClean="0"/>
              <a:t>University </a:t>
            </a:r>
            <a:r>
              <a:rPr lang="en-GB" dirty="0"/>
              <a:t>offers you a defined benefit (DB) pension which is still open to new entrants.  Of over 5000 DB pension schemes in the UK only 505 were open to new entrants (as at March 2022) </a:t>
            </a:r>
          </a:p>
          <a:p>
            <a:endParaRPr lang="en-GB" dirty="0"/>
          </a:p>
          <a:p>
            <a:endParaRPr lang="en-GB" dirty="0"/>
          </a:p>
        </p:txBody>
      </p:sp>
    </p:spTree>
    <p:extLst>
      <p:ext uri="{BB962C8B-B14F-4D97-AF65-F5344CB8AC3E}">
        <p14:creationId xmlns:p14="http://schemas.microsoft.com/office/powerpoint/2010/main" val="177052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p:txBody>
          <a:bodyPr/>
          <a:lstStyle/>
          <a:p>
            <a:r>
              <a:rPr lang="en-GB" b="1" dirty="0"/>
              <a:t>What is the difference between defined benefit and defined contribution pensions?</a:t>
            </a:r>
          </a:p>
          <a:p>
            <a:r>
              <a:rPr lang="en-GB" b="1" dirty="0"/>
              <a:t>Defined benefit (DB) pensions </a:t>
            </a:r>
          </a:p>
          <a:p>
            <a:pPr lvl="1"/>
            <a:r>
              <a:rPr lang="en-GB" dirty="0"/>
              <a:t>are based on your earnings and the length of time you are contributing to the scheme so you know how much it will be worth at retirement.  You pay into this part of your pension from your pay each month.</a:t>
            </a:r>
          </a:p>
          <a:p>
            <a:pPr lvl="1"/>
            <a:r>
              <a:rPr lang="en-GB" dirty="0"/>
              <a:t>will increase each year after you have retired to help protect against the effect of inflation. If there is not enough money to provide the promised benefits the employer has to make up the difference.</a:t>
            </a:r>
          </a:p>
          <a:p>
            <a:pPr lvl="1"/>
            <a:r>
              <a:rPr lang="en-GB" dirty="0"/>
              <a:t>you will receive a statement each year which shows you how much you have already earned in the scheme.</a:t>
            </a:r>
          </a:p>
          <a:p>
            <a:pPr lvl="1"/>
            <a:endParaRPr lang="en-GB" dirty="0"/>
          </a:p>
          <a:p>
            <a:pPr marL="457200" lvl="1" indent="0">
              <a:buNone/>
            </a:pPr>
            <a:r>
              <a:rPr lang="en-GB" dirty="0"/>
              <a:t>So  a DB pension is a bit like a dog – dependable and predictable</a:t>
            </a:r>
          </a:p>
          <a:p>
            <a:pPr marL="457200" lvl="1" indent="0">
              <a:buNone/>
            </a:pPr>
            <a:endParaRPr lang="en-GB" dirty="0"/>
          </a:p>
          <a:p>
            <a:pPr marL="457200" lvl="1" indent="0">
              <a:buNone/>
            </a:pPr>
            <a:r>
              <a:rPr lang="en-GB" dirty="0"/>
              <a:t>Your DB pension is in the Cambridge University Assistants’ Contributory Pension Scheme </a:t>
            </a:r>
            <a:br>
              <a:rPr lang="en-GB" dirty="0"/>
            </a:br>
            <a:r>
              <a:rPr lang="en-GB" dirty="0"/>
              <a:t>(CUACPS) and is looked after by the CU Pension Trustee Limited (CUPTL) and the </a:t>
            </a:r>
            <a:br>
              <a:rPr lang="en-GB" dirty="0"/>
            </a:br>
            <a:r>
              <a:rPr lang="en-GB" dirty="0"/>
              <a:t>University Pensions Office</a:t>
            </a:r>
          </a:p>
        </p:txBody>
      </p:sp>
      <p:pic>
        <p:nvPicPr>
          <p:cNvPr id="1028" name="Picture 4" descr="Pick the Name of Our Southeastern Guide Dogs Puppy! | Sarasota Magazine">
            <a:extLst>
              <a:ext uri="{FF2B5EF4-FFF2-40B4-BE49-F238E27FC236}">
                <a16:creationId xmlns:a16="http://schemas.microsoft.com/office/drawing/2014/main" id="{15A90C6A-5357-AC0A-02F9-B9324A4D29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34144" y="3804951"/>
            <a:ext cx="2492525" cy="2753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3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GB" sz="2800" dirty="0"/>
              <a:t>Pensions Basics</a:t>
            </a:r>
          </a:p>
        </p:txBody>
      </p:sp>
      <p:sp>
        <p:nvSpPr>
          <p:cNvPr id="3" name="Content Placeholder 2"/>
          <p:cNvSpPr>
            <a:spLocks noGrp="1"/>
          </p:cNvSpPr>
          <p:nvPr>
            <p:ph idx="1"/>
          </p:nvPr>
        </p:nvSpPr>
        <p:spPr>
          <a:xfrm>
            <a:off x="491910" y="1516127"/>
            <a:ext cx="11313757" cy="4067175"/>
          </a:xfrm>
        </p:spPr>
        <p:txBody>
          <a:bodyPr/>
          <a:lstStyle/>
          <a:p>
            <a:r>
              <a:rPr lang="en-GB" b="1" dirty="0"/>
              <a:t>What is the difference between defined benefit and defined contribution pensions?</a:t>
            </a:r>
          </a:p>
          <a:p>
            <a:r>
              <a:rPr lang="en-GB" b="1" dirty="0"/>
              <a:t>Defined contribution (DC) pensions </a:t>
            </a:r>
          </a:p>
          <a:p>
            <a:pPr lvl="1"/>
            <a:r>
              <a:rPr lang="en-GB" sz="1600" dirty="0"/>
              <a:t>Each month and amount is paid into your own account or pension pot and your pension is based on the value of your pot when you retire.  You do  not have to pay into this part of your pension.</a:t>
            </a:r>
          </a:p>
          <a:p>
            <a:pPr lvl="1"/>
            <a:r>
              <a:rPr lang="en-GB" sz="1600" dirty="0"/>
              <a:t>Your pot will also be invested in funds which means the value of your pot will also depend on how the funds perform.  This means there is no guarantee on the pension you will receive at retirement.  </a:t>
            </a:r>
          </a:p>
          <a:p>
            <a:pPr lvl="1"/>
            <a:r>
              <a:rPr lang="en-GB" sz="1600" dirty="0"/>
              <a:t>Each year you will receive a statement showing how much has been paid into the scheme during the year and how much is in your account</a:t>
            </a:r>
          </a:p>
          <a:p>
            <a:pPr lvl="1"/>
            <a:r>
              <a:rPr lang="en-GB" sz="1600" dirty="0"/>
              <a:t>At retirement you can use your fund to provide benefits for your retirement</a:t>
            </a:r>
          </a:p>
          <a:p>
            <a:pPr lvl="1"/>
            <a:endParaRPr lang="en-GB" sz="1600" dirty="0"/>
          </a:p>
          <a:p>
            <a:pPr marL="457200" lvl="1" indent="0">
              <a:buNone/>
            </a:pPr>
            <a:r>
              <a:rPr lang="en-GB" sz="1600" dirty="0"/>
              <a:t>So a DC pension is a bit like a cat – you are never quite sure what it will do next but it is flexible and you can use your fund in </a:t>
            </a:r>
            <a:r>
              <a:rPr lang="en-GB" sz="1600" dirty="0" err="1" smtClean="0"/>
              <a:t>nt</a:t>
            </a:r>
            <a:r>
              <a:rPr lang="en-GB" sz="1600" dirty="0" smtClean="0"/>
              <a:t> s</a:t>
            </a:r>
            <a:r>
              <a:rPr lang="en-GB" sz="1600" dirty="0"/>
              <a:t>.</a:t>
            </a:r>
          </a:p>
          <a:p>
            <a:pPr marL="457200" lvl="1" indent="0">
              <a:buNone/>
            </a:pPr>
            <a:r>
              <a:rPr lang="en-GB" sz="1600" dirty="0" smtClean="0"/>
              <a:t>It </a:t>
            </a:r>
            <a:r>
              <a:rPr lang="en-GB" sz="1600" smtClean="0"/>
              <a:t>is flexible</a:t>
            </a:r>
            <a:endParaRPr lang="en-GB" sz="1600" dirty="0"/>
          </a:p>
          <a:p>
            <a:pPr marL="457200" lvl="1" indent="0">
              <a:buNone/>
            </a:pPr>
            <a:r>
              <a:rPr lang="en-GB" sz="1600" dirty="0"/>
              <a:t>Your DC pension is in the Cambridge University Assistants’ Defined Contribution Pension Scheme (CUADCPS) and is looked after by SEI, an investment company who look after pensions for lots of employers.</a:t>
            </a:r>
          </a:p>
          <a:p>
            <a:pPr marL="457200" lvl="1" indent="0">
              <a:buNone/>
            </a:pPr>
            <a:endParaRPr lang="en-GB" sz="1600" dirty="0"/>
          </a:p>
        </p:txBody>
      </p:sp>
      <p:pic>
        <p:nvPicPr>
          <p:cNvPr id="2050" name="Picture 2" descr="The Secret To Nine Lives – Cats and Stretching - Pets in Balance">
            <a:extLst>
              <a:ext uri="{FF2B5EF4-FFF2-40B4-BE49-F238E27FC236}">
                <a16:creationId xmlns:a16="http://schemas.microsoft.com/office/drawing/2014/main" id="{DC4AED8F-BE44-1331-2DD9-C7E9A1D59D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6304" y="3701453"/>
            <a:ext cx="4185539" cy="2933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32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TotalTime>
  <Words>2271</Words>
  <Application>Microsoft Office PowerPoint</Application>
  <PresentationFormat>Widescreen</PresentationFormat>
  <Paragraphs>277</Paragraphs>
  <Slides>31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UIS, 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Suvi Roberts</dc:creator>
  <cp:lastModifiedBy>Carl Quant</cp:lastModifiedBy>
  <cp:revision>72</cp:revision>
  <dcterms:created xsi:type="dcterms:W3CDTF">2017-09-14T13:39:33Z</dcterms:created>
  <dcterms:modified xsi:type="dcterms:W3CDTF">2023-03-06T16:30:05Z</dcterms:modified>
</cp:coreProperties>
</file>